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7" r:id="rId4"/>
    <p:sldId id="272" r:id="rId5"/>
    <p:sldId id="273" r:id="rId6"/>
    <p:sldId id="274" r:id="rId7"/>
    <p:sldId id="275" r:id="rId8"/>
    <p:sldId id="276" r:id="rId9"/>
    <p:sldId id="260" r:id="rId10"/>
    <p:sldId id="279" r:id="rId11"/>
    <p:sldId id="278" r:id="rId12"/>
    <p:sldId id="257" r:id="rId13"/>
    <p:sldId id="258" r:id="rId14"/>
    <p:sldId id="281" r:id="rId15"/>
    <p:sldId id="282" r:id="rId16"/>
    <p:sldId id="283" r:id="rId17"/>
    <p:sldId id="280" r:id="rId18"/>
    <p:sldId id="261" r:id="rId19"/>
    <p:sldId id="262" r:id="rId20"/>
    <p:sldId id="263" r:id="rId21"/>
    <p:sldId id="264" r:id="rId22"/>
    <p:sldId id="265" r:id="rId23"/>
    <p:sldId id="266" r:id="rId24"/>
    <p:sldId id="284" r:id="rId25"/>
    <p:sldId id="267" r:id="rId26"/>
    <p:sldId id="268" r:id="rId27"/>
    <p:sldId id="269" r:id="rId28"/>
    <p:sldId id="270" r:id="rId29"/>
    <p:sldId id="285" r:id="rId30"/>
    <p:sldId id="286" r:id="rId31"/>
    <p:sldId id="287" r:id="rId32"/>
    <p:sldId id="288" r:id="rId33"/>
    <p:sldId id="289" r:id="rId34"/>
    <p:sldId id="290" r:id="rId35"/>
    <p:sldId id="291" r:id="rId36"/>
    <p:sldId id="292" r:id="rId37"/>
    <p:sldId id="293" r:id="rId38"/>
    <p:sldId id="294" r:id="rId39"/>
    <p:sldId id="304" r:id="rId40"/>
    <p:sldId id="295" r:id="rId41"/>
    <p:sldId id="300" r:id="rId42"/>
    <p:sldId id="305" r:id="rId43"/>
    <p:sldId id="296" r:id="rId44"/>
    <p:sldId id="299" r:id="rId45"/>
    <p:sldId id="301" r:id="rId46"/>
    <p:sldId id="302"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DCA65B-87EA-45FB-B67F-57B2A75980D6}"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102C3-7126-4213-85AE-FC3B724EA1DC}" type="slidenum">
              <a:rPr lang="en-US" smtClean="0"/>
              <a:t>‹#›</a:t>
            </a:fld>
            <a:endParaRPr lang="en-US"/>
          </a:p>
        </p:txBody>
      </p:sp>
    </p:spTree>
    <p:extLst>
      <p:ext uri="{BB962C8B-B14F-4D97-AF65-F5344CB8AC3E}">
        <p14:creationId xmlns:p14="http://schemas.microsoft.com/office/powerpoint/2010/main" val="1393736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CA65B-87EA-45FB-B67F-57B2A75980D6}"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102C3-7126-4213-85AE-FC3B724EA1DC}" type="slidenum">
              <a:rPr lang="en-US" smtClean="0"/>
              <a:t>‹#›</a:t>
            </a:fld>
            <a:endParaRPr lang="en-US"/>
          </a:p>
        </p:txBody>
      </p:sp>
    </p:spTree>
    <p:extLst>
      <p:ext uri="{BB962C8B-B14F-4D97-AF65-F5344CB8AC3E}">
        <p14:creationId xmlns:p14="http://schemas.microsoft.com/office/powerpoint/2010/main" val="80143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CA65B-87EA-45FB-B67F-57B2A75980D6}"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102C3-7126-4213-85AE-FC3B724EA1DC}" type="slidenum">
              <a:rPr lang="en-US" smtClean="0"/>
              <a:t>‹#›</a:t>
            </a:fld>
            <a:endParaRPr lang="en-US"/>
          </a:p>
        </p:txBody>
      </p:sp>
    </p:spTree>
    <p:extLst>
      <p:ext uri="{BB962C8B-B14F-4D97-AF65-F5344CB8AC3E}">
        <p14:creationId xmlns:p14="http://schemas.microsoft.com/office/powerpoint/2010/main" val="2192522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CA65B-87EA-45FB-B67F-57B2A75980D6}"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102C3-7126-4213-85AE-FC3B724EA1DC}" type="slidenum">
              <a:rPr lang="en-US" smtClean="0"/>
              <a:t>‹#›</a:t>
            </a:fld>
            <a:endParaRPr lang="en-US"/>
          </a:p>
        </p:txBody>
      </p:sp>
    </p:spTree>
    <p:extLst>
      <p:ext uri="{BB962C8B-B14F-4D97-AF65-F5344CB8AC3E}">
        <p14:creationId xmlns:p14="http://schemas.microsoft.com/office/powerpoint/2010/main" val="171228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DCA65B-87EA-45FB-B67F-57B2A75980D6}"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102C3-7126-4213-85AE-FC3B724EA1DC}" type="slidenum">
              <a:rPr lang="en-US" smtClean="0"/>
              <a:t>‹#›</a:t>
            </a:fld>
            <a:endParaRPr lang="en-US"/>
          </a:p>
        </p:txBody>
      </p:sp>
    </p:spTree>
    <p:extLst>
      <p:ext uri="{BB962C8B-B14F-4D97-AF65-F5344CB8AC3E}">
        <p14:creationId xmlns:p14="http://schemas.microsoft.com/office/powerpoint/2010/main" val="742118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DCA65B-87EA-45FB-B67F-57B2A75980D6}" type="datetimeFigureOut">
              <a:rPr lang="en-US" smtClean="0"/>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102C3-7126-4213-85AE-FC3B724EA1DC}" type="slidenum">
              <a:rPr lang="en-US" smtClean="0"/>
              <a:t>‹#›</a:t>
            </a:fld>
            <a:endParaRPr lang="en-US"/>
          </a:p>
        </p:txBody>
      </p:sp>
    </p:spTree>
    <p:extLst>
      <p:ext uri="{BB962C8B-B14F-4D97-AF65-F5344CB8AC3E}">
        <p14:creationId xmlns:p14="http://schemas.microsoft.com/office/powerpoint/2010/main" val="202102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DCA65B-87EA-45FB-B67F-57B2A75980D6}" type="datetimeFigureOut">
              <a:rPr lang="en-US" smtClean="0"/>
              <a:t>9/4/2014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4102C3-7126-4213-85AE-FC3B724EA1DC}" type="slidenum">
              <a:rPr lang="en-US" smtClean="0"/>
              <a:t>‹#›</a:t>
            </a:fld>
            <a:endParaRPr lang="en-US"/>
          </a:p>
        </p:txBody>
      </p:sp>
    </p:spTree>
    <p:extLst>
      <p:ext uri="{BB962C8B-B14F-4D97-AF65-F5344CB8AC3E}">
        <p14:creationId xmlns:p14="http://schemas.microsoft.com/office/powerpoint/2010/main" val="48480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DCA65B-87EA-45FB-B67F-57B2A75980D6}" type="datetimeFigureOut">
              <a:rPr lang="en-US" smtClean="0"/>
              <a:t>9/4/2014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4102C3-7126-4213-85AE-FC3B724EA1DC}" type="slidenum">
              <a:rPr lang="en-US" smtClean="0"/>
              <a:t>‹#›</a:t>
            </a:fld>
            <a:endParaRPr lang="en-US"/>
          </a:p>
        </p:txBody>
      </p:sp>
    </p:spTree>
    <p:extLst>
      <p:ext uri="{BB962C8B-B14F-4D97-AF65-F5344CB8AC3E}">
        <p14:creationId xmlns:p14="http://schemas.microsoft.com/office/powerpoint/2010/main" val="3623305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CA65B-87EA-45FB-B67F-57B2A75980D6}" type="datetimeFigureOut">
              <a:rPr lang="en-US" smtClean="0"/>
              <a:t>9/4/2014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4102C3-7126-4213-85AE-FC3B724EA1DC}" type="slidenum">
              <a:rPr lang="en-US" smtClean="0"/>
              <a:t>‹#›</a:t>
            </a:fld>
            <a:endParaRPr lang="en-US"/>
          </a:p>
        </p:txBody>
      </p:sp>
    </p:spTree>
    <p:extLst>
      <p:ext uri="{BB962C8B-B14F-4D97-AF65-F5344CB8AC3E}">
        <p14:creationId xmlns:p14="http://schemas.microsoft.com/office/powerpoint/2010/main" val="247669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CA65B-87EA-45FB-B67F-57B2A75980D6}" type="datetimeFigureOut">
              <a:rPr lang="en-US" smtClean="0"/>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102C3-7126-4213-85AE-FC3B724EA1DC}" type="slidenum">
              <a:rPr lang="en-US" smtClean="0"/>
              <a:t>‹#›</a:t>
            </a:fld>
            <a:endParaRPr lang="en-US"/>
          </a:p>
        </p:txBody>
      </p:sp>
    </p:spTree>
    <p:extLst>
      <p:ext uri="{BB962C8B-B14F-4D97-AF65-F5344CB8AC3E}">
        <p14:creationId xmlns:p14="http://schemas.microsoft.com/office/powerpoint/2010/main" val="1449254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CA65B-87EA-45FB-B67F-57B2A75980D6}" type="datetimeFigureOut">
              <a:rPr lang="en-US" smtClean="0"/>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102C3-7126-4213-85AE-FC3B724EA1DC}" type="slidenum">
              <a:rPr lang="en-US" smtClean="0"/>
              <a:t>‹#›</a:t>
            </a:fld>
            <a:endParaRPr lang="en-US"/>
          </a:p>
        </p:txBody>
      </p:sp>
    </p:spTree>
    <p:extLst>
      <p:ext uri="{BB962C8B-B14F-4D97-AF65-F5344CB8AC3E}">
        <p14:creationId xmlns:p14="http://schemas.microsoft.com/office/powerpoint/2010/main" val="842228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CA65B-87EA-45FB-B67F-57B2A75980D6}" type="datetimeFigureOut">
              <a:rPr lang="en-US" smtClean="0"/>
              <a:t>9/4/2014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4102C3-7126-4213-85AE-FC3B724EA1DC}" type="slidenum">
              <a:rPr lang="en-US" smtClean="0"/>
              <a:t>‹#›</a:t>
            </a:fld>
            <a:endParaRPr lang="en-US"/>
          </a:p>
        </p:txBody>
      </p:sp>
    </p:spTree>
    <p:extLst>
      <p:ext uri="{BB962C8B-B14F-4D97-AF65-F5344CB8AC3E}">
        <p14:creationId xmlns:p14="http://schemas.microsoft.com/office/powerpoint/2010/main" val="360987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Campus Assaults: What is Your College’s </a:t>
            </a:r>
            <a:r>
              <a:rPr lang="en-US" dirty="0" smtClean="0"/>
              <a:t>Responsibility </a:t>
            </a:r>
            <a:r>
              <a:rPr lang="en-US" dirty="0"/>
              <a:t>&amp; Liability? </a:t>
            </a:r>
            <a:br>
              <a:rPr lang="en-US" dirty="0"/>
            </a:br>
            <a:endParaRPr lang="en-US" dirty="0"/>
          </a:p>
        </p:txBody>
      </p:sp>
      <p:sp>
        <p:nvSpPr>
          <p:cNvPr id="3" name="Subtitle 2"/>
          <p:cNvSpPr>
            <a:spLocks noGrp="1"/>
          </p:cNvSpPr>
          <p:nvPr>
            <p:ph type="subTitle" idx="1"/>
          </p:nvPr>
        </p:nvSpPr>
        <p:spPr/>
        <p:txBody>
          <a:bodyPr/>
          <a:lstStyle/>
          <a:p>
            <a:r>
              <a:rPr lang="en-US" dirty="0" smtClean="0"/>
              <a:t>Bob Joyce</a:t>
            </a:r>
          </a:p>
          <a:p>
            <a:r>
              <a:rPr lang="en-US" dirty="0" smtClean="0"/>
              <a:t>UNC School of Government</a:t>
            </a:r>
          </a:p>
          <a:p>
            <a:r>
              <a:rPr lang="en-US" dirty="0" smtClean="0"/>
              <a:t>September 4, 2014</a:t>
            </a:r>
            <a:endParaRPr lang="en-US" dirty="0"/>
          </a:p>
        </p:txBody>
      </p:sp>
    </p:spTree>
    <p:extLst>
      <p:ext uri="{BB962C8B-B14F-4D97-AF65-F5344CB8AC3E}">
        <p14:creationId xmlns:p14="http://schemas.microsoft.com/office/powerpoint/2010/main" val="211434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1970s</a:t>
            </a:r>
            <a:endParaRPr lang="en-US" dirty="0"/>
          </a:p>
        </p:txBody>
      </p:sp>
      <p:sp>
        <p:nvSpPr>
          <p:cNvPr id="3" name="Content Placeholder 2"/>
          <p:cNvSpPr>
            <a:spLocks noGrp="1"/>
          </p:cNvSpPr>
          <p:nvPr>
            <p:ph idx="1"/>
          </p:nvPr>
        </p:nvSpPr>
        <p:spPr/>
        <p:txBody>
          <a:bodyPr/>
          <a:lstStyle/>
          <a:p>
            <a:pPr marL="0" indent="0">
              <a:buNone/>
            </a:pPr>
            <a:r>
              <a:rPr lang="en-US" dirty="0" smtClean="0"/>
              <a:t>Quid pro quo sexual harassment</a:t>
            </a:r>
          </a:p>
          <a:p>
            <a:pPr marL="0" indent="0">
              <a:buNone/>
            </a:pPr>
            <a:r>
              <a:rPr lang="en-US" dirty="0" smtClean="0"/>
              <a:t>Violation of Title VII if there was sexual harassment that resulted in some kind of tangible job detriment</a:t>
            </a:r>
            <a:endParaRPr lang="en-US" dirty="0"/>
          </a:p>
        </p:txBody>
      </p:sp>
    </p:spTree>
    <p:extLst>
      <p:ext uri="{BB962C8B-B14F-4D97-AF65-F5344CB8AC3E}">
        <p14:creationId xmlns:p14="http://schemas.microsoft.com/office/powerpoint/2010/main" val="2035927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1981</a:t>
            </a:r>
            <a:endParaRPr lang="en-US" dirty="0"/>
          </a:p>
        </p:txBody>
      </p:sp>
      <p:sp>
        <p:nvSpPr>
          <p:cNvPr id="3" name="Content Placeholder 2"/>
          <p:cNvSpPr>
            <a:spLocks noGrp="1"/>
          </p:cNvSpPr>
          <p:nvPr>
            <p:ph idx="1"/>
          </p:nvPr>
        </p:nvSpPr>
        <p:spPr/>
        <p:txBody>
          <a:bodyPr/>
          <a:lstStyle/>
          <a:p>
            <a:pPr marL="0" indent="0">
              <a:buNone/>
            </a:pPr>
            <a:r>
              <a:rPr lang="en-US" dirty="0" smtClean="0"/>
              <a:t>Title VII case</a:t>
            </a:r>
          </a:p>
          <a:p>
            <a:pPr marL="0" indent="0">
              <a:buNone/>
            </a:pPr>
            <a:r>
              <a:rPr lang="en-US" dirty="0" smtClean="0"/>
              <a:t>“an employer violates Title VII merely by subjecting female employees to sexual harassment, even if the employee’s resistance to that harassment does not cause the employer to deprive her of any tangible job benefits”</a:t>
            </a:r>
            <a:endParaRPr lang="en-US" dirty="0"/>
          </a:p>
        </p:txBody>
      </p:sp>
    </p:spTree>
    <p:extLst>
      <p:ext uri="{BB962C8B-B14F-4D97-AF65-F5344CB8AC3E}">
        <p14:creationId xmlns:p14="http://schemas.microsoft.com/office/powerpoint/2010/main" val="3470387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1972</a:t>
            </a:r>
            <a:endParaRPr lang="en-US" dirty="0"/>
          </a:p>
        </p:txBody>
      </p:sp>
      <p:sp>
        <p:nvSpPr>
          <p:cNvPr id="3" name="Content Placeholder 2"/>
          <p:cNvSpPr>
            <a:spLocks noGrp="1"/>
          </p:cNvSpPr>
          <p:nvPr>
            <p:ph idx="1"/>
          </p:nvPr>
        </p:nvSpPr>
        <p:spPr/>
        <p:txBody>
          <a:bodyPr/>
          <a:lstStyle/>
          <a:p>
            <a:pPr marL="0" indent="0">
              <a:buNone/>
            </a:pPr>
            <a:r>
              <a:rPr lang="en-US" dirty="0" smtClean="0"/>
              <a:t>Congress passes Title IX</a:t>
            </a:r>
          </a:p>
        </p:txBody>
      </p:sp>
    </p:spTree>
    <p:extLst>
      <p:ext uri="{BB962C8B-B14F-4D97-AF65-F5344CB8AC3E}">
        <p14:creationId xmlns:p14="http://schemas.microsoft.com/office/powerpoint/2010/main" val="3423926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1972</a:t>
            </a:r>
            <a:endParaRPr lang="en-US" dirty="0"/>
          </a:p>
        </p:txBody>
      </p:sp>
      <p:sp>
        <p:nvSpPr>
          <p:cNvPr id="3" name="Content Placeholder 2"/>
          <p:cNvSpPr>
            <a:spLocks noGrp="1"/>
          </p:cNvSpPr>
          <p:nvPr>
            <p:ph idx="1"/>
          </p:nvPr>
        </p:nvSpPr>
        <p:spPr/>
        <p:txBody>
          <a:bodyPr/>
          <a:lstStyle/>
          <a:p>
            <a:pPr marL="0" indent="0">
              <a:buNone/>
            </a:pPr>
            <a:r>
              <a:rPr lang="en-US" dirty="0" smtClean="0"/>
              <a:t>Congress passes Title IX</a:t>
            </a:r>
          </a:p>
          <a:p>
            <a:pPr marL="0" indent="0">
              <a:buNone/>
            </a:pPr>
            <a:r>
              <a:rPr lang="en-US" dirty="0" smtClean="0"/>
              <a:t>Title IX bans discrimination on the basis of sex</a:t>
            </a:r>
          </a:p>
        </p:txBody>
      </p:sp>
    </p:spTree>
    <p:extLst>
      <p:ext uri="{BB962C8B-B14F-4D97-AF65-F5344CB8AC3E}">
        <p14:creationId xmlns:p14="http://schemas.microsoft.com/office/powerpoint/2010/main" val="1695533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a:t>
            </a:r>
            <a:endParaRPr lang="en-US" dirty="0"/>
          </a:p>
        </p:txBody>
      </p:sp>
      <p:sp>
        <p:nvSpPr>
          <p:cNvPr id="3" name="Content Placeholder 2"/>
          <p:cNvSpPr>
            <a:spLocks noGrp="1"/>
          </p:cNvSpPr>
          <p:nvPr>
            <p:ph idx="1"/>
          </p:nvPr>
        </p:nvSpPr>
        <p:spPr/>
        <p:txBody>
          <a:bodyPr/>
          <a:lstStyle/>
          <a:p>
            <a:pPr marL="0" indent="0">
              <a:buNone/>
            </a:pPr>
            <a:r>
              <a:rPr lang="en-US" dirty="0" smtClean="0"/>
              <a:t>Congress passes Title IX</a:t>
            </a:r>
          </a:p>
          <a:p>
            <a:pPr marL="0" indent="0">
              <a:buNone/>
            </a:pPr>
            <a:r>
              <a:rPr lang="en-US" dirty="0" smtClean="0"/>
              <a:t>Title IX bans discrimination on the basis of sex</a:t>
            </a:r>
          </a:p>
          <a:p>
            <a:pPr marL="0" indent="0">
              <a:buNone/>
            </a:pPr>
            <a:r>
              <a:rPr lang="en-US" dirty="0" smtClean="0"/>
              <a:t>What is </a:t>
            </a:r>
            <a:r>
              <a:rPr lang="en-US" u="sng" dirty="0" smtClean="0"/>
              <a:t>discrimination</a:t>
            </a:r>
            <a:r>
              <a:rPr lang="en-US" dirty="0" smtClean="0"/>
              <a:t> on the basis of sex</a:t>
            </a:r>
          </a:p>
          <a:p>
            <a:pPr marL="0" indent="0">
              <a:buNone/>
            </a:pPr>
            <a:endParaRPr lang="en-US" dirty="0"/>
          </a:p>
        </p:txBody>
      </p:sp>
    </p:spTree>
    <p:extLst>
      <p:ext uri="{BB962C8B-B14F-4D97-AF65-F5344CB8AC3E}">
        <p14:creationId xmlns:p14="http://schemas.microsoft.com/office/powerpoint/2010/main" val="1100005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a:t>
            </a:r>
            <a:endParaRPr lang="en-US" dirty="0"/>
          </a:p>
        </p:txBody>
      </p:sp>
      <p:sp>
        <p:nvSpPr>
          <p:cNvPr id="3" name="Content Placeholder 2"/>
          <p:cNvSpPr>
            <a:spLocks noGrp="1"/>
          </p:cNvSpPr>
          <p:nvPr>
            <p:ph idx="1"/>
          </p:nvPr>
        </p:nvSpPr>
        <p:spPr/>
        <p:txBody>
          <a:bodyPr/>
          <a:lstStyle/>
          <a:p>
            <a:pPr marL="0" indent="0">
              <a:buNone/>
            </a:pPr>
            <a:r>
              <a:rPr lang="en-US" dirty="0" smtClean="0"/>
              <a:t>Direct, intentional unequal treatment, yes.</a:t>
            </a:r>
            <a:endParaRPr lang="en-US" dirty="0"/>
          </a:p>
        </p:txBody>
      </p:sp>
    </p:spTree>
    <p:extLst>
      <p:ext uri="{BB962C8B-B14F-4D97-AF65-F5344CB8AC3E}">
        <p14:creationId xmlns:p14="http://schemas.microsoft.com/office/powerpoint/2010/main" val="810418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a:t>
            </a:r>
            <a:endParaRPr lang="en-US" dirty="0"/>
          </a:p>
        </p:txBody>
      </p:sp>
      <p:sp>
        <p:nvSpPr>
          <p:cNvPr id="3" name="Content Placeholder 2"/>
          <p:cNvSpPr>
            <a:spLocks noGrp="1"/>
          </p:cNvSpPr>
          <p:nvPr>
            <p:ph idx="1"/>
          </p:nvPr>
        </p:nvSpPr>
        <p:spPr/>
        <p:txBody>
          <a:bodyPr/>
          <a:lstStyle/>
          <a:p>
            <a:pPr marL="0" indent="0">
              <a:buNone/>
            </a:pPr>
            <a:r>
              <a:rPr lang="en-US" dirty="0" smtClean="0"/>
              <a:t>Direct, intentional unequal treatment, yes</a:t>
            </a:r>
          </a:p>
          <a:p>
            <a:pPr marL="0" indent="0">
              <a:buNone/>
            </a:pPr>
            <a:r>
              <a:rPr lang="en-US" dirty="0" smtClean="0"/>
              <a:t>But what about sexual harassment?</a:t>
            </a:r>
            <a:endParaRPr lang="en-US" dirty="0"/>
          </a:p>
        </p:txBody>
      </p:sp>
    </p:spTree>
    <p:extLst>
      <p:ext uri="{BB962C8B-B14F-4D97-AF65-F5344CB8AC3E}">
        <p14:creationId xmlns:p14="http://schemas.microsoft.com/office/powerpoint/2010/main" val="3734768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EEOC Definition:  Title VII</a:t>
            </a:r>
            <a:endParaRPr lang="en-US" dirty="0"/>
          </a:p>
        </p:txBody>
      </p:sp>
      <p:sp>
        <p:nvSpPr>
          <p:cNvPr id="3" name="Content Placeholder 2"/>
          <p:cNvSpPr>
            <a:spLocks noGrp="1"/>
          </p:cNvSpPr>
          <p:nvPr>
            <p:ph idx="1"/>
          </p:nvPr>
        </p:nvSpPr>
        <p:spPr/>
        <p:txBody>
          <a:bodyPr/>
          <a:lstStyle/>
          <a:p>
            <a:pPr marL="0" indent="0">
              <a:buNone/>
            </a:pPr>
            <a:r>
              <a:rPr lang="en-US" dirty="0" smtClean="0"/>
              <a:t>Sexual harassment</a:t>
            </a:r>
          </a:p>
          <a:p>
            <a:pPr marL="0" indent="0">
              <a:buNone/>
            </a:pPr>
            <a:r>
              <a:rPr lang="en-US" dirty="0" smtClean="0"/>
              <a:t>“Effect of unreasonably interfering with an individual’s work performance or creating an intimidating, hostile, or offensive work environment.”</a:t>
            </a:r>
            <a:endParaRPr lang="en-US" dirty="0"/>
          </a:p>
        </p:txBody>
      </p:sp>
    </p:spTree>
    <p:extLst>
      <p:ext uri="{BB962C8B-B14F-4D97-AF65-F5344CB8AC3E}">
        <p14:creationId xmlns:p14="http://schemas.microsoft.com/office/powerpoint/2010/main" val="2791698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OCR Definition:  Title IX</a:t>
            </a:r>
            <a:endParaRPr lang="en-US" dirty="0"/>
          </a:p>
        </p:txBody>
      </p:sp>
      <p:sp>
        <p:nvSpPr>
          <p:cNvPr id="3" name="Content Placeholder 2"/>
          <p:cNvSpPr>
            <a:spLocks noGrp="1"/>
          </p:cNvSpPr>
          <p:nvPr>
            <p:ph idx="1"/>
          </p:nvPr>
        </p:nvSpPr>
        <p:spPr/>
        <p:txBody>
          <a:bodyPr/>
          <a:lstStyle/>
          <a:p>
            <a:pPr marL="0" indent="0">
              <a:buNone/>
            </a:pPr>
            <a:r>
              <a:rPr lang="en-US" dirty="0" smtClean="0"/>
              <a:t>Sexual harassment:</a:t>
            </a:r>
          </a:p>
          <a:p>
            <a:pPr marL="0" indent="0">
              <a:buNone/>
            </a:pPr>
            <a:r>
              <a:rPr lang="en-US" dirty="0" smtClean="0"/>
              <a:t>“sufficiently </a:t>
            </a:r>
            <a:r>
              <a:rPr lang="en-US" dirty="0"/>
              <a:t>severe, persistent, or pervasive to limit a student’s ability to participate in or benefit from an education program or activity, or to create a hostile or abusive educational </a:t>
            </a:r>
            <a:r>
              <a:rPr lang="en-US" dirty="0" smtClean="0"/>
              <a:t>environment”</a:t>
            </a:r>
          </a:p>
          <a:p>
            <a:pPr marL="0" indent="0">
              <a:buNone/>
            </a:pPr>
            <a:r>
              <a:rPr lang="en-US" dirty="0" smtClean="0"/>
              <a:t>1997</a:t>
            </a:r>
            <a:endParaRPr lang="en-US" dirty="0"/>
          </a:p>
          <a:p>
            <a:pPr marL="0" indent="0">
              <a:buNone/>
            </a:pPr>
            <a:endParaRPr lang="en-US" dirty="0"/>
          </a:p>
        </p:txBody>
      </p:sp>
    </p:spTree>
    <p:extLst>
      <p:ext uri="{BB962C8B-B14F-4D97-AF65-F5344CB8AC3E}">
        <p14:creationId xmlns:p14="http://schemas.microsoft.com/office/powerpoint/2010/main" val="19580624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OCR Definition:  Title IX</a:t>
            </a:r>
            <a:endParaRPr lang="en-US" dirty="0"/>
          </a:p>
        </p:txBody>
      </p:sp>
      <p:sp>
        <p:nvSpPr>
          <p:cNvPr id="3" name="Content Placeholder 2"/>
          <p:cNvSpPr>
            <a:spLocks noGrp="1"/>
          </p:cNvSpPr>
          <p:nvPr>
            <p:ph idx="1"/>
          </p:nvPr>
        </p:nvSpPr>
        <p:spPr/>
        <p:txBody>
          <a:bodyPr/>
          <a:lstStyle/>
          <a:p>
            <a:pPr marL="0" indent="0">
              <a:buNone/>
            </a:pPr>
            <a:r>
              <a:rPr lang="en-US" dirty="0" smtClean="0"/>
              <a:t>Sexual harassment:</a:t>
            </a:r>
          </a:p>
          <a:p>
            <a:pPr marL="0" indent="0">
              <a:buNone/>
            </a:pPr>
            <a:r>
              <a:rPr lang="en-US" dirty="0" smtClean="0"/>
              <a:t>“</a:t>
            </a:r>
            <a:r>
              <a:rPr lang="en-US" u="sng" dirty="0" smtClean="0"/>
              <a:t>sufficiently severe, persistent, or pervasive </a:t>
            </a:r>
            <a:r>
              <a:rPr lang="en-US" dirty="0" smtClean="0"/>
              <a:t>to limit a student’s ability to participate in or benefit from an education program or activity, or to create a hostile or abusive educational environment”</a:t>
            </a:r>
          </a:p>
          <a:p>
            <a:pPr marL="0" indent="0">
              <a:buNone/>
            </a:pPr>
            <a:r>
              <a:rPr lang="en-US" dirty="0" smtClean="0"/>
              <a:t>1997</a:t>
            </a:r>
          </a:p>
          <a:p>
            <a:pPr marL="0" indent="0">
              <a:buNone/>
            </a:pPr>
            <a:endParaRPr lang="en-US" dirty="0"/>
          </a:p>
        </p:txBody>
      </p:sp>
    </p:spTree>
    <p:extLst>
      <p:ext uri="{BB962C8B-B14F-4D97-AF65-F5344CB8AC3E}">
        <p14:creationId xmlns:p14="http://schemas.microsoft.com/office/powerpoint/2010/main" val="1051027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1964</a:t>
            </a:r>
            <a:endParaRPr lang="en-US" dirty="0"/>
          </a:p>
        </p:txBody>
      </p:sp>
      <p:sp>
        <p:nvSpPr>
          <p:cNvPr id="3" name="Content Placeholder 2"/>
          <p:cNvSpPr>
            <a:spLocks noGrp="1"/>
          </p:cNvSpPr>
          <p:nvPr>
            <p:ph idx="1"/>
          </p:nvPr>
        </p:nvSpPr>
        <p:spPr/>
        <p:txBody>
          <a:bodyPr/>
          <a:lstStyle/>
          <a:p>
            <a:pPr marL="0" indent="0">
              <a:buNone/>
            </a:pPr>
            <a:r>
              <a:rPr lang="en-US" dirty="0" smtClean="0"/>
              <a:t>Congress passes Title VII of the Civil Rights Act</a:t>
            </a:r>
          </a:p>
          <a:p>
            <a:pPr marL="0" indent="0">
              <a:buNone/>
            </a:pPr>
            <a:endParaRPr lang="en-US" dirty="0"/>
          </a:p>
        </p:txBody>
      </p:sp>
    </p:spTree>
    <p:extLst>
      <p:ext uri="{BB962C8B-B14F-4D97-AF65-F5344CB8AC3E}">
        <p14:creationId xmlns:p14="http://schemas.microsoft.com/office/powerpoint/2010/main" val="1882054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OCR Definition:  Title IX</a:t>
            </a:r>
            <a:endParaRPr lang="en-US" dirty="0"/>
          </a:p>
        </p:txBody>
      </p:sp>
      <p:sp>
        <p:nvSpPr>
          <p:cNvPr id="3" name="Content Placeholder 2"/>
          <p:cNvSpPr>
            <a:spLocks noGrp="1"/>
          </p:cNvSpPr>
          <p:nvPr>
            <p:ph idx="1"/>
          </p:nvPr>
        </p:nvSpPr>
        <p:spPr/>
        <p:txBody>
          <a:bodyPr/>
          <a:lstStyle/>
          <a:p>
            <a:pPr marL="0" indent="0">
              <a:buNone/>
            </a:pPr>
            <a:r>
              <a:rPr lang="en-US" dirty="0" smtClean="0"/>
              <a:t>“sufficiently severe, persistent, or pervasive” </a:t>
            </a:r>
            <a:endParaRPr lang="en-US" dirty="0"/>
          </a:p>
        </p:txBody>
      </p:sp>
    </p:spTree>
    <p:extLst>
      <p:ext uri="{BB962C8B-B14F-4D97-AF65-F5344CB8AC3E}">
        <p14:creationId xmlns:p14="http://schemas.microsoft.com/office/powerpoint/2010/main" val="468166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OCR Definition:  Title IX</a:t>
            </a:r>
            <a:endParaRPr lang="en-US" dirty="0"/>
          </a:p>
        </p:txBody>
      </p:sp>
      <p:sp>
        <p:nvSpPr>
          <p:cNvPr id="3" name="Content Placeholder 2"/>
          <p:cNvSpPr>
            <a:spLocks noGrp="1"/>
          </p:cNvSpPr>
          <p:nvPr>
            <p:ph idx="1"/>
          </p:nvPr>
        </p:nvSpPr>
        <p:spPr/>
        <p:txBody>
          <a:bodyPr/>
          <a:lstStyle/>
          <a:p>
            <a:pPr marL="0" indent="0">
              <a:buNone/>
            </a:pPr>
            <a:r>
              <a:rPr lang="en-US" dirty="0" smtClean="0"/>
              <a:t>“a single or isolated incident of sexual harassment may, if sufficiently severe, create a hostile environment”</a:t>
            </a:r>
            <a:endParaRPr lang="en-US" dirty="0"/>
          </a:p>
        </p:txBody>
      </p:sp>
    </p:spTree>
    <p:extLst>
      <p:ext uri="{BB962C8B-B14F-4D97-AF65-F5344CB8AC3E}">
        <p14:creationId xmlns:p14="http://schemas.microsoft.com/office/powerpoint/2010/main" val="1729620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2006</a:t>
            </a:r>
            <a:endParaRPr lang="en-US" dirty="0"/>
          </a:p>
        </p:txBody>
      </p:sp>
      <p:sp>
        <p:nvSpPr>
          <p:cNvPr id="3" name="Content Placeholder 2"/>
          <p:cNvSpPr>
            <a:spLocks noGrp="1"/>
          </p:cNvSpPr>
          <p:nvPr>
            <p:ph idx="1"/>
          </p:nvPr>
        </p:nvSpPr>
        <p:spPr/>
        <p:txBody>
          <a:bodyPr/>
          <a:lstStyle/>
          <a:p>
            <a:pPr marL="0" indent="0">
              <a:buNone/>
            </a:pPr>
            <a:r>
              <a:rPr lang="en-US" dirty="0" smtClean="0"/>
              <a:t>UNC case</a:t>
            </a:r>
          </a:p>
          <a:p>
            <a:pPr marL="0" indent="0">
              <a:buNone/>
            </a:pPr>
            <a:r>
              <a:rPr lang="en-US" dirty="0" smtClean="0"/>
              <a:t>“those exceptional cases where a single incident of sexual harassment, such as sexual assault or rape, has been deemed sufficient to raise a jury question.”</a:t>
            </a:r>
            <a:endParaRPr lang="en-US" dirty="0"/>
          </a:p>
        </p:txBody>
      </p:sp>
    </p:spTree>
    <p:extLst>
      <p:ext uri="{BB962C8B-B14F-4D97-AF65-F5344CB8AC3E}">
        <p14:creationId xmlns:p14="http://schemas.microsoft.com/office/powerpoint/2010/main" val="3235263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2000s</a:t>
            </a:r>
            <a:endParaRPr lang="en-US" dirty="0"/>
          </a:p>
        </p:txBody>
      </p:sp>
      <p:sp>
        <p:nvSpPr>
          <p:cNvPr id="3" name="Content Placeholder 2"/>
          <p:cNvSpPr>
            <a:spLocks noGrp="1"/>
          </p:cNvSpPr>
          <p:nvPr>
            <p:ph idx="1"/>
          </p:nvPr>
        </p:nvSpPr>
        <p:spPr/>
        <p:txBody>
          <a:bodyPr/>
          <a:lstStyle/>
          <a:p>
            <a:pPr marL="0" indent="0">
              <a:buNone/>
            </a:pPr>
            <a:r>
              <a:rPr lang="en-US" dirty="0" smtClean="0"/>
              <a:t>Under Title IX</a:t>
            </a:r>
          </a:p>
          <a:p>
            <a:r>
              <a:rPr lang="en-US" dirty="0" smtClean="0"/>
              <a:t>Sexual harassment is a form of unlawful discrimination on account of sex</a:t>
            </a:r>
          </a:p>
          <a:p>
            <a:r>
              <a:rPr lang="en-US" dirty="0" smtClean="0"/>
              <a:t>If “sufficiently severe, persistent, or pervasive”</a:t>
            </a:r>
          </a:p>
          <a:p>
            <a:r>
              <a:rPr lang="en-US" dirty="0" smtClean="0"/>
              <a:t>A single incident may meet that standard</a:t>
            </a:r>
            <a:endParaRPr lang="en-US" dirty="0"/>
          </a:p>
        </p:txBody>
      </p:sp>
    </p:spTree>
    <p:extLst>
      <p:ext uri="{BB962C8B-B14F-4D97-AF65-F5344CB8AC3E}">
        <p14:creationId xmlns:p14="http://schemas.microsoft.com/office/powerpoint/2010/main" val="1672790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a:t>
            </a:r>
            <a:endParaRPr lang="en-US" dirty="0"/>
          </a:p>
        </p:txBody>
      </p:sp>
      <p:sp>
        <p:nvSpPr>
          <p:cNvPr id="3" name="Content Placeholder 2"/>
          <p:cNvSpPr>
            <a:spLocks noGrp="1"/>
          </p:cNvSpPr>
          <p:nvPr>
            <p:ph idx="1"/>
          </p:nvPr>
        </p:nvSpPr>
        <p:spPr/>
        <p:txBody>
          <a:bodyPr/>
          <a:lstStyle/>
          <a:p>
            <a:pPr marL="0" indent="0">
              <a:buNone/>
            </a:pPr>
            <a:r>
              <a:rPr lang="en-US" dirty="0" smtClean="0"/>
              <a:t>Dear Colleague Letter</a:t>
            </a:r>
          </a:p>
        </p:txBody>
      </p:sp>
    </p:spTree>
    <p:extLst>
      <p:ext uri="{BB962C8B-B14F-4D97-AF65-F5344CB8AC3E}">
        <p14:creationId xmlns:p14="http://schemas.microsoft.com/office/powerpoint/2010/main" val="5291321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a:t>
            </a:r>
            <a:endParaRPr lang="en-US" dirty="0"/>
          </a:p>
        </p:txBody>
      </p:sp>
      <p:sp>
        <p:nvSpPr>
          <p:cNvPr id="3" name="Content Placeholder 2"/>
          <p:cNvSpPr>
            <a:spLocks noGrp="1"/>
          </p:cNvSpPr>
          <p:nvPr>
            <p:ph idx="1"/>
          </p:nvPr>
        </p:nvSpPr>
        <p:spPr/>
        <p:txBody>
          <a:bodyPr/>
          <a:lstStyle/>
          <a:p>
            <a:pPr marL="0" indent="0">
              <a:buNone/>
            </a:pPr>
            <a:r>
              <a:rPr lang="en-US" dirty="0"/>
              <a:t>Dear Colleague Letter</a:t>
            </a:r>
          </a:p>
          <a:p>
            <a:r>
              <a:rPr lang="en-US" dirty="0"/>
              <a:t>Student-run honor court may not be the proper forum</a:t>
            </a:r>
          </a:p>
          <a:p>
            <a:pPr marL="0" indent="0">
              <a:buNone/>
            </a:pPr>
            <a:endParaRPr lang="en-US" dirty="0"/>
          </a:p>
        </p:txBody>
      </p:sp>
    </p:spTree>
    <p:extLst>
      <p:ext uri="{BB962C8B-B14F-4D97-AF65-F5344CB8AC3E}">
        <p14:creationId xmlns:p14="http://schemas.microsoft.com/office/powerpoint/2010/main" val="21947347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a:t>
            </a:r>
            <a:endParaRPr lang="en-US" dirty="0"/>
          </a:p>
        </p:txBody>
      </p:sp>
      <p:sp>
        <p:nvSpPr>
          <p:cNvPr id="3" name="Content Placeholder 2"/>
          <p:cNvSpPr>
            <a:spLocks noGrp="1"/>
          </p:cNvSpPr>
          <p:nvPr>
            <p:ph idx="1"/>
          </p:nvPr>
        </p:nvSpPr>
        <p:spPr/>
        <p:txBody>
          <a:bodyPr/>
          <a:lstStyle/>
          <a:p>
            <a:pPr marL="0" indent="0">
              <a:buNone/>
            </a:pPr>
            <a:r>
              <a:rPr lang="en-US" dirty="0"/>
              <a:t>Dear Colleague Letter</a:t>
            </a:r>
          </a:p>
          <a:p>
            <a:r>
              <a:rPr lang="en-US" dirty="0"/>
              <a:t>Student-run honor court may not be the proper forum</a:t>
            </a:r>
          </a:p>
          <a:p>
            <a:r>
              <a:rPr lang="en-US" dirty="0"/>
              <a:t>Can’t wait for the police</a:t>
            </a:r>
          </a:p>
          <a:p>
            <a:pPr marL="0" indent="0">
              <a:buNone/>
            </a:pPr>
            <a:endParaRPr lang="en-US" dirty="0"/>
          </a:p>
        </p:txBody>
      </p:sp>
    </p:spTree>
    <p:extLst>
      <p:ext uri="{BB962C8B-B14F-4D97-AF65-F5344CB8AC3E}">
        <p14:creationId xmlns:p14="http://schemas.microsoft.com/office/powerpoint/2010/main" val="26089985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a:t>
            </a:r>
            <a:endParaRPr lang="en-US" dirty="0"/>
          </a:p>
        </p:txBody>
      </p:sp>
      <p:sp>
        <p:nvSpPr>
          <p:cNvPr id="3" name="Content Placeholder 2"/>
          <p:cNvSpPr>
            <a:spLocks noGrp="1"/>
          </p:cNvSpPr>
          <p:nvPr>
            <p:ph idx="1"/>
          </p:nvPr>
        </p:nvSpPr>
        <p:spPr/>
        <p:txBody>
          <a:bodyPr/>
          <a:lstStyle/>
          <a:p>
            <a:pPr marL="0" indent="0">
              <a:buNone/>
            </a:pPr>
            <a:r>
              <a:rPr lang="en-US" dirty="0"/>
              <a:t>Dear Colleague Letter</a:t>
            </a:r>
          </a:p>
          <a:p>
            <a:r>
              <a:rPr lang="en-US" dirty="0"/>
              <a:t>Student-run honor court may not be the proper forum</a:t>
            </a:r>
          </a:p>
          <a:p>
            <a:r>
              <a:rPr lang="en-US" dirty="0"/>
              <a:t>Can’t wait for the police</a:t>
            </a:r>
          </a:p>
          <a:p>
            <a:r>
              <a:rPr lang="en-US" dirty="0"/>
              <a:t>Must use the “preponderance of the evidence” standard</a:t>
            </a:r>
          </a:p>
          <a:p>
            <a:pPr marL="0" indent="0">
              <a:buNone/>
            </a:pPr>
            <a:endParaRPr lang="en-US" dirty="0"/>
          </a:p>
        </p:txBody>
      </p:sp>
    </p:spTree>
    <p:extLst>
      <p:ext uri="{BB962C8B-B14F-4D97-AF65-F5344CB8AC3E}">
        <p14:creationId xmlns:p14="http://schemas.microsoft.com/office/powerpoint/2010/main" val="7256299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marL="0" indent="0">
              <a:buNone/>
            </a:pPr>
            <a:r>
              <a:rPr lang="en-US" dirty="0"/>
              <a:t>Sexual harassment:</a:t>
            </a:r>
          </a:p>
          <a:p>
            <a:pPr marL="0" indent="0">
              <a:buNone/>
            </a:pPr>
            <a:r>
              <a:rPr lang="en-US" dirty="0"/>
              <a:t>“sufficiently severe, persistent, or pervasive to limit a student’s ability to participate in or benefit from an education program or activity, or to create a hostile or abusive educational environment”</a:t>
            </a:r>
          </a:p>
          <a:p>
            <a:pPr marL="0" indent="0">
              <a:buNone/>
            </a:pPr>
            <a:r>
              <a:rPr lang="en-US" dirty="0"/>
              <a:t>1997</a:t>
            </a:r>
          </a:p>
          <a:p>
            <a:pPr marL="0" indent="0">
              <a:buNone/>
            </a:pPr>
            <a:endParaRPr lang="en-US" dirty="0"/>
          </a:p>
        </p:txBody>
      </p:sp>
    </p:spTree>
    <p:extLst>
      <p:ext uri="{BB962C8B-B14F-4D97-AF65-F5344CB8AC3E}">
        <p14:creationId xmlns:p14="http://schemas.microsoft.com/office/powerpoint/2010/main" val="13139371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marL="0" indent="0">
              <a:buNone/>
            </a:pPr>
            <a:r>
              <a:rPr lang="en-US" dirty="0"/>
              <a:t>Sexual harassment:</a:t>
            </a:r>
          </a:p>
          <a:p>
            <a:pPr marL="0" indent="0">
              <a:buNone/>
            </a:pPr>
            <a:r>
              <a:rPr lang="en-US" dirty="0"/>
              <a:t>“</a:t>
            </a:r>
            <a:r>
              <a:rPr lang="en-US" u="sng" dirty="0"/>
              <a:t>sufficiently severe, persistent, or pervasive </a:t>
            </a:r>
            <a:r>
              <a:rPr lang="en-US" dirty="0"/>
              <a:t>to limit a student’s ability to participate in or benefit from an education program or activity, or to create a hostile or abusive educational environment”</a:t>
            </a:r>
          </a:p>
          <a:p>
            <a:pPr marL="0" indent="0">
              <a:buNone/>
            </a:pPr>
            <a:r>
              <a:rPr lang="en-US" dirty="0"/>
              <a:t>1997</a:t>
            </a:r>
          </a:p>
          <a:p>
            <a:pPr marL="0" indent="0">
              <a:buNone/>
            </a:pPr>
            <a:endParaRPr lang="en-US" dirty="0"/>
          </a:p>
        </p:txBody>
      </p:sp>
    </p:spTree>
    <p:extLst>
      <p:ext uri="{BB962C8B-B14F-4D97-AF65-F5344CB8AC3E}">
        <p14:creationId xmlns:p14="http://schemas.microsoft.com/office/powerpoint/2010/main" val="3946664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1964</a:t>
            </a:r>
            <a:endParaRPr lang="en-US" dirty="0"/>
          </a:p>
        </p:txBody>
      </p:sp>
      <p:sp>
        <p:nvSpPr>
          <p:cNvPr id="3" name="Content Placeholder 2"/>
          <p:cNvSpPr>
            <a:spLocks noGrp="1"/>
          </p:cNvSpPr>
          <p:nvPr>
            <p:ph idx="1"/>
          </p:nvPr>
        </p:nvSpPr>
        <p:spPr/>
        <p:txBody>
          <a:bodyPr/>
          <a:lstStyle/>
          <a:p>
            <a:pPr marL="0" indent="0">
              <a:buNone/>
            </a:pPr>
            <a:r>
              <a:rPr lang="en-US" dirty="0" smtClean="0"/>
              <a:t>Congress passes Title VII of the Civil Rights Act</a:t>
            </a:r>
          </a:p>
          <a:p>
            <a:pPr marL="0" indent="0">
              <a:buNone/>
            </a:pPr>
            <a:r>
              <a:rPr lang="en-US" dirty="0" smtClean="0"/>
              <a:t>Title VII bans discrimination because of</a:t>
            </a:r>
          </a:p>
          <a:p>
            <a:pPr marL="0" indent="0">
              <a:buNone/>
            </a:pPr>
            <a:endParaRPr lang="en-US" dirty="0"/>
          </a:p>
        </p:txBody>
      </p:sp>
    </p:spTree>
    <p:extLst>
      <p:ext uri="{BB962C8B-B14F-4D97-AF65-F5344CB8AC3E}">
        <p14:creationId xmlns:p14="http://schemas.microsoft.com/office/powerpoint/2010/main" val="23264281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marL="0" indent="0">
              <a:buNone/>
            </a:pPr>
            <a:r>
              <a:rPr lang="en-US" dirty="0"/>
              <a:t>Sexual harassment:</a:t>
            </a:r>
          </a:p>
          <a:p>
            <a:pPr marL="0" indent="0">
              <a:buNone/>
            </a:pPr>
            <a:r>
              <a:rPr lang="en-US" dirty="0"/>
              <a:t>“sufficiently severe, persistent, or pervasive </a:t>
            </a:r>
            <a:r>
              <a:rPr lang="en-US" u="sng" dirty="0"/>
              <a:t>to limit a student’s ability to participate in or benefit from an education program or activity</a:t>
            </a:r>
            <a:r>
              <a:rPr lang="en-US" dirty="0"/>
              <a:t>, or to create a hostile or abusive educational environment”</a:t>
            </a:r>
          </a:p>
          <a:p>
            <a:pPr marL="0" indent="0">
              <a:buNone/>
            </a:pPr>
            <a:r>
              <a:rPr lang="en-US" dirty="0"/>
              <a:t>1997</a:t>
            </a:r>
          </a:p>
          <a:p>
            <a:pPr marL="0" indent="0">
              <a:buNone/>
            </a:pPr>
            <a:endParaRPr lang="en-US" dirty="0"/>
          </a:p>
        </p:txBody>
      </p:sp>
    </p:spTree>
    <p:extLst>
      <p:ext uri="{BB962C8B-B14F-4D97-AF65-F5344CB8AC3E}">
        <p14:creationId xmlns:p14="http://schemas.microsoft.com/office/powerpoint/2010/main" val="5099097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marL="0" indent="0">
              <a:buNone/>
            </a:pPr>
            <a:r>
              <a:rPr lang="en-US" dirty="0"/>
              <a:t>Sexual harassment:</a:t>
            </a:r>
          </a:p>
          <a:p>
            <a:pPr marL="0" indent="0">
              <a:buNone/>
            </a:pPr>
            <a:r>
              <a:rPr lang="en-US" dirty="0"/>
              <a:t>“sufficiently severe, persistent, or pervasive to limit a student’s ability to participate in or benefit from an education program or activity, </a:t>
            </a:r>
            <a:r>
              <a:rPr lang="en-US" u="sng" dirty="0"/>
              <a:t>or</a:t>
            </a:r>
            <a:r>
              <a:rPr lang="en-US" dirty="0"/>
              <a:t> to create a hostile or abusive educational environment”</a:t>
            </a:r>
          </a:p>
          <a:p>
            <a:pPr marL="0" indent="0">
              <a:buNone/>
            </a:pPr>
            <a:r>
              <a:rPr lang="en-US" dirty="0"/>
              <a:t>1997</a:t>
            </a:r>
          </a:p>
          <a:p>
            <a:pPr marL="0" indent="0">
              <a:buNone/>
            </a:pPr>
            <a:endParaRPr lang="en-US" dirty="0"/>
          </a:p>
        </p:txBody>
      </p:sp>
    </p:spTree>
    <p:extLst>
      <p:ext uri="{BB962C8B-B14F-4D97-AF65-F5344CB8AC3E}">
        <p14:creationId xmlns:p14="http://schemas.microsoft.com/office/powerpoint/2010/main" val="33961300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marL="0" indent="0">
              <a:buNone/>
            </a:pPr>
            <a:r>
              <a:rPr lang="en-US" dirty="0"/>
              <a:t>Sexual harassment:</a:t>
            </a:r>
          </a:p>
          <a:p>
            <a:pPr marL="0" indent="0">
              <a:buNone/>
            </a:pPr>
            <a:r>
              <a:rPr lang="en-US" dirty="0"/>
              <a:t>“sufficiently severe, persistent, or pervasive to limit a student’s ability to participate in or benefit from an education program or activity, or </a:t>
            </a:r>
            <a:r>
              <a:rPr lang="en-US" u="sng" dirty="0"/>
              <a:t>to create a hostile or abusive educational environment</a:t>
            </a:r>
            <a:r>
              <a:rPr lang="en-US" dirty="0"/>
              <a:t>”</a:t>
            </a:r>
          </a:p>
          <a:p>
            <a:pPr marL="0" indent="0">
              <a:buNone/>
            </a:pPr>
            <a:r>
              <a:rPr lang="en-US" dirty="0"/>
              <a:t>1997</a:t>
            </a:r>
          </a:p>
          <a:p>
            <a:pPr marL="0" indent="0">
              <a:buNone/>
            </a:pPr>
            <a:endParaRPr lang="en-US" dirty="0"/>
          </a:p>
        </p:txBody>
      </p:sp>
    </p:spTree>
    <p:extLst>
      <p:ext uri="{BB962C8B-B14F-4D97-AF65-F5344CB8AC3E}">
        <p14:creationId xmlns:p14="http://schemas.microsoft.com/office/powerpoint/2010/main" val="10714153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Conduct on campus or in connection with a college event</a:t>
            </a:r>
          </a:p>
        </p:txBody>
      </p:sp>
    </p:spTree>
    <p:extLst>
      <p:ext uri="{BB962C8B-B14F-4D97-AF65-F5344CB8AC3E}">
        <p14:creationId xmlns:p14="http://schemas.microsoft.com/office/powerpoint/2010/main" val="22219936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a:t>Conduct on campus or in connection with a college event</a:t>
            </a:r>
          </a:p>
          <a:p>
            <a:r>
              <a:rPr lang="en-US" dirty="0"/>
              <a:t>Conduct off campus</a:t>
            </a:r>
          </a:p>
          <a:p>
            <a:pPr marL="0" indent="0">
              <a:buNone/>
            </a:pPr>
            <a:endParaRPr lang="en-US" dirty="0"/>
          </a:p>
        </p:txBody>
      </p:sp>
    </p:spTree>
    <p:extLst>
      <p:ext uri="{BB962C8B-B14F-4D97-AF65-F5344CB8AC3E}">
        <p14:creationId xmlns:p14="http://schemas.microsoft.com/office/powerpoint/2010/main" val="793942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a:t>Conduct on campus or in connection with a college event</a:t>
            </a:r>
          </a:p>
          <a:p>
            <a:r>
              <a:rPr lang="en-US" dirty="0"/>
              <a:t>Conduct off </a:t>
            </a:r>
            <a:r>
              <a:rPr lang="en-US" dirty="0" smtClean="0"/>
              <a:t>campus</a:t>
            </a:r>
          </a:p>
          <a:p>
            <a:pPr marL="800100" lvl="2" indent="0">
              <a:buNone/>
            </a:pPr>
            <a:r>
              <a:rPr lang="en-US" dirty="0" smtClean="0"/>
              <a:t>Limits a student’s ability to participate or benefit</a:t>
            </a:r>
          </a:p>
          <a:p>
            <a:pPr marL="800100" lvl="2" indent="0">
              <a:buNone/>
            </a:pPr>
            <a:r>
              <a:rPr lang="en-US" dirty="0" smtClean="0"/>
              <a:t>Creates a hostile or abusive educational environment</a:t>
            </a:r>
            <a:endParaRPr lang="en-US" dirty="0"/>
          </a:p>
          <a:p>
            <a:pPr marL="0" indent="0">
              <a:buNone/>
            </a:pPr>
            <a:endParaRPr lang="en-US" dirty="0"/>
          </a:p>
        </p:txBody>
      </p:sp>
    </p:spTree>
    <p:extLst>
      <p:ext uri="{BB962C8B-B14F-4D97-AF65-F5344CB8AC3E}">
        <p14:creationId xmlns:p14="http://schemas.microsoft.com/office/powerpoint/2010/main" val="40186088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Experience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984297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Experience</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8000" dirty="0" smtClean="0"/>
              <a:t>ID10T</a:t>
            </a:r>
            <a:endParaRPr lang="en-US" sz="8000" dirty="0"/>
          </a:p>
        </p:txBody>
      </p:sp>
    </p:spTree>
    <p:extLst>
      <p:ext uri="{BB962C8B-B14F-4D97-AF65-F5344CB8AC3E}">
        <p14:creationId xmlns:p14="http://schemas.microsoft.com/office/powerpoint/2010/main" val="1421927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Experience</a:t>
            </a:r>
            <a:endParaRPr lang="en-US" dirty="0"/>
          </a:p>
        </p:txBody>
      </p:sp>
      <p:sp>
        <p:nvSpPr>
          <p:cNvPr id="3" name="Content Placeholder 2"/>
          <p:cNvSpPr>
            <a:spLocks noGrp="1"/>
          </p:cNvSpPr>
          <p:nvPr>
            <p:ph idx="1"/>
          </p:nvPr>
        </p:nvSpPr>
        <p:spPr/>
        <p:txBody>
          <a:bodyPr/>
          <a:lstStyle/>
          <a:p>
            <a:r>
              <a:rPr lang="en-US" dirty="0" smtClean="0"/>
              <a:t>What conduct occurred?</a:t>
            </a:r>
          </a:p>
        </p:txBody>
      </p:sp>
    </p:spTree>
    <p:extLst>
      <p:ext uri="{BB962C8B-B14F-4D97-AF65-F5344CB8AC3E}">
        <p14:creationId xmlns:p14="http://schemas.microsoft.com/office/powerpoint/2010/main" val="42251418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Experience</a:t>
            </a:r>
            <a:endParaRPr lang="en-US" dirty="0"/>
          </a:p>
        </p:txBody>
      </p:sp>
      <p:sp>
        <p:nvSpPr>
          <p:cNvPr id="3" name="Content Placeholder 2"/>
          <p:cNvSpPr>
            <a:spLocks noGrp="1"/>
          </p:cNvSpPr>
          <p:nvPr>
            <p:ph idx="1"/>
          </p:nvPr>
        </p:nvSpPr>
        <p:spPr/>
        <p:txBody>
          <a:bodyPr/>
          <a:lstStyle/>
          <a:p>
            <a:r>
              <a:rPr lang="en-US" dirty="0"/>
              <a:t>What conduct occurred?</a:t>
            </a:r>
          </a:p>
          <a:p>
            <a:r>
              <a:rPr lang="en-US" dirty="0"/>
              <a:t>Was there consent?</a:t>
            </a:r>
          </a:p>
          <a:p>
            <a:pPr marL="0" indent="0">
              <a:buNone/>
            </a:pPr>
            <a:endParaRPr lang="en-US" dirty="0"/>
          </a:p>
        </p:txBody>
      </p:sp>
    </p:spTree>
    <p:extLst>
      <p:ext uri="{BB962C8B-B14F-4D97-AF65-F5344CB8AC3E}">
        <p14:creationId xmlns:p14="http://schemas.microsoft.com/office/powerpoint/2010/main" val="367526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1964</a:t>
            </a:r>
            <a:endParaRPr lang="en-US" dirty="0"/>
          </a:p>
        </p:txBody>
      </p:sp>
      <p:sp>
        <p:nvSpPr>
          <p:cNvPr id="3" name="Content Placeholder 2"/>
          <p:cNvSpPr>
            <a:spLocks noGrp="1"/>
          </p:cNvSpPr>
          <p:nvPr>
            <p:ph idx="1"/>
          </p:nvPr>
        </p:nvSpPr>
        <p:spPr/>
        <p:txBody>
          <a:bodyPr/>
          <a:lstStyle/>
          <a:p>
            <a:pPr marL="0" indent="0">
              <a:buNone/>
            </a:pPr>
            <a:r>
              <a:rPr lang="en-US" dirty="0" smtClean="0"/>
              <a:t>Congress passes Title VII of the Civil Rights Act</a:t>
            </a:r>
          </a:p>
          <a:p>
            <a:pPr marL="0" indent="0">
              <a:buNone/>
            </a:pPr>
            <a:r>
              <a:rPr lang="en-US" dirty="0" smtClean="0"/>
              <a:t>Title VII bans discrimination because of</a:t>
            </a:r>
          </a:p>
          <a:p>
            <a:r>
              <a:rPr lang="en-US" dirty="0" smtClean="0"/>
              <a:t>race</a:t>
            </a:r>
          </a:p>
          <a:p>
            <a:pPr marL="0" indent="0">
              <a:buNone/>
            </a:pPr>
            <a:endParaRPr lang="en-US" dirty="0"/>
          </a:p>
        </p:txBody>
      </p:sp>
    </p:spTree>
    <p:extLst>
      <p:ext uri="{BB962C8B-B14F-4D97-AF65-F5344CB8AC3E}">
        <p14:creationId xmlns:p14="http://schemas.microsoft.com/office/powerpoint/2010/main" val="34662467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Experience</a:t>
            </a:r>
            <a:endParaRPr lang="en-US" dirty="0"/>
          </a:p>
        </p:txBody>
      </p:sp>
      <p:sp>
        <p:nvSpPr>
          <p:cNvPr id="3" name="Content Placeholder 2"/>
          <p:cNvSpPr>
            <a:spLocks noGrp="1"/>
          </p:cNvSpPr>
          <p:nvPr>
            <p:ph idx="1"/>
          </p:nvPr>
        </p:nvSpPr>
        <p:spPr/>
        <p:txBody>
          <a:bodyPr/>
          <a:lstStyle/>
          <a:p>
            <a:r>
              <a:rPr lang="en-US" dirty="0"/>
              <a:t>What conduct occurred?</a:t>
            </a:r>
          </a:p>
          <a:p>
            <a:r>
              <a:rPr lang="en-US" dirty="0"/>
              <a:t>Was there consent?</a:t>
            </a:r>
          </a:p>
          <a:p>
            <a:pPr marL="0" indent="0">
              <a:buNone/>
            </a:pPr>
            <a:r>
              <a:rPr lang="en-US" dirty="0" smtClean="0"/>
              <a:t>“Sexual harassment also includes sexual misconduct.”</a:t>
            </a:r>
            <a:endParaRPr lang="en-US" dirty="0"/>
          </a:p>
        </p:txBody>
      </p:sp>
    </p:spTree>
    <p:extLst>
      <p:ext uri="{BB962C8B-B14F-4D97-AF65-F5344CB8AC3E}">
        <p14:creationId xmlns:p14="http://schemas.microsoft.com/office/powerpoint/2010/main" val="6490291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Experience</a:t>
            </a:r>
            <a:endParaRPr lang="en-US" dirty="0"/>
          </a:p>
        </p:txBody>
      </p:sp>
      <p:sp>
        <p:nvSpPr>
          <p:cNvPr id="3" name="Content Placeholder 2"/>
          <p:cNvSpPr>
            <a:spLocks noGrp="1"/>
          </p:cNvSpPr>
          <p:nvPr>
            <p:ph idx="1"/>
          </p:nvPr>
        </p:nvSpPr>
        <p:spPr/>
        <p:txBody>
          <a:bodyPr/>
          <a:lstStyle/>
          <a:p>
            <a:r>
              <a:rPr lang="en-US" dirty="0"/>
              <a:t>What conduct occurred?</a:t>
            </a:r>
          </a:p>
          <a:p>
            <a:r>
              <a:rPr lang="en-US" dirty="0"/>
              <a:t>Was there consent?</a:t>
            </a:r>
          </a:p>
          <a:p>
            <a:pPr marL="0" indent="0">
              <a:buNone/>
            </a:pPr>
            <a:r>
              <a:rPr lang="en-US" dirty="0" smtClean="0"/>
              <a:t>“Sexual misconduct refers to physical sexual acts perpetrated against a person without their Consent”</a:t>
            </a:r>
            <a:endParaRPr lang="en-US" dirty="0"/>
          </a:p>
        </p:txBody>
      </p:sp>
    </p:spTree>
    <p:extLst>
      <p:ext uri="{BB962C8B-B14F-4D97-AF65-F5344CB8AC3E}">
        <p14:creationId xmlns:p14="http://schemas.microsoft.com/office/powerpoint/2010/main" val="36431426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Experience</a:t>
            </a:r>
            <a:endParaRPr lang="en-US" dirty="0"/>
          </a:p>
        </p:txBody>
      </p:sp>
      <p:sp>
        <p:nvSpPr>
          <p:cNvPr id="3" name="Content Placeholder 2"/>
          <p:cNvSpPr>
            <a:spLocks noGrp="1"/>
          </p:cNvSpPr>
          <p:nvPr>
            <p:ph idx="1"/>
          </p:nvPr>
        </p:nvSpPr>
        <p:spPr/>
        <p:txBody>
          <a:bodyPr/>
          <a:lstStyle/>
          <a:p>
            <a:r>
              <a:rPr lang="en-US" dirty="0"/>
              <a:t>What conduct occurred?</a:t>
            </a:r>
          </a:p>
          <a:p>
            <a:r>
              <a:rPr lang="en-US" dirty="0"/>
              <a:t>Was there consent?</a:t>
            </a:r>
          </a:p>
          <a:p>
            <a:r>
              <a:rPr lang="en-US" dirty="0"/>
              <a:t>Role of alcohol</a:t>
            </a:r>
          </a:p>
          <a:p>
            <a:pPr marL="0" indent="0">
              <a:buNone/>
            </a:pPr>
            <a:endParaRPr lang="en-US" dirty="0"/>
          </a:p>
        </p:txBody>
      </p:sp>
    </p:spTree>
    <p:extLst>
      <p:ext uri="{BB962C8B-B14F-4D97-AF65-F5344CB8AC3E}">
        <p14:creationId xmlns:p14="http://schemas.microsoft.com/office/powerpoint/2010/main" val="22392487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Experience</a:t>
            </a:r>
            <a:endParaRPr lang="en-US" dirty="0"/>
          </a:p>
        </p:txBody>
      </p:sp>
      <p:sp>
        <p:nvSpPr>
          <p:cNvPr id="3" name="Content Placeholder 2"/>
          <p:cNvSpPr>
            <a:spLocks noGrp="1"/>
          </p:cNvSpPr>
          <p:nvPr>
            <p:ph idx="1"/>
          </p:nvPr>
        </p:nvSpPr>
        <p:spPr/>
        <p:txBody>
          <a:bodyPr/>
          <a:lstStyle/>
          <a:p>
            <a:r>
              <a:rPr lang="en-US" dirty="0"/>
              <a:t>What conduct occurred?</a:t>
            </a:r>
          </a:p>
          <a:p>
            <a:r>
              <a:rPr lang="en-US" dirty="0"/>
              <a:t>Was there consent?</a:t>
            </a:r>
          </a:p>
          <a:p>
            <a:r>
              <a:rPr lang="en-US" dirty="0"/>
              <a:t>Role of </a:t>
            </a:r>
            <a:r>
              <a:rPr lang="en-US" dirty="0" smtClean="0"/>
              <a:t>alcohol</a:t>
            </a:r>
          </a:p>
          <a:p>
            <a:pPr marL="0" indent="0">
              <a:buNone/>
            </a:pPr>
            <a:r>
              <a:rPr lang="en-US" dirty="0" smtClean="0"/>
              <a:t>“or where a person is incapable of giving Consent due to the person’s use of drugs, alcohol, or other impairing substances.”</a:t>
            </a:r>
            <a:endParaRPr lang="en-US" dirty="0"/>
          </a:p>
          <a:p>
            <a:pPr marL="0" indent="0">
              <a:buNone/>
            </a:pPr>
            <a:endParaRPr lang="en-US" dirty="0"/>
          </a:p>
        </p:txBody>
      </p:sp>
    </p:spTree>
    <p:extLst>
      <p:ext uri="{BB962C8B-B14F-4D97-AF65-F5344CB8AC3E}">
        <p14:creationId xmlns:p14="http://schemas.microsoft.com/office/powerpoint/2010/main" val="1641187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Experience</a:t>
            </a:r>
            <a:endParaRPr lang="en-US" dirty="0"/>
          </a:p>
        </p:txBody>
      </p:sp>
      <p:sp>
        <p:nvSpPr>
          <p:cNvPr id="3" name="Content Placeholder 2"/>
          <p:cNvSpPr>
            <a:spLocks noGrp="1"/>
          </p:cNvSpPr>
          <p:nvPr>
            <p:ph idx="1"/>
          </p:nvPr>
        </p:nvSpPr>
        <p:spPr/>
        <p:txBody>
          <a:bodyPr/>
          <a:lstStyle/>
          <a:p>
            <a:r>
              <a:rPr lang="en-US" dirty="0"/>
              <a:t>What conduct occurred?</a:t>
            </a:r>
          </a:p>
          <a:p>
            <a:r>
              <a:rPr lang="en-US" dirty="0"/>
              <a:t>Was there consent?</a:t>
            </a:r>
          </a:p>
          <a:p>
            <a:r>
              <a:rPr lang="en-US" dirty="0"/>
              <a:t>Role of alcohol</a:t>
            </a:r>
          </a:p>
          <a:p>
            <a:pPr marL="0" indent="0">
              <a:buNone/>
            </a:pPr>
            <a:r>
              <a:rPr lang="en-US" dirty="0" smtClean="0"/>
              <a:t>“The relevant standard . . . is whether the person alleged to have engaged in sexual misconduct knew, or a sober, reasonable person in the same position should have known, that the Complainant was incapacitated.”</a:t>
            </a:r>
            <a:endParaRPr lang="en-US" dirty="0"/>
          </a:p>
          <a:p>
            <a:pPr marL="0" indent="0">
              <a:buNone/>
            </a:pPr>
            <a:endParaRPr lang="en-US" dirty="0"/>
          </a:p>
        </p:txBody>
      </p:sp>
    </p:spTree>
    <p:extLst>
      <p:ext uri="{BB962C8B-B14F-4D97-AF65-F5344CB8AC3E}">
        <p14:creationId xmlns:p14="http://schemas.microsoft.com/office/powerpoint/2010/main" val="10222763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Experience</a:t>
            </a:r>
            <a:endParaRPr lang="en-US" dirty="0"/>
          </a:p>
        </p:txBody>
      </p:sp>
      <p:sp>
        <p:nvSpPr>
          <p:cNvPr id="3" name="Content Placeholder 2"/>
          <p:cNvSpPr>
            <a:spLocks noGrp="1"/>
          </p:cNvSpPr>
          <p:nvPr>
            <p:ph idx="1"/>
          </p:nvPr>
        </p:nvSpPr>
        <p:spPr/>
        <p:txBody>
          <a:bodyPr/>
          <a:lstStyle/>
          <a:p>
            <a:r>
              <a:rPr lang="en-US" dirty="0" smtClean="0"/>
              <a:t>Two students, off campus, drink alcohol together voluntarily</a:t>
            </a:r>
          </a:p>
          <a:p>
            <a:r>
              <a:rPr lang="en-US" dirty="0" smtClean="0"/>
              <a:t>They both become intoxicated</a:t>
            </a:r>
          </a:p>
          <a:p>
            <a:r>
              <a:rPr lang="en-US" dirty="0" smtClean="0"/>
              <a:t>They engage in sexual contact</a:t>
            </a:r>
          </a:p>
          <a:p>
            <a:r>
              <a:rPr lang="en-US" dirty="0" smtClean="0"/>
              <a:t>One student subsequently asserts that consent was not given because that student was incapacitated by the use of alcohol</a:t>
            </a:r>
            <a:endParaRPr lang="en-US" dirty="0"/>
          </a:p>
        </p:txBody>
      </p:sp>
    </p:spTree>
    <p:extLst>
      <p:ext uri="{BB962C8B-B14F-4D97-AF65-F5344CB8AC3E}">
        <p14:creationId xmlns:p14="http://schemas.microsoft.com/office/powerpoint/2010/main" val="6041613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Experience</a:t>
            </a:r>
            <a:endParaRPr lang="en-US" dirty="0"/>
          </a:p>
        </p:txBody>
      </p:sp>
      <p:sp>
        <p:nvSpPr>
          <p:cNvPr id="3" name="Content Placeholder 2"/>
          <p:cNvSpPr>
            <a:spLocks noGrp="1"/>
          </p:cNvSpPr>
          <p:nvPr>
            <p:ph idx="1"/>
          </p:nvPr>
        </p:nvSpPr>
        <p:spPr/>
        <p:txBody>
          <a:bodyPr/>
          <a:lstStyle/>
          <a:p>
            <a:r>
              <a:rPr lang="en-US" dirty="0"/>
              <a:t>What conduct occurred?</a:t>
            </a:r>
          </a:p>
          <a:p>
            <a:r>
              <a:rPr lang="en-US" dirty="0"/>
              <a:t>Was there consent?</a:t>
            </a:r>
          </a:p>
          <a:p>
            <a:r>
              <a:rPr lang="en-US" dirty="0"/>
              <a:t>Role of alcohol</a:t>
            </a:r>
          </a:p>
          <a:p>
            <a:r>
              <a:rPr lang="en-US" dirty="0" smtClean="0"/>
              <a:t>Role of attorneys</a:t>
            </a:r>
          </a:p>
          <a:p>
            <a:pPr marL="0" indent="0">
              <a:buNone/>
            </a:pPr>
            <a:r>
              <a:rPr lang="en-US" dirty="0" smtClean="0"/>
              <a:t>In UNC disciplinary hearings, students “shall have the right to be represented . . . by a licensed attorney . . . who may fully participate during any disciplinary procedure”</a:t>
            </a:r>
            <a:endParaRPr lang="en-US" dirty="0"/>
          </a:p>
        </p:txBody>
      </p:sp>
    </p:spTree>
    <p:extLst>
      <p:ext uri="{BB962C8B-B14F-4D97-AF65-F5344CB8AC3E}">
        <p14:creationId xmlns:p14="http://schemas.microsoft.com/office/powerpoint/2010/main" val="13603079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Questions</a:t>
            </a:r>
            <a:endParaRPr lang="en-US" dirty="0"/>
          </a:p>
        </p:txBody>
      </p:sp>
      <p:sp>
        <p:nvSpPr>
          <p:cNvPr id="3" name="Content Placeholder 2"/>
          <p:cNvSpPr>
            <a:spLocks noGrp="1"/>
          </p:cNvSpPr>
          <p:nvPr>
            <p:ph idx="1"/>
          </p:nvPr>
        </p:nvSpPr>
        <p:spPr/>
        <p:txBody>
          <a:bodyPr/>
          <a:lstStyle/>
          <a:p>
            <a:pPr marL="0" indent="0">
              <a:buNone/>
            </a:pPr>
            <a:r>
              <a:rPr lang="en-US" dirty="0" smtClean="0"/>
              <a:t>How to educate students</a:t>
            </a:r>
          </a:p>
          <a:p>
            <a:pPr marL="0" indent="0">
              <a:buNone/>
            </a:pPr>
            <a:r>
              <a:rPr lang="en-US" dirty="0" smtClean="0"/>
              <a:t>How to receive and investigate reports</a:t>
            </a:r>
          </a:p>
          <a:p>
            <a:pPr marL="0" indent="0">
              <a:buNone/>
            </a:pPr>
            <a:r>
              <a:rPr lang="en-US" dirty="0" smtClean="0"/>
              <a:t>How to cooperate with law enforcement</a:t>
            </a:r>
          </a:p>
          <a:p>
            <a:pPr marL="0" indent="0">
              <a:buNone/>
            </a:pPr>
            <a:r>
              <a:rPr lang="en-US" dirty="0" smtClean="0"/>
              <a:t>How to conduct investigations and hearings</a:t>
            </a:r>
          </a:p>
          <a:p>
            <a:pPr marL="0" indent="0">
              <a:buNone/>
            </a:pPr>
            <a:r>
              <a:rPr lang="en-US" dirty="0" smtClean="0"/>
              <a:t>How to deal fairly with </a:t>
            </a:r>
            <a:r>
              <a:rPr lang="en-US" smtClean="0"/>
              <a:t>all parties</a:t>
            </a:r>
            <a:endParaRPr lang="en-US" dirty="0"/>
          </a:p>
        </p:txBody>
      </p:sp>
    </p:spTree>
    <p:extLst>
      <p:ext uri="{BB962C8B-B14F-4D97-AF65-F5344CB8AC3E}">
        <p14:creationId xmlns:p14="http://schemas.microsoft.com/office/powerpoint/2010/main" val="718984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1964</a:t>
            </a:r>
            <a:endParaRPr lang="en-US" dirty="0"/>
          </a:p>
        </p:txBody>
      </p:sp>
      <p:sp>
        <p:nvSpPr>
          <p:cNvPr id="3" name="Content Placeholder 2"/>
          <p:cNvSpPr>
            <a:spLocks noGrp="1"/>
          </p:cNvSpPr>
          <p:nvPr>
            <p:ph idx="1"/>
          </p:nvPr>
        </p:nvSpPr>
        <p:spPr/>
        <p:txBody>
          <a:bodyPr/>
          <a:lstStyle/>
          <a:p>
            <a:pPr marL="0" indent="0">
              <a:buNone/>
            </a:pPr>
            <a:r>
              <a:rPr lang="en-US" dirty="0" smtClean="0"/>
              <a:t>Congress passes Title VII of the Civil Rights Act</a:t>
            </a:r>
          </a:p>
          <a:p>
            <a:pPr marL="0" indent="0">
              <a:buNone/>
            </a:pPr>
            <a:r>
              <a:rPr lang="en-US" dirty="0" smtClean="0"/>
              <a:t>Title VII bans discrimination because of</a:t>
            </a:r>
          </a:p>
          <a:p>
            <a:r>
              <a:rPr lang="en-US" dirty="0" smtClean="0"/>
              <a:t>race</a:t>
            </a:r>
          </a:p>
          <a:p>
            <a:r>
              <a:rPr lang="en-US" dirty="0" smtClean="0"/>
              <a:t>color </a:t>
            </a:r>
          </a:p>
          <a:p>
            <a:pPr marL="0" indent="0">
              <a:buNone/>
            </a:pPr>
            <a:endParaRPr lang="en-US" dirty="0"/>
          </a:p>
        </p:txBody>
      </p:sp>
    </p:spTree>
    <p:extLst>
      <p:ext uri="{BB962C8B-B14F-4D97-AF65-F5344CB8AC3E}">
        <p14:creationId xmlns:p14="http://schemas.microsoft.com/office/powerpoint/2010/main" val="16263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1964</a:t>
            </a:r>
            <a:endParaRPr lang="en-US" dirty="0"/>
          </a:p>
        </p:txBody>
      </p:sp>
      <p:sp>
        <p:nvSpPr>
          <p:cNvPr id="3" name="Content Placeholder 2"/>
          <p:cNvSpPr>
            <a:spLocks noGrp="1"/>
          </p:cNvSpPr>
          <p:nvPr>
            <p:ph idx="1"/>
          </p:nvPr>
        </p:nvSpPr>
        <p:spPr/>
        <p:txBody>
          <a:bodyPr/>
          <a:lstStyle/>
          <a:p>
            <a:pPr marL="0" indent="0">
              <a:buNone/>
            </a:pPr>
            <a:r>
              <a:rPr lang="en-US" dirty="0" smtClean="0"/>
              <a:t>Congress passes Title VII of the Civil Rights Act</a:t>
            </a:r>
          </a:p>
          <a:p>
            <a:pPr marL="0" indent="0">
              <a:buNone/>
            </a:pPr>
            <a:r>
              <a:rPr lang="en-US" dirty="0" smtClean="0"/>
              <a:t>Title VII bans discrimination because of</a:t>
            </a:r>
          </a:p>
          <a:p>
            <a:r>
              <a:rPr lang="en-US" dirty="0" smtClean="0"/>
              <a:t>race</a:t>
            </a:r>
          </a:p>
          <a:p>
            <a:r>
              <a:rPr lang="en-US" dirty="0" smtClean="0"/>
              <a:t>color </a:t>
            </a:r>
          </a:p>
          <a:p>
            <a:r>
              <a:rPr lang="en-US" dirty="0" smtClean="0"/>
              <a:t>religion </a:t>
            </a:r>
          </a:p>
          <a:p>
            <a:pPr marL="0" indent="0">
              <a:buNone/>
            </a:pPr>
            <a:endParaRPr lang="en-US" dirty="0"/>
          </a:p>
        </p:txBody>
      </p:sp>
    </p:spTree>
    <p:extLst>
      <p:ext uri="{BB962C8B-B14F-4D97-AF65-F5344CB8AC3E}">
        <p14:creationId xmlns:p14="http://schemas.microsoft.com/office/powerpoint/2010/main" val="2776003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1964</a:t>
            </a:r>
            <a:endParaRPr lang="en-US" dirty="0"/>
          </a:p>
        </p:txBody>
      </p:sp>
      <p:sp>
        <p:nvSpPr>
          <p:cNvPr id="3" name="Content Placeholder 2"/>
          <p:cNvSpPr>
            <a:spLocks noGrp="1"/>
          </p:cNvSpPr>
          <p:nvPr>
            <p:ph idx="1"/>
          </p:nvPr>
        </p:nvSpPr>
        <p:spPr/>
        <p:txBody>
          <a:bodyPr/>
          <a:lstStyle/>
          <a:p>
            <a:pPr marL="0" indent="0">
              <a:buNone/>
            </a:pPr>
            <a:r>
              <a:rPr lang="en-US" dirty="0" smtClean="0"/>
              <a:t>Congress passes Title VII of the Civil Rights Act</a:t>
            </a:r>
          </a:p>
          <a:p>
            <a:pPr marL="0" indent="0">
              <a:buNone/>
            </a:pPr>
            <a:r>
              <a:rPr lang="en-US" dirty="0" smtClean="0"/>
              <a:t>Title VII bans discrimination because of</a:t>
            </a:r>
          </a:p>
          <a:p>
            <a:r>
              <a:rPr lang="en-US" dirty="0" smtClean="0"/>
              <a:t>race</a:t>
            </a:r>
          </a:p>
          <a:p>
            <a:r>
              <a:rPr lang="en-US" dirty="0" smtClean="0"/>
              <a:t>color </a:t>
            </a:r>
          </a:p>
          <a:p>
            <a:r>
              <a:rPr lang="en-US" dirty="0" smtClean="0"/>
              <a:t>religion </a:t>
            </a:r>
          </a:p>
          <a:p>
            <a:r>
              <a:rPr lang="en-US" dirty="0" smtClean="0"/>
              <a:t>national origin</a:t>
            </a:r>
          </a:p>
          <a:p>
            <a:pPr marL="0" indent="0">
              <a:buNone/>
            </a:pPr>
            <a:endParaRPr lang="en-US" dirty="0"/>
          </a:p>
        </p:txBody>
      </p:sp>
    </p:spTree>
    <p:extLst>
      <p:ext uri="{BB962C8B-B14F-4D97-AF65-F5344CB8AC3E}">
        <p14:creationId xmlns:p14="http://schemas.microsoft.com/office/powerpoint/2010/main" val="2798103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1964</a:t>
            </a:r>
            <a:endParaRPr lang="en-US" dirty="0"/>
          </a:p>
        </p:txBody>
      </p:sp>
      <p:sp>
        <p:nvSpPr>
          <p:cNvPr id="3" name="Content Placeholder 2"/>
          <p:cNvSpPr>
            <a:spLocks noGrp="1"/>
          </p:cNvSpPr>
          <p:nvPr>
            <p:ph idx="1"/>
          </p:nvPr>
        </p:nvSpPr>
        <p:spPr/>
        <p:txBody>
          <a:bodyPr/>
          <a:lstStyle/>
          <a:p>
            <a:pPr marL="0" indent="0">
              <a:buNone/>
            </a:pPr>
            <a:r>
              <a:rPr lang="en-US" dirty="0" smtClean="0"/>
              <a:t>Congress passes Title VII of the Civil Rights Act</a:t>
            </a:r>
          </a:p>
          <a:p>
            <a:pPr marL="0" indent="0">
              <a:buNone/>
            </a:pPr>
            <a:r>
              <a:rPr lang="en-US" dirty="0" smtClean="0"/>
              <a:t>Title VII bans discrimination because of</a:t>
            </a:r>
          </a:p>
          <a:p>
            <a:r>
              <a:rPr lang="en-US" dirty="0" smtClean="0"/>
              <a:t>race</a:t>
            </a:r>
          </a:p>
          <a:p>
            <a:r>
              <a:rPr lang="en-US" dirty="0" smtClean="0"/>
              <a:t>color </a:t>
            </a:r>
          </a:p>
          <a:p>
            <a:r>
              <a:rPr lang="en-US" dirty="0" smtClean="0"/>
              <a:t>religion </a:t>
            </a:r>
          </a:p>
          <a:p>
            <a:r>
              <a:rPr lang="en-US" dirty="0" smtClean="0"/>
              <a:t>national origin</a:t>
            </a:r>
          </a:p>
          <a:p>
            <a:r>
              <a:rPr lang="en-US" dirty="0" smtClean="0"/>
              <a:t>sex</a:t>
            </a:r>
          </a:p>
          <a:p>
            <a:pPr marL="0" indent="0">
              <a:buNone/>
            </a:pPr>
            <a:endParaRPr lang="en-US" dirty="0"/>
          </a:p>
        </p:txBody>
      </p:sp>
    </p:spTree>
    <p:extLst>
      <p:ext uri="{BB962C8B-B14F-4D97-AF65-F5344CB8AC3E}">
        <p14:creationId xmlns:p14="http://schemas.microsoft.com/office/powerpoint/2010/main" val="624254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1974</a:t>
            </a:r>
            <a:endParaRPr lang="en-US" dirty="0"/>
          </a:p>
        </p:txBody>
      </p:sp>
      <p:sp>
        <p:nvSpPr>
          <p:cNvPr id="3" name="Content Placeholder 2"/>
          <p:cNvSpPr>
            <a:spLocks noGrp="1"/>
          </p:cNvSpPr>
          <p:nvPr>
            <p:ph idx="1"/>
          </p:nvPr>
        </p:nvSpPr>
        <p:spPr/>
        <p:txBody>
          <a:bodyPr/>
          <a:lstStyle/>
          <a:p>
            <a:pPr marL="0" indent="0">
              <a:buNone/>
            </a:pPr>
            <a:r>
              <a:rPr lang="en-US" dirty="0" smtClean="0"/>
              <a:t>Title VII case:</a:t>
            </a:r>
          </a:p>
          <a:p>
            <a:pPr marL="0" indent="0">
              <a:buNone/>
            </a:pPr>
            <a:r>
              <a:rPr lang="en-US" dirty="0" smtClean="0"/>
              <a:t>“inharmonious personal relationship”</a:t>
            </a:r>
            <a:endParaRPr lang="en-US" dirty="0"/>
          </a:p>
        </p:txBody>
      </p:sp>
    </p:spTree>
    <p:extLst>
      <p:ext uri="{BB962C8B-B14F-4D97-AF65-F5344CB8AC3E}">
        <p14:creationId xmlns:p14="http://schemas.microsoft.com/office/powerpoint/2010/main" val="1109511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1115</Words>
  <Application>Microsoft Office PowerPoint</Application>
  <PresentationFormat>On-screen Show (4:3)</PresentationFormat>
  <Paragraphs>177</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Campus Assaults: What is Your College’s Responsibility &amp; Liability?  </vt:lpstr>
      <vt:lpstr>1964</vt:lpstr>
      <vt:lpstr>1964</vt:lpstr>
      <vt:lpstr>1964</vt:lpstr>
      <vt:lpstr>1964</vt:lpstr>
      <vt:lpstr>1964</vt:lpstr>
      <vt:lpstr>1964</vt:lpstr>
      <vt:lpstr>1964</vt:lpstr>
      <vt:lpstr>1974</vt:lpstr>
      <vt:lpstr>Late 1970s</vt:lpstr>
      <vt:lpstr>1981</vt:lpstr>
      <vt:lpstr>1972</vt:lpstr>
      <vt:lpstr>1972</vt:lpstr>
      <vt:lpstr>Title IX</vt:lpstr>
      <vt:lpstr>Title IX</vt:lpstr>
      <vt:lpstr>Title IX</vt:lpstr>
      <vt:lpstr>EEOC Definition:  Title VII</vt:lpstr>
      <vt:lpstr>OCR Definition:  Title IX</vt:lpstr>
      <vt:lpstr>OCR Definition:  Title IX</vt:lpstr>
      <vt:lpstr>OCR Definition:  Title IX</vt:lpstr>
      <vt:lpstr>OCR Definition:  Title IX</vt:lpstr>
      <vt:lpstr>2006</vt:lpstr>
      <vt:lpstr>Late 2000s</vt:lpstr>
      <vt:lpstr>2011</vt:lpstr>
      <vt:lpstr>2011</vt:lpstr>
      <vt:lpstr>2011</vt:lpstr>
      <vt:lpstr>2011</vt:lpstr>
      <vt:lpstr>Today</vt:lpstr>
      <vt:lpstr>Today</vt:lpstr>
      <vt:lpstr>Today</vt:lpstr>
      <vt:lpstr>Today</vt:lpstr>
      <vt:lpstr>Today</vt:lpstr>
      <vt:lpstr>Today</vt:lpstr>
      <vt:lpstr>Today</vt:lpstr>
      <vt:lpstr>Today</vt:lpstr>
      <vt:lpstr>My Experience</vt:lpstr>
      <vt:lpstr>My Experience</vt:lpstr>
      <vt:lpstr>My Experience</vt:lpstr>
      <vt:lpstr>My Experience</vt:lpstr>
      <vt:lpstr>My Experience</vt:lpstr>
      <vt:lpstr>My Experience</vt:lpstr>
      <vt:lpstr>My Experience</vt:lpstr>
      <vt:lpstr>My Experience</vt:lpstr>
      <vt:lpstr>My Experience</vt:lpstr>
      <vt:lpstr>My Experience</vt:lpstr>
      <vt:lpstr>My Experience</vt:lpstr>
      <vt:lpstr>Active Questions</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Assaults: What is Your College’s Responsibility &amp; Liability?</dc:title>
  <dc:creator>Lenovo User</dc:creator>
  <cp:lastModifiedBy>Lenovo User</cp:lastModifiedBy>
  <cp:revision>12</cp:revision>
  <dcterms:created xsi:type="dcterms:W3CDTF">2014-09-03T20:19:29Z</dcterms:created>
  <dcterms:modified xsi:type="dcterms:W3CDTF">2014-09-04T13:21:12Z</dcterms:modified>
</cp:coreProperties>
</file>