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3"/>
  </p:handoutMasterIdLst>
  <p:sldIdLst>
    <p:sldId id="256" r:id="rId2"/>
    <p:sldId id="257" r:id="rId3"/>
    <p:sldId id="263" r:id="rId4"/>
    <p:sldId id="264" r:id="rId5"/>
    <p:sldId id="265" r:id="rId6"/>
    <p:sldId id="266" r:id="rId7"/>
    <p:sldId id="267" r:id="rId8"/>
    <p:sldId id="271" r:id="rId9"/>
    <p:sldId id="270" r:id="rId10"/>
    <p:sldId id="272" r:id="rId11"/>
    <p:sldId id="274" r:id="rId12"/>
    <p:sldId id="273" r:id="rId13"/>
    <p:sldId id="275" r:id="rId14"/>
    <p:sldId id="276" r:id="rId15"/>
    <p:sldId id="280" r:id="rId16"/>
    <p:sldId id="279" r:id="rId17"/>
    <p:sldId id="278" r:id="rId18"/>
    <p:sldId id="281" r:id="rId19"/>
    <p:sldId id="282" r:id="rId20"/>
    <p:sldId id="283" r:id="rId21"/>
    <p:sldId id="285" r:id="rId2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63A7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637" autoAdjust="0"/>
    <p:restoredTop sz="94660"/>
  </p:normalViewPr>
  <p:slideViewPr>
    <p:cSldViewPr>
      <p:cViewPr varScale="1">
        <p:scale>
          <a:sx n="88" d="100"/>
          <a:sy n="88" d="100"/>
        </p:scale>
        <p:origin x="37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32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AA344BFF-63AA-4537-9B3D-8DB04227C2FD}" type="datetimeFigureOut">
              <a:rPr lang="en-US" smtClean="0"/>
              <a:pPr/>
              <a:t>8/21/2014</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713FFEEA-67AD-4574-8335-4D709DD6D44D}" type="slidenum">
              <a:rPr lang="en-US" smtClean="0"/>
              <a:pPr/>
              <a:t>‹#›</a:t>
            </a:fld>
            <a:endParaRPr lang="en-US"/>
          </a:p>
        </p:txBody>
      </p:sp>
    </p:spTree>
    <p:extLst>
      <p:ext uri="{BB962C8B-B14F-4D97-AF65-F5344CB8AC3E}">
        <p14:creationId xmlns:p14="http://schemas.microsoft.com/office/powerpoint/2010/main" val="44480575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9B801279-6FDC-497B-832E-E373314648E2}" type="datetimeFigureOut">
              <a:rPr lang="en-US" smtClean="0"/>
              <a:pPr/>
              <a:t>8/21/2014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29B7D3F8-C1F0-441C-A083-EC1676A8AB6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B801279-6FDC-497B-832E-E373314648E2}" type="datetimeFigureOut">
              <a:rPr lang="en-US" smtClean="0"/>
              <a:pPr/>
              <a:t>8/21/2014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9B7D3F8-C1F0-441C-A083-EC1676A8AB6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B801279-6FDC-497B-832E-E373314648E2}" type="datetimeFigureOut">
              <a:rPr lang="en-US" smtClean="0"/>
              <a:pPr/>
              <a:t>8/21/2014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9B7D3F8-C1F0-441C-A083-EC1676A8AB6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B801279-6FDC-497B-832E-E373314648E2}" type="datetimeFigureOut">
              <a:rPr lang="en-US" smtClean="0"/>
              <a:pPr/>
              <a:t>8/21/2014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9B7D3F8-C1F0-441C-A083-EC1676A8AB6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B801279-6FDC-497B-832E-E373314648E2}" type="datetimeFigureOut">
              <a:rPr lang="en-US" smtClean="0"/>
              <a:pPr/>
              <a:t>8/21/2014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9B7D3F8-C1F0-441C-A083-EC1676A8AB6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B801279-6FDC-497B-832E-E373314648E2}" type="datetimeFigureOut">
              <a:rPr lang="en-US" smtClean="0"/>
              <a:pPr/>
              <a:t>8/21/2014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9B7D3F8-C1F0-441C-A083-EC1676A8AB6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801279-6FDC-497B-832E-E373314648E2}" type="datetimeFigureOut">
              <a:rPr lang="en-US" smtClean="0"/>
              <a:pPr/>
              <a:t>8/21/2014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9B7D3F8-C1F0-441C-A083-EC1676A8AB6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B801279-6FDC-497B-832E-E373314648E2}" type="datetimeFigureOut">
              <a:rPr lang="en-US" smtClean="0"/>
              <a:pPr/>
              <a:t>8/21/2014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9B7D3F8-C1F0-441C-A083-EC1676A8AB6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B801279-6FDC-497B-832E-E373314648E2}" type="datetimeFigureOut">
              <a:rPr lang="en-US" smtClean="0"/>
              <a:pPr/>
              <a:t>8/21/2014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9B7D3F8-C1F0-441C-A083-EC1676A8AB6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B801279-6FDC-497B-832E-E373314648E2}" type="datetimeFigureOut">
              <a:rPr lang="en-US" smtClean="0"/>
              <a:pPr/>
              <a:t>8/21/2014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9B7D3F8-C1F0-441C-A083-EC1676A8AB6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B801279-6FDC-497B-832E-E373314648E2}" type="datetimeFigureOut">
              <a:rPr lang="en-US" smtClean="0"/>
              <a:pPr/>
              <a:t>8/21/2014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9B7D3F8-C1F0-441C-A083-EC1676A8AB68}"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B801279-6FDC-497B-832E-E373314648E2}" type="datetimeFigureOut">
              <a:rPr lang="en-US" smtClean="0"/>
              <a:pPr/>
              <a:t>8/21/2014</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9B7D3F8-C1F0-441C-A083-EC1676A8AB6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a.next.westlaw.com/Link/Document/FullText?findType=Y&amp;serNum=1966104793&amp;pubNum=708&amp;originationContext=document&amp;transitionType=DocumentItem&amp;contextData=(sc.DocLink)" TargetMode="External"/><Relationship Id="rId2" Type="http://schemas.openxmlformats.org/officeDocument/2006/relationships/hyperlink" Target="https://a.next.westlaw.com/Link/Document/FullText?findType=Y&amp;serNum=1974129873&amp;pubNum=711&amp;fi=co_pp_sp_711_449&amp;originationContext=document&amp;transitionType=DocumentItem&amp;contextData=(sc.DocLink)"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1828800"/>
          </a:xfrm>
        </p:spPr>
        <p:txBody>
          <a:bodyPr>
            <a:normAutofit fontScale="90000"/>
          </a:bodyPr>
          <a:lstStyle/>
          <a:p>
            <a:r>
              <a:rPr lang="en-US" dirty="0" smtClean="0"/>
              <a:t>Social Media:  Battling </a:t>
            </a:r>
            <a:br>
              <a:rPr lang="en-US" dirty="0" smtClean="0"/>
            </a:br>
            <a:r>
              <a:rPr lang="en-US" dirty="0" smtClean="0"/>
              <a:t>the Modern Day Medusa</a:t>
            </a:r>
            <a:endParaRPr lang="en-US" dirty="0"/>
          </a:p>
        </p:txBody>
      </p:sp>
      <p:sp>
        <p:nvSpPr>
          <p:cNvPr id="3" name="Subtitle 2"/>
          <p:cNvSpPr>
            <a:spLocks noGrp="1"/>
          </p:cNvSpPr>
          <p:nvPr>
            <p:ph type="subTitle" idx="1"/>
          </p:nvPr>
        </p:nvSpPr>
        <p:spPr>
          <a:xfrm>
            <a:off x="762000" y="3733800"/>
            <a:ext cx="7772400" cy="2590800"/>
          </a:xfrm>
        </p:spPr>
        <p:txBody>
          <a:bodyPr>
            <a:normAutofit/>
          </a:bodyPr>
          <a:lstStyle/>
          <a:p>
            <a:endParaRPr lang="en-US" sz="1200" dirty="0" smtClean="0">
              <a:solidFill>
                <a:schemeClr val="tx1"/>
              </a:solidFill>
            </a:endParaRPr>
          </a:p>
          <a:p>
            <a:endParaRPr lang="en-US" sz="1200" dirty="0" smtClean="0">
              <a:solidFill>
                <a:schemeClr val="tx1"/>
              </a:solidFill>
            </a:endParaRPr>
          </a:p>
          <a:p>
            <a:endParaRPr lang="en-US" sz="1200" dirty="0" smtClean="0">
              <a:solidFill>
                <a:schemeClr val="tx1"/>
              </a:solidFill>
            </a:endParaRPr>
          </a:p>
          <a:p>
            <a:endParaRPr lang="en-US" sz="1200" dirty="0" smtClean="0">
              <a:solidFill>
                <a:schemeClr val="tx1"/>
              </a:solidFill>
            </a:endParaRPr>
          </a:p>
          <a:p>
            <a:endParaRPr lang="en-US" sz="1200" dirty="0" smtClean="0">
              <a:solidFill>
                <a:schemeClr val="tx1"/>
              </a:solidFill>
            </a:endParaRPr>
          </a:p>
          <a:p>
            <a:endParaRPr lang="en-US" sz="1200" dirty="0" smtClean="0">
              <a:solidFill>
                <a:schemeClr val="tx1"/>
              </a:solidFill>
            </a:endParaRPr>
          </a:p>
          <a:p>
            <a:r>
              <a:rPr lang="en-US" sz="1400" b="1" dirty="0" smtClean="0">
                <a:solidFill>
                  <a:schemeClr val="tx1"/>
                </a:solidFill>
                <a:latin typeface="Arial" pitchFamily="34" charset="0"/>
                <a:cs typeface="Arial" pitchFamily="34" charset="0"/>
              </a:rPr>
              <a:t>Chad Ray Donnahoo</a:t>
            </a:r>
            <a:endParaRPr lang="en-US" sz="1400" b="1" dirty="0" smtClean="0">
              <a:solidFill>
                <a:schemeClr val="tx1"/>
              </a:solidFill>
              <a:latin typeface="Arial" pitchFamily="34" charset="0"/>
              <a:cs typeface="Arial" pitchFamily="34" charset="0"/>
            </a:endParaRPr>
          </a:p>
          <a:p>
            <a:r>
              <a:rPr lang="en-US" sz="1400" b="1" dirty="0" smtClean="0">
                <a:solidFill>
                  <a:schemeClr val="tx1"/>
                </a:solidFill>
                <a:latin typeface="Arial" pitchFamily="34" charset="0"/>
                <a:cs typeface="Arial" pitchFamily="34" charset="0"/>
              </a:rPr>
              <a:t>Campbell Shatley, PLLC</a:t>
            </a:r>
          </a:p>
          <a:p>
            <a:r>
              <a:rPr lang="en-US" sz="1400" b="1" dirty="0" smtClean="0">
                <a:solidFill>
                  <a:schemeClr val="tx1"/>
                </a:solidFill>
                <a:latin typeface="Arial" pitchFamily="34" charset="0"/>
                <a:cs typeface="Arial" pitchFamily="34" charset="0"/>
              </a:rPr>
              <a:t>674 Merrimon Ave., Suite 210</a:t>
            </a:r>
          </a:p>
          <a:p>
            <a:r>
              <a:rPr lang="en-US" sz="1400" b="1" dirty="0" smtClean="0">
                <a:solidFill>
                  <a:schemeClr val="tx1"/>
                </a:solidFill>
                <a:latin typeface="Arial" pitchFamily="34" charset="0"/>
                <a:cs typeface="Arial" pitchFamily="34" charset="0"/>
              </a:rPr>
              <a:t>Asheville, NC 28804</a:t>
            </a:r>
          </a:p>
          <a:p>
            <a:r>
              <a:rPr lang="en-US" sz="1400" b="1" dirty="0" smtClean="0">
                <a:solidFill>
                  <a:schemeClr val="tx1"/>
                </a:solidFill>
                <a:latin typeface="Arial" pitchFamily="34" charset="0"/>
                <a:cs typeface="Arial" pitchFamily="34" charset="0"/>
              </a:rPr>
              <a:t>Chad@csedlaw.com </a:t>
            </a:r>
            <a:endParaRPr lang="en-US" sz="1400" b="1" dirty="0" smtClean="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lstStyle/>
          <a:p>
            <a:r>
              <a:rPr lang="en-US" dirty="0" err="1" smtClean="0"/>
              <a:t>Twibel</a:t>
            </a:r>
            <a:endParaRPr lang="en-US" dirty="0"/>
          </a:p>
        </p:txBody>
      </p:sp>
      <p:sp>
        <p:nvSpPr>
          <p:cNvPr id="3" name="TextBox 2"/>
          <p:cNvSpPr txBox="1"/>
          <p:nvPr/>
        </p:nvSpPr>
        <p:spPr>
          <a:xfrm>
            <a:off x="457200" y="1676400"/>
            <a:ext cx="8229600" cy="3847207"/>
          </a:xfrm>
          <a:prstGeom prst="rect">
            <a:avLst/>
          </a:prstGeom>
          <a:noFill/>
        </p:spPr>
        <p:txBody>
          <a:bodyPr wrap="square" rtlCol="0">
            <a:spAutoFit/>
          </a:bodyPr>
          <a:lstStyle/>
          <a:p>
            <a:pPr marL="914400" lvl="0" indent="-461963">
              <a:spcAft>
                <a:spcPts val="600"/>
              </a:spcAft>
              <a:buAutoNum type="arabicParenR" startAt="4"/>
            </a:pPr>
            <a:r>
              <a:rPr lang="en-US" sz="2400" dirty="0" smtClean="0"/>
              <a:t>The </a:t>
            </a:r>
            <a:r>
              <a:rPr lang="en-US" sz="2400" dirty="0"/>
              <a:t>cause of action belongs to individuals and corporations.  </a:t>
            </a:r>
            <a:r>
              <a:rPr lang="en-US" sz="2400" i="1" dirty="0" smtClean="0"/>
              <a:t>(C</a:t>
            </a:r>
            <a:r>
              <a:rPr lang="en-US" sz="2400" i="1" dirty="0" smtClean="0"/>
              <a:t>ould </a:t>
            </a:r>
            <a:r>
              <a:rPr lang="en-US" sz="2400" i="1" dirty="0"/>
              <a:t>a </a:t>
            </a:r>
            <a:r>
              <a:rPr lang="en-US" sz="2400" i="1" dirty="0" smtClean="0"/>
              <a:t>community college </a:t>
            </a:r>
            <a:r>
              <a:rPr lang="en-US" sz="2400" i="1" dirty="0"/>
              <a:t>ever be a successful plaintiff in a lawsuit for </a:t>
            </a:r>
            <a:r>
              <a:rPr lang="en-US" sz="2400" i="1" dirty="0" smtClean="0"/>
              <a:t>defamation</a:t>
            </a:r>
            <a:r>
              <a:rPr lang="en-US" sz="2400" i="1" dirty="0" smtClean="0"/>
              <a:t>?)</a:t>
            </a:r>
            <a:endParaRPr lang="en-US" sz="2400" i="1" dirty="0"/>
          </a:p>
          <a:p>
            <a:pPr marL="914400" lvl="0" indent="-461963">
              <a:spcAft>
                <a:spcPts val="600"/>
              </a:spcAft>
              <a:buAutoNum type="arabicParenR" startAt="4"/>
            </a:pPr>
            <a:r>
              <a:rPr lang="en-US" sz="2400" dirty="0" smtClean="0"/>
              <a:t>If </a:t>
            </a:r>
            <a:r>
              <a:rPr lang="en-US" sz="2400" i="1" dirty="0"/>
              <a:t>per </a:t>
            </a:r>
            <a:r>
              <a:rPr lang="en-US" sz="2400" dirty="0"/>
              <a:t>se, nominal damages of $1 are available to the Plaintiff even if actual damages are not </a:t>
            </a:r>
            <a:r>
              <a:rPr lang="en-US" sz="2400" dirty="0" smtClean="0"/>
              <a:t>proven.</a:t>
            </a:r>
          </a:p>
          <a:p>
            <a:pPr marL="914400" lvl="0" indent="-461963">
              <a:buAutoNum type="arabicParenR" startAt="4"/>
            </a:pPr>
            <a:r>
              <a:rPr lang="en-US" sz="2400" dirty="0" smtClean="0"/>
              <a:t>Otherwise</a:t>
            </a:r>
            <a:r>
              <a:rPr lang="en-US" sz="2400" dirty="0"/>
              <a:t>, actual damages resulting from the publication must be proven!</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lstStyle/>
          <a:p>
            <a:r>
              <a:rPr lang="en-US" dirty="0" err="1" smtClean="0"/>
              <a:t>Twibel</a:t>
            </a:r>
            <a:endParaRPr lang="en-US" dirty="0"/>
          </a:p>
        </p:txBody>
      </p:sp>
      <p:sp>
        <p:nvSpPr>
          <p:cNvPr id="3" name="TextBox 2"/>
          <p:cNvSpPr txBox="1"/>
          <p:nvPr/>
        </p:nvSpPr>
        <p:spPr>
          <a:xfrm>
            <a:off x="609600" y="1676400"/>
            <a:ext cx="8077200" cy="3570208"/>
          </a:xfrm>
          <a:prstGeom prst="rect">
            <a:avLst/>
          </a:prstGeom>
          <a:noFill/>
        </p:spPr>
        <p:txBody>
          <a:bodyPr wrap="square" rtlCol="0">
            <a:spAutoFit/>
          </a:bodyPr>
          <a:lstStyle/>
          <a:p>
            <a:r>
              <a:rPr lang="en-US" sz="2400" dirty="0"/>
              <a:t>Elements for </a:t>
            </a:r>
            <a:r>
              <a:rPr lang="en-US" sz="2400" dirty="0" smtClean="0"/>
              <a:t>libel charge against </a:t>
            </a:r>
            <a:r>
              <a:rPr lang="en-US" sz="2400" dirty="0"/>
              <a:t>a public official or limited public figure </a:t>
            </a:r>
            <a:r>
              <a:rPr lang="en-US" sz="2400" dirty="0" smtClean="0"/>
              <a:t>= </a:t>
            </a:r>
          </a:p>
          <a:p>
            <a:endParaRPr lang="en-US" sz="2400" dirty="0"/>
          </a:p>
          <a:p>
            <a:pPr marL="914400" lvl="0" indent="-461963">
              <a:spcAft>
                <a:spcPts val="600"/>
              </a:spcAft>
              <a:buAutoNum type="arabicParenR"/>
            </a:pPr>
            <a:r>
              <a:rPr lang="en-US" sz="2400" dirty="0" smtClean="0"/>
              <a:t>A </a:t>
            </a:r>
            <a:r>
              <a:rPr lang="en-US" sz="2400" dirty="0"/>
              <a:t>defendant </a:t>
            </a:r>
            <a:r>
              <a:rPr lang="en-US" sz="2400" dirty="0" smtClean="0"/>
              <a:t>made </a:t>
            </a:r>
            <a:r>
              <a:rPr lang="en-US" sz="2400" dirty="0" smtClean="0"/>
              <a:t>false statements</a:t>
            </a:r>
            <a:r>
              <a:rPr lang="en-US" sz="2400" dirty="0"/>
              <a:t>;</a:t>
            </a:r>
            <a:endParaRPr lang="en-US" sz="2400" dirty="0" smtClean="0"/>
          </a:p>
          <a:p>
            <a:pPr marL="914400" lvl="0" indent="-461963">
              <a:spcAft>
                <a:spcPts val="600"/>
              </a:spcAft>
              <a:buAutoNum type="arabicParenR"/>
            </a:pPr>
            <a:r>
              <a:rPr lang="en-US" sz="2400" dirty="0" smtClean="0"/>
              <a:t>The statements </a:t>
            </a:r>
            <a:r>
              <a:rPr lang="en-US" sz="2400" dirty="0"/>
              <a:t>were </a:t>
            </a:r>
            <a:r>
              <a:rPr lang="en-US" sz="2400" dirty="0" smtClean="0"/>
              <a:t>defamatory;</a:t>
            </a:r>
            <a:endParaRPr lang="en-US" sz="2400" dirty="0" smtClean="0"/>
          </a:p>
          <a:p>
            <a:pPr marL="914400" lvl="0" indent="-461963">
              <a:buAutoNum type="arabicParenR"/>
            </a:pPr>
            <a:r>
              <a:rPr lang="en-US" sz="2400" dirty="0" smtClean="0"/>
              <a:t>The </a:t>
            </a:r>
            <a:r>
              <a:rPr lang="en-US" sz="2400" dirty="0"/>
              <a:t>statements were of or concerning the </a:t>
            </a:r>
            <a:r>
              <a:rPr lang="en-US" sz="2400" dirty="0" smtClean="0"/>
              <a:t>plaintiff; </a:t>
            </a:r>
            <a:endParaRPr lang="en-US" sz="2400" dirty="0" smtClean="0"/>
          </a:p>
          <a:p>
            <a:pPr marL="914400" lvl="0" indent="-461963">
              <a:buAutoNum type="arabicParenR"/>
            </a:pPr>
            <a:r>
              <a:rPr lang="en-US" sz="2400" dirty="0" smtClean="0"/>
              <a:t>The </a:t>
            </a:r>
            <a:r>
              <a:rPr lang="en-US" sz="2400" dirty="0"/>
              <a:t>statements were published to a third </a:t>
            </a:r>
            <a:r>
              <a:rPr lang="en-US" sz="2400" dirty="0" smtClean="0"/>
              <a:t>person;</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lstStyle/>
          <a:p>
            <a:r>
              <a:rPr lang="en-US" dirty="0" err="1" smtClean="0"/>
              <a:t>Twibel</a:t>
            </a:r>
            <a:endParaRPr lang="en-US" dirty="0"/>
          </a:p>
        </p:txBody>
      </p:sp>
      <p:sp>
        <p:nvSpPr>
          <p:cNvPr id="3" name="TextBox 2"/>
          <p:cNvSpPr txBox="1"/>
          <p:nvPr/>
        </p:nvSpPr>
        <p:spPr>
          <a:xfrm>
            <a:off x="457200" y="1676400"/>
            <a:ext cx="8229600" cy="2831544"/>
          </a:xfrm>
          <a:prstGeom prst="rect">
            <a:avLst/>
          </a:prstGeom>
          <a:noFill/>
        </p:spPr>
        <p:txBody>
          <a:bodyPr wrap="square" rtlCol="0">
            <a:spAutoFit/>
          </a:bodyPr>
          <a:lstStyle/>
          <a:p>
            <a:pPr marL="914400" lvl="0" indent="-461963">
              <a:spcAft>
                <a:spcPts val="600"/>
              </a:spcAft>
              <a:buAutoNum type="arabicParenR" startAt="5"/>
            </a:pPr>
            <a:r>
              <a:rPr lang="en-US" sz="2400" dirty="0" smtClean="0"/>
              <a:t>The publication </a:t>
            </a:r>
            <a:r>
              <a:rPr lang="en-US" sz="2400" dirty="0"/>
              <a:t>caused special damage to </a:t>
            </a:r>
            <a:r>
              <a:rPr lang="en-US" sz="2400" dirty="0" smtClean="0"/>
              <a:t>plaintiff</a:t>
            </a:r>
            <a:r>
              <a:rPr lang="en-US" sz="2400" dirty="0" smtClean="0"/>
              <a:t>; and </a:t>
            </a:r>
            <a:endParaRPr lang="en-US" sz="2400" dirty="0" smtClean="0"/>
          </a:p>
          <a:p>
            <a:pPr marL="914400" lvl="0" indent="-461963">
              <a:spcAft>
                <a:spcPts val="600"/>
              </a:spcAft>
              <a:buAutoNum type="arabicParenR" startAt="5"/>
            </a:pPr>
            <a:endParaRPr lang="en-US" sz="2400" dirty="0" smtClean="0"/>
          </a:p>
          <a:p>
            <a:pPr marL="914400" lvl="0" indent="-461963">
              <a:spcAft>
                <a:spcPts val="600"/>
              </a:spcAft>
              <a:buAutoNum type="arabicParenR" startAt="5"/>
            </a:pPr>
            <a:r>
              <a:rPr lang="en-US" sz="2400" dirty="0" smtClean="0"/>
              <a:t>Defendant </a:t>
            </a:r>
            <a:r>
              <a:rPr lang="en-US" sz="2400" dirty="0"/>
              <a:t>did so with actual </a:t>
            </a:r>
            <a:r>
              <a:rPr lang="en-US" sz="2400" dirty="0" smtClean="0"/>
              <a:t>malice (that </a:t>
            </a:r>
            <a:r>
              <a:rPr lang="en-US" sz="2400" dirty="0"/>
              <a:t>is, “with knowledge that the statements were false or with reckless disregard of whether they were false or </a:t>
            </a:r>
            <a:r>
              <a:rPr lang="en-US" sz="2400" dirty="0" smtClean="0"/>
              <a:t>not”).</a:t>
            </a:r>
            <a:r>
              <a:rPr lang="en-US" sz="2400" dirty="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normAutofit fontScale="90000"/>
          </a:bodyPr>
          <a:lstStyle/>
          <a:p>
            <a:r>
              <a:rPr lang="en-US" dirty="0" smtClean="0"/>
              <a:t>Who is a “Public Official or Public Figure” in </a:t>
            </a:r>
            <a:r>
              <a:rPr lang="en-US" dirty="0" err="1" smtClean="0"/>
              <a:t>Twibel</a:t>
            </a:r>
            <a:r>
              <a:rPr lang="en-US" dirty="0" smtClean="0"/>
              <a:t> Cases</a:t>
            </a:r>
            <a:endParaRPr lang="en-US" dirty="0"/>
          </a:p>
        </p:txBody>
      </p:sp>
      <p:sp>
        <p:nvSpPr>
          <p:cNvPr id="3" name="TextBox 2"/>
          <p:cNvSpPr txBox="1"/>
          <p:nvPr/>
        </p:nvSpPr>
        <p:spPr>
          <a:xfrm>
            <a:off x="457200" y="1676400"/>
            <a:ext cx="8229600" cy="5109091"/>
          </a:xfrm>
          <a:prstGeom prst="rect">
            <a:avLst/>
          </a:prstGeom>
          <a:noFill/>
        </p:spPr>
        <p:txBody>
          <a:bodyPr wrap="square" rtlCol="0">
            <a:spAutoFit/>
          </a:bodyPr>
          <a:lstStyle/>
          <a:p>
            <a:r>
              <a:rPr lang="en-US" sz="2400" dirty="0"/>
              <a:t>According to the United States Supreme Court:</a:t>
            </a:r>
          </a:p>
          <a:p>
            <a:r>
              <a:rPr lang="en-US" sz="2300" dirty="0"/>
              <a:t> </a:t>
            </a:r>
          </a:p>
          <a:p>
            <a:r>
              <a:rPr lang="en-US" sz="2300" dirty="0"/>
              <a:t>“[T]he ‘public official’ designation applies at the very least to those among the hierarchy of government employees who have, or appear to the public to have, substantial responsibility for or control over the conduct of governmental affairs</a:t>
            </a:r>
            <a:r>
              <a:rPr lang="en-US" sz="2300" dirty="0" smtClean="0"/>
              <a:t>.” </a:t>
            </a:r>
            <a:r>
              <a:rPr lang="en-US" sz="2300" dirty="0"/>
              <a:t> </a:t>
            </a:r>
            <a:r>
              <a:rPr lang="en-US" sz="2300" i="1" dirty="0" smtClean="0">
                <a:hlinkClick r:id="rId2"/>
              </a:rPr>
              <a:t>Cline </a:t>
            </a:r>
            <a:r>
              <a:rPr lang="en-US" sz="2300" i="1" dirty="0">
                <a:hlinkClick r:id="rId2"/>
              </a:rPr>
              <a:t>v. Brown,</a:t>
            </a:r>
            <a:r>
              <a:rPr lang="en-US" sz="2300" dirty="0">
                <a:hlinkClick r:id="rId2"/>
              </a:rPr>
              <a:t> </a:t>
            </a:r>
            <a:r>
              <a:rPr lang="en-US" sz="2300" u="sng" dirty="0">
                <a:hlinkClick r:id="rId2"/>
              </a:rPr>
              <a:t>24 </a:t>
            </a:r>
            <a:r>
              <a:rPr lang="en-US" sz="2300" u="sng" dirty="0">
                <a:solidFill>
                  <a:srgbClr val="009900"/>
                </a:solidFill>
                <a:hlinkClick r:id="rId2"/>
              </a:rPr>
              <a:t>N.C.App. 209, 214, 210 S.E.2d 446, 449 (1974</a:t>
            </a:r>
            <a:r>
              <a:rPr lang="en-US" sz="2300" u="sng" dirty="0" smtClean="0">
                <a:hlinkClick r:id="rId2"/>
              </a:rPr>
              <a:t>)</a:t>
            </a:r>
            <a:r>
              <a:rPr lang="en-US" sz="2300" dirty="0" smtClean="0"/>
              <a:t>, </a:t>
            </a:r>
            <a:r>
              <a:rPr lang="en-US" sz="2300" i="1" dirty="0" smtClean="0"/>
              <a:t>cert</a:t>
            </a:r>
            <a:r>
              <a:rPr lang="en-US" sz="2300" i="1" dirty="0"/>
              <a:t>. denied</a:t>
            </a:r>
            <a:r>
              <a:rPr lang="en-US" sz="2300" dirty="0"/>
              <a:t> </a:t>
            </a:r>
            <a:r>
              <a:rPr lang="en-US" sz="2300" u="sng" dirty="0">
                <a:solidFill>
                  <a:srgbClr val="009900"/>
                </a:solidFill>
              </a:rPr>
              <a:t>286 N.C. 412, 211 S.E.2d </a:t>
            </a:r>
            <a:r>
              <a:rPr lang="en-US" sz="2300" u="sng" dirty="0" smtClean="0">
                <a:solidFill>
                  <a:srgbClr val="009900"/>
                </a:solidFill>
              </a:rPr>
              <a:t>793 (1975)  </a:t>
            </a:r>
            <a:r>
              <a:rPr lang="en-US" sz="2300" dirty="0" smtClean="0"/>
              <a:t>(quoting</a:t>
            </a:r>
            <a:r>
              <a:rPr lang="en-US" sz="2300" dirty="0"/>
              <a:t> </a:t>
            </a:r>
            <a:r>
              <a:rPr lang="en-US" sz="2300" i="1" dirty="0">
                <a:hlinkClick r:id="rId3"/>
              </a:rPr>
              <a:t>Rosenblatt v. Baer,</a:t>
            </a:r>
            <a:r>
              <a:rPr lang="en-US" sz="2300" dirty="0">
                <a:hlinkClick r:id="rId3"/>
              </a:rPr>
              <a:t> </a:t>
            </a:r>
            <a:r>
              <a:rPr lang="en-US" sz="2300" u="sng" dirty="0">
                <a:hlinkClick r:id="rId3"/>
              </a:rPr>
              <a:t>383 U.S. 75, </a:t>
            </a:r>
            <a:r>
              <a:rPr lang="en-US" sz="2300" u="sng" dirty="0" smtClean="0">
                <a:hlinkClick r:id="rId3"/>
              </a:rPr>
              <a:t>86 </a:t>
            </a:r>
            <a:r>
              <a:rPr lang="en-US" sz="2300" u="sng" dirty="0" err="1">
                <a:hlinkClick r:id="rId3"/>
              </a:rPr>
              <a:t>S.Ct</a:t>
            </a:r>
            <a:r>
              <a:rPr lang="en-US" sz="2300" u="sng" dirty="0">
                <a:hlinkClick r:id="rId3"/>
              </a:rPr>
              <a:t>. 669, 15 L.Ed.2d </a:t>
            </a:r>
            <a:r>
              <a:rPr lang="en-US" sz="2300" u="sng" dirty="0" smtClean="0">
                <a:hlinkClick r:id="rId3"/>
              </a:rPr>
              <a:t>597 </a:t>
            </a:r>
            <a:r>
              <a:rPr lang="en-US" sz="2300" u="sng" dirty="0">
                <a:hlinkClick r:id="rId3"/>
              </a:rPr>
              <a:t>(1966)</a:t>
            </a:r>
            <a:r>
              <a:rPr lang="en-US" sz="2300" dirty="0"/>
              <a:t>).</a:t>
            </a:r>
          </a:p>
          <a:p>
            <a:r>
              <a:rPr lang="en-US" sz="2400" dirty="0"/>
              <a:t> </a:t>
            </a:r>
          </a:p>
          <a:p>
            <a:pPr algn="ctr"/>
            <a:r>
              <a:rPr lang="en-US" sz="2400" dirty="0" smtClean="0"/>
              <a:t>This </a:t>
            </a:r>
            <a:r>
              <a:rPr lang="en-US" sz="2400" dirty="0"/>
              <a:t>means YOU!</a:t>
            </a:r>
          </a:p>
          <a:p>
            <a:r>
              <a:rPr lang="en-US" sz="2400" dirty="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normAutofit fontScale="90000"/>
          </a:bodyPr>
          <a:lstStyle/>
          <a:p>
            <a:r>
              <a:rPr lang="en-US" dirty="0" smtClean="0"/>
              <a:t>Who is a “Public Official or Public Figure” in </a:t>
            </a:r>
            <a:r>
              <a:rPr lang="en-US" dirty="0" err="1" smtClean="0"/>
              <a:t>Twibel</a:t>
            </a:r>
            <a:r>
              <a:rPr lang="en-US" dirty="0" smtClean="0"/>
              <a:t> Cases</a:t>
            </a:r>
            <a:endParaRPr lang="en-US" dirty="0"/>
          </a:p>
        </p:txBody>
      </p:sp>
      <p:sp>
        <p:nvSpPr>
          <p:cNvPr id="3" name="TextBox 2"/>
          <p:cNvSpPr txBox="1"/>
          <p:nvPr/>
        </p:nvSpPr>
        <p:spPr>
          <a:xfrm>
            <a:off x="457200" y="1676400"/>
            <a:ext cx="8229600" cy="2616101"/>
          </a:xfrm>
          <a:prstGeom prst="rect">
            <a:avLst/>
          </a:prstGeom>
          <a:noFill/>
        </p:spPr>
        <p:txBody>
          <a:bodyPr wrap="square" rtlCol="0">
            <a:spAutoFit/>
          </a:bodyPr>
          <a:lstStyle/>
          <a:p>
            <a:r>
              <a:rPr lang="en-US" sz="2400" dirty="0"/>
              <a:t> </a:t>
            </a:r>
          </a:p>
          <a:p>
            <a:r>
              <a:rPr lang="en-US" sz="2800" dirty="0"/>
              <a:t>P.S.  Public figure includes individuals who have achieved total notoriety in a public context or voluntarily assert themselves into a central role in a particular public controversy (i.e. “limited public figure”).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normAutofit fontScale="90000"/>
          </a:bodyPr>
          <a:lstStyle/>
          <a:p>
            <a:r>
              <a:rPr lang="en-US" dirty="0" smtClean="0"/>
              <a:t>Federal Protection for Social Media Providers</a:t>
            </a:r>
            <a:endParaRPr lang="en-US" dirty="0"/>
          </a:p>
        </p:txBody>
      </p:sp>
      <p:sp>
        <p:nvSpPr>
          <p:cNvPr id="5" name="TextBox 4"/>
          <p:cNvSpPr txBox="1"/>
          <p:nvPr/>
        </p:nvSpPr>
        <p:spPr>
          <a:xfrm>
            <a:off x="609600" y="1600200"/>
            <a:ext cx="8001000" cy="4555093"/>
          </a:xfrm>
          <a:prstGeom prst="rect">
            <a:avLst/>
          </a:prstGeom>
          <a:noFill/>
        </p:spPr>
        <p:txBody>
          <a:bodyPr wrap="square" rtlCol="0">
            <a:spAutoFit/>
          </a:bodyPr>
          <a:lstStyle/>
          <a:p>
            <a:pPr>
              <a:spcAft>
                <a:spcPts val="1200"/>
              </a:spcAft>
            </a:pPr>
            <a:r>
              <a:rPr lang="en-US" sz="2000" dirty="0"/>
              <a:t>Section 230 of the </a:t>
            </a:r>
            <a:r>
              <a:rPr lang="en-US" sz="2000" dirty="0" smtClean="0"/>
              <a:t>Federal </a:t>
            </a:r>
            <a:r>
              <a:rPr lang="en-US" sz="2000" dirty="0"/>
              <a:t>Communications Decency Act of </a:t>
            </a:r>
            <a:r>
              <a:rPr lang="en-US" sz="2000" dirty="0" smtClean="0"/>
              <a:t>1996</a:t>
            </a:r>
            <a:endParaRPr lang="en-US" sz="2000" dirty="0"/>
          </a:p>
          <a:p>
            <a:pPr marL="290513" lvl="0" indent="-290513">
              <a:buFont typeface="Wingdings" pitchFamily="2" charset="2"/>
              <a:buChar char="§"/>
            </a:pPr>
            <a:r>
              <a:rPr lang="en-US" sz="2000" dirty="0"/>
              <a:t>No provider or user of an interactive computer service shall be treated as the publisher or speaker of any information provided by another information content provider.</a:t>
            </a:r>
          </a:p>
          <a:p>
            <a:pPr marL="290513" lvl="0" indent="-290513">
              <a:buFont typeface="Wingdings" pitchFamily="2" charset="2"/>
              <a:buChar char="§"/>
            </a:pPr>
            <a:r>
              <a:rPr lang="en-US" sz="2000" dirty="0"/>
              <a:t>No cause of action may be brought and no liability may be imposed under any State or local law that is inconsistent with this section.</a:t>
            </a:r>
          </a:p>
          <a:p>
            <a:pPr marL="290513" lvl="0" indent="-290513">
              <a:buFont typeface="Wingdings" pitchFamily="2" charset="2"/>
              <a:buChar char="§"/>
            </a:pPr>
            <a:r>
              <a:rPr lang="en-US" sz="2000" i="1" dirty="0"/>
              <a:t>"interactive computer service" means any information service, system, or access software provider that provides or enables computer access by multiple users to a computer server.</a:t>
            </a:r>
            <a:endParaRPr lang="en-US" sz="2000" dirty="0"/>
          </a:p>
          <a:p>
            <a:endParaRPr lang="en-US"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normAutofit/>
          </a:bodyPr>
          <a:lstStyle/>
          <a:p>
            <a:r>
              <a:rPr lang="en-US" sz="2400" dirty="0" smtClean="0"/>
              <a:t>Bottom-line:  The Snakes in Medusa’s Head are NOT to blame (at least not in court)</a:t>
            </a:r>
            <a:endParaRPr lang="en-US" sz="2400" dirty="0"/>
          </a:p>
        </p:txBody>
      </p:sp>
      <p:sp>
        <p:nvSpPr>
          <p:cNvPr id="8" name="TextBox 7"/>
          <p:cNvSpPr txBox="1"/>
          <p:nvPr/>
        </p:nvSpPr>
        <p:spPr>
          <a:xfrm>
            <a:off x="533400" y="1600200"/>
            <a:ext cx="8001000" cy="3046988"/>
          </a:xfrm>
          <a:prstGeom prst="rect">
            <a:avLst/>
          </a:prstGeom>
          <a:noFill/>
        </p:spPr>
        <p:txBody>
          <a:bodyPr wrap="square" rtlCol="0">
            <a:spAutoFit/>
          </a:bodyPr>
          <a:lstStyle/>
          <a:p>
            <a:r>
              <a:rPr lang="en-US" sz="2400" dirty="0" smtClean="0"/>
              <a:t>Social </a:t>
            </a:r>
            <a:r>
              <a:rPr lang="en-US" sz="2400" dirty="0"/>
              <a:t>media sites that allow postings without materially editing the content of those postings cannot be sued for </a:t>
            </a:r>
            <a:r>
              <a:rPr lang="en-US" sz="2400" dirty="0" smtClean="0"/>
              <a:t>defamation</a:t>
            </a:r>
            <a:r>
              <a:rPr lang="en-US" sz="2400" dirty="0"/>
              <a:t>.  Thus, social media sites have the protections of common law “</a:t>
            </a:r>
            <a:r>
              <a:rPr lang="en-US" sz="2400" dirty="0" smtClean="0"/>
              <a:t>distributors</a:t>
            </a:r>
            <a:r>
              <a:rPr lang="en-US" sz="2400" dirty="0"/>
              <a:t>” of information as opposed to “publishers” of information.  </a:t>
            </a:r>
            <a:r>
              <a:rPr lang="en-US" sz="2400" b="1" dirty="0"/>
              <a:t>This means that social media sites do NOT have to remove defamatory content even after notification.</a:t>
            </a:r>
            <a:endParaRPr 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normAutofit fontScale="90000"/>
          </a:bodyPr>
          <a:lstStyle/>
          <a:p>
            <a:r>
              <a:rPr lang="en-US" dirty="0" smtClean="0"/>
              <a:t>Advice regarding </a:t>
            </a:r>
            <a:br>
              <a:rPr lang="en-US" dirty="0" smtClean="0"/>
            </a:br>
            <a:r>
              <a:rPr lang="en-US" dirty="0" smtClean="0"/>
              <a:t>Defamation and Social Media</a:t>
            </a:r>
            <a:endParaRPr lang="en-US" dirty="0"/>
          </a:p>
        </p:txBody>
      </p:sp>
      <p:sp>
        <p:nvSpPr>
          <p:cNvPr id="3" name="TextBox 2"/>
          <p:cNvSpPr txBox="1"/>
          <p:nvPr/>
        </p:nvSpPr>
        <p:spPr>
          <a:xfrm>
            <a:off x="457200" y="2209800"/>
            <a:ext cx="8229600" cy="3416320"/>
          </a:xfrm>
          <a:prstGeom prst="rect">
            <a:avLst/>
          </a:prstGeom>
          <a:noFill/>
        </p:spPr>
        <p:txBody>
          <a:bodyPr wrap="square" rtlCol="0">
            <a:spAutoFit/>
          </a:bodyPr>
          <a:lstStyle/>
          <a:p>
            <a:pPr marL="461963" lvl="0" indent="-461963">
              <a:buAutoNum type="arabicParenR"/>
            </a:pPr>
            <a:r>
              <a:rPr lang="en-US" sz="2400" dirty="0" smtClean="0"/>
              <a:t>You </a:t>
            </a:r>
            <a:r>
              <a:rPr lang="en-US" sz="2400" dirty="0"/>
              <a:t>don’t have a mirrored shield and you can’t cut off the head of </a:t>
            </a:r>
            <a:r>
              <a:rPr lang="en-US" sz="2400" dirty="0" smtClean="0"/>
              <a:t>Medusa.</a:t>
            </a:r>
          </a:p>
          <a:p>
            <a:pPr marL="461963" lvl="0" indent="-461963">
              <a:buAutoNum type="arabicParenR"/>
            </a:pPr>
            <a:endParaRPr lang="en-US" sz="2400" dirty="0" smtClean="0"/>
          </a:p>
          <a:p>
            <a:pPr marL="461963" lvl="0" indent="-461963">
              <a:buAutoNum type="arabicParenR"/>
            </a:pPr>
            <a:r>
              <a:rPr lang="en-US" sz="2400" dirty="0" smtClean="0"/>
              <a:t>If </a:t>
            </a:r>
            <a:r>
              <a:rPr lang="en-US" sz="2400" dirty="0"/>
              <a:t>you truly believe you have been defamed </a:t>
            </a:r>
            <a:r>
              <a:rPr lang="en-US" sz="2400" b="1" dirty="0"/>
              <a:t>and financially harmed in your </a:t>
            </a:r>
            <a:r>
              <a:rPr lang="en-US" sz="2400" b="1" dirty="0" smtClean="0"/>
              <a:t>professional career</a:t>
            </a:r>
            <a:r>
              <a:rPr lang="en-US" sz="2400" dirty="0" smtClean="0"/>
              <a:t>, </a:t>
            </a:r>
            <a:r>
              <a:rPr lang="en-US" sz="2400" dirty="0"/>
              <a:t>seek an attorney’s opinion. </a:t>
            </a:r>
            <a:endParaRPr lang="en-US" sz="2400" dirty="0" smtClean="0"/>
          </a:p>
          <a:p>
            <a:pPr marL="461963" lvl="0" indent="-461963">
              <a:buAutoNum type="arabicParenR"/>
            </a:pPr>
            <a:endParaRPr lang="en-US" sz="2400" dirty="0" smtClean="0"/>
          </a:p>
          <a:p>
            <a:pPr marL="461963" lvl="0" indent="-461963">
              <a:buAutoNum type="arabicParenR"/>
            </a:pPr>
            <a:r>
              <a:rPr lang="en-US" sz="2400" dirty="0" smtClean="0"/>
              <a:t>Stop </a:t>
            </a:r>
            <a:r>
              <a:rPr lang="en-US" sz="2400" dirty="0"/>
              <a:t>and think: “Do I really want to </a:t>
            </a:r>
            <a:r>
              <a:rPr lang="en-US" sz="2400" b="1" dirty="0"/>
              <a:t>prove</a:t>
            </a:r>
            <a:r>
              <a:rPr lang="en-US" sz="2400" dirty="0"/>
              <a:t> that this person damaged me</a:t>
            </a:r>
            <a:r>
              <a:rPr lang="en-US" sz="2400"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normAutofit fontScale="90000"/>
          </a:bodyPr>
          <a:lstStyle/>
          <a:p>
            <a:r>
              <a:rPr lang="en-US" dirty="0" smtClean="0"/>
              <a:t>Advice regarding </a:t>
            </a:r>
            <a:br>
              <a:rPr lang="en-US" dirty="0" smtClean="0"/>
            </a:br>
            <a:r>
              <a:rPr lang="en-US" dirty="0" smtClean="0"/>
              <a:t>Defamation and Social Media</a:t>
            </a:r>
            <a:endParaRPr lang="en-US" dirty="0"/>
          </a:p>
        </p:txBody>
      </p:sp>
      <p:sp>
        <p:nvSpPr>
          <p:cNvPr id="3" name="TextBox 2"/>
          <p:cNvSpPr txBox="1"/>
          <p:nvPr/>
        </p:nvSpPr>
        <p:spPr>
          <a:xfrm>
            <a:off x="457200" y="2057400"/>
            <a:ext cx="8229600" cy="4154984"/>
          </a:xfrm>
          <a:prstGeom prst="rect">
            <a:avLst/>
          </a:prstGeom>
          <a:noFill/>
        </p:spPr>
        <p:txBody>
          <a:bodyPr wrap="square" rtlCol="0">
            <a:spAutoFit/>
          </a:bodyPr>
          <a:lstStyle/>
          <a:p>
            <a:pPr marL="461963" lvl="0" indent="-461963">
              <a:buAutoNum type="arabicParenR" startAt="4"/>
            </a:pPr>
            <a:r>
              <a:rPr lang="en-US" sz="2400" dirty="0" smtClean="0"/>
              <a:t>Although </a:t>
            </a:r>
            <a:r>
              <a:rPr lang="en-US" sz="2400" dirty="0"/>
              <a:t>the </a:t>
            </a:r>
            <a:r>
              <a:rPr lang="en-US" sz="2400" dirty="0" smtClean="0"/>
              <a:t>community college </a:t>
            </a:r>
            <a:r>
              <a:rPr lang="en-US" sz="2400" dirty="0" smtClean="0"/>
              <a:t>may </a:t>
            </a:r>
            <a:r>
              <a:rPr lang="en-US" sz="2400" dirty="0"/>
              <a:t>hire an attorney to initially advise it and you, the </a:t>
            </a:r>
            <a:r>
              <a:rPr lang="en-US" sz="2400" dirty="0" smtClean="0"/>
              <a:t>community college</a:t>
            </a:r>
            <a:r>
              <a:rPr lang="en-US" sz="2400" dirty="0" smtClean="0"/>
              <a:t> </a:t>
            </a:r>
            <a:r>
              <a:rPr lang="en-US" sz="2400" dirty="0"/>
              <a:t>is under no legal or policy obligation to pay for a lawsuit on your behalf.  The general rule is that employees must </a:t>
            </a:r>
            <a:r>
              <a:rPr lang="en-US" sz="2400" dirty="0" smtClean="0"/>
              <a:t>file their </a:t>
            </a:r>
            <a:r>
              <a:rPr lang="en-US" sz="2400" dirty="0"/>
              <a:t>own lawsuits since public money is involved</a:t>
            </a:r>
            <a:r>
              <a:rPr lang="en-US" sz="2400" dirty="0" smtClean="0"/>
              <a:t>.</a:t>
            </a:r>
          </a:p>
          <a:p>
            <a:pPr marL="461963" lvl="0" indent="-461963">
              <a:buAutoNum type="arabicParenR" startAt="4"/>
            </a:pPr>
            <a:endParaRPr lang="en-US" sz="2400" dirty="0" smtClean="0"/>
          </a:p>
          <a:p>
            <a:pPr marL="461963" indent="-461963">
              <a:buFontTx/>
              <a:buAutoNum type="arabicParenR" startAt="4"/>
            </a:pPr>
            <a:r>
              <a:rPr lang="en-US" sz="2400" dirty="0"/>
              <a:t>Instead of legal action, focus on what you can control!</a:t>
            </a:r>
          </a:p>
          <a:p>
            <a:pPr marL="461963" lvl="0" indent="-461963">
              <a:buAutoNum type="arabicParenR" startAt="4"/>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normAutofit fontScale="90000"/>
          </a:bodyPr>
          <a:lstStyle/>
          <a:p>
            <a:r>
              <a:rPr lang="en-US" dirty="0" smtClean="0"/>
              <a:t>Advice regarding </a:t>
            </a:r>
            <a:br>
              <a:rPr lang="en-US" dirty="0" smtClean="0"/>
            </a:br>
            <a:r>
              <a:rPr lang="en-US" dirty="0" smtClean="0"/>
              <a:t>Defamation and Social Media</a:t>
            </a:r>
            <a:endParaRPr lang="en-US" dirty="0"/>
          </a:p>
        </p:txBody>
      </p:sp>
      <p:sp>
        <p:nvSpPr>
          <p:cNvPr id="3" name="TextBox 2"/>
          <p:cNvSpPr txBox="1"/>
          <p:nvPr/>
        </p:nvSpPr>
        <p:spPr>
          <a:xfrm>
            <a:off x="457200" y="2209800"/>
            <a:ext cx="8229600" cy="3046988"/>
          </a:xfrm>
          <a:prstGeom prst="rect">
            <a:avLst/>
          </a:prstGeom>
          <a:noFill/>
        </p:spPr>
        <p:txBody>
          <a:bodyPr wrap="square" rtlCol="0">
            <a:spAutoFit/>
          </a:bodyPr>
          <a:lstStyle/>
          <a:p>
            <a:pPr marL="461963" lvl="0" indent="-461963">
              <a:buAutoNum type="arabicParenR" startAt="6"/>
            </a:pPr>
            <a:r>
              <a:rPr lang="en-US" sz="2400" dirty="0" smtClean="0"/>
              <a:t>Questions and actions?</a:t>
            </a:r>
          </a:p>
          <a:p>
            <a:pPr marL="461963" lvl="0" indent="-461963">
              <a:buAutoNum type="arabicParenR" startAt="6"/>
            </a:pPr>
            <a:endParaRPr lang="en-US" sz="2400" dirty="0" smtClean="0"/>
          </a:p>
          <a:p>
            <a:pPr marL="1381125" lvl="1" indent="-461963">
              <a:buAutoNum type="alphaLcParenR"/>
            </a:pPr>
            <a:r>
              <a:rPr lang="en-US" sz="2400" dirty="0" smtClean="0"/>
              <a:t>Are people reading this stuff?</a:t>
            </a:r>
          </a:p>
          <a:p>
            <a:pPr marL="1381125" lvl="1" indent="-461963">
              <a:buAutoNum type="alphaLcParenR"/>
            </a:pPr>
            <a:r>
              <a:rPr lang="en-US" sz="2400" dirty="0" smtClean="0"/>
              <a:t>Is it believable?</a:t>
            </a:r>
          </a:p>
          <a:p>
            <a:pPr marL="1381125" lvl="1" indent="-461963">
              <a:buAutoNum type="alphaLcParenR"/>
            </a:pPr>
            <a:r>
              <a:rPr lang="en-US" sz="2400" dirty="0" smtClean="0"/>
              <a:t>Is the person posting credible?</a:t>
            </a:r>
          </a:p>
          <a:p>
            <a:pPr marL="1381125" lvl="1" indent="-461963">
              <a:buAutoNum type="alphaLcParenR"/>
            </a:pPr>
            <a:r>
              <a:rPr lang="en-US" sz="2400" dirty="0" smtClean="0"/>
              <a:t>Is this a matter of public concern?</a:t>
            </a:r>
          </a:p>
          <a:p>
            <a:pPr marL="1381125" lvl="1" indent="-461963">
              <a:buAutoNum type="alphaLcParenR"/>
            </a:pPr>
            <a:r>
              <a:rPr lang="en-US" sz="2400" dirty="0" smtClean="0"/>
              <a:t>Who is damaged, if anyone?</a:t>
            </a:r>
            <a:endParaRPr lang="en-US" sz="2400" dirty="0"/>
          </a:p>
          <a:p>
            <a:pPr marL="461963" lvl="0" indent="-461963">
              <a:buAutoNum type="arabicParenR" startAt="4"/>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Social Media: We Can’t Help But Look at It!</a:t>
            </a:r>
          </a:p>
          <a:p>
            <a:pPr algn="ctr"/>
            <a:endParaRPr lang="en-US" dirty="0"/>
          </a:p>
        </p:txBody>
      </p:sp>
      <p:pic>
        <p:nvPicPr>
          <p:cNvPr id="4" name="Picture 3"/>
          <p:cNvPicPr/>
          <p:nvPr/>
        </p:nvPicPr>
        <p:blipFill>
          <a:blip r:embed="rId2"/>
          <a:srcRect/>
          <a:stretch>
            <a:fillRect/>
          </a:stretch>
        </p:blipFill>
        <p:spPr bwMode="auto">
          <a:xfrm>
            <a:off x="2057400" y="1447800"/>
            <a:ext cx="5219700" cy="45910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normAutofit/>
          </a:bodyPr>
          <a:lstStyle/>
          <a:p>
            <a:r>
              <a:rPr lang="en-US" dirty="0" smtClean="0"/>
              <a:t>Fight Back!</a:t>
            </a:r>
            <a:endParaRPr lang="en-US" dirty="0"/>
          </a:p>
        </p:txBody>
      </p:sp>
      <p:pic>
        <p:nvPicPr>
          <p:cNvPr id="4" name="Picture 3"/>
          <p:cNvPicPr/>
          <p:nvPr/>
        </p:nvPicPr>
        <p:blipFill>
          <a:blip r:embed="rId2"/>
          <a:srcRect/>
          <a:stretch>
            <a:fillRect/>
          </a:stretch>
        </p:blipFill>
        <p:spPr bwMode="auto">
          <a:xfrm>
            <a:off x="2590800" y="1828800"/>
            <a:ext cx="4429125" cy="3857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normAutofit/>
          </a:bodyPr>
          <a:lstStyle/>
          <a:p>
            <a:r>
              <a:rPr lang="en-US" dirty="0" smtClean="0"/>
              <a:t>Fight Back!</a:t>
            </a:r>
            <a:endParaRPr lang="en-US" dirty="0"/>
          </a:p>
        </p:txBody>
      </p:sp>
      <p:sp>
        <p:nvSpPr>
          <p:cNvPr id="7" name="TextBox 6"/>
          <p:cNvSpPr txBox="1"/>
          <p:nvPr/>
        </p:nvSpPr>
        <p:spPr>
          <a:xfrm>
            <a:off x="457200" y="1676400"/>
            <a:ext cx="8001000" cy="3785652"/>
          </a:xfrm>
          <a:prstGeom prst="rect">
            <a:avLst/>
          </a:prstGeom>
          <a:noFill/>
        </p:spPr>
        <p:txBody>
          <a:bodyPr wrap="square" rtlCol="0">
            <a:spAutoFit/>
          </a:bodyPr>
          <a:lstStyle/>
          <a:p>
            <a:pPr marL="461963" lvl="0" indent="-461963">
              <a:buAutoNum type="arabicParenR"/>
            </a:pPr>
            <a:r>
              <a:rPr lang="en-US" sz="2400" dirty="0" smtClean="0"/>
              <a:t>If </a:t>
            </a:r>
            <a:r>
              <a:rPr lang="en-US" sz="2400" dirty="0"/>
              <a:t>a response is needed, make it targeted to the </a:t>
            </a:r>
            <a:r>
              <a:rPr lang="en-US" sz="2400" b="1" dirty="0"/>
              <a:t>audience you care </a:t>
            </a:r>
            <a:r>
              <a:rPr lang="en-US" sz="2400" b="1" dirty="0" smtClean="0"/>
              <a:t>about</a:t>
            </a:r>
            <a:r>
              <a:rPr lang="en-US" sz="2400" dirty="0" smtClean="0"/>
              <a:t>.</a:t>
            </a:r>
          </a:p>
          <a:p>
            <a:pPr marL="461963" lvl="0" indent="-461963">
              <a:buAutoNum type="arabicParenR"/>
            </a:pPr>
            <a:r>
              <a:rPr lang="en-US" sz="2400" dirty="0" smtClean="0"/>
              <a:t>Options </a:t>
            </a:r>
            <a:r>
              <a:rPr lang="en-US" sz="2400" dirty="0"/>
              <a:t>include</a:t>
            </a:r>
            <a:r>
              <a:rPr lang="en-US" sz="2400" dirty="0" smtClean="0"/>
              <a:t>:</a:t>
            </a:r>
          </a:p>
          <a:p>
            <a:pPr marL="914400" lvl="1" indent="-457200">
              <a:buAutoNum type="alphaLcParenR"/>
            </a:pPr>
            <a:r>
              <a:rPr lang="en-US" sz="2400" dirty="0" smtClean="0"/>
              <a:t>Individual phone calls, emails or letters</a:t>
            </a:r>
          </a:p>
          <a:p>
            <a:pPr marL="914400" lvl="1" indent="-457200">
              <a:buAutoNum type="alphaLcParenR"/>
            </a:pPr>
            <a:r>
              <a:rPr lang="en-US" sz="2400" dirty="0" smtClean="0"/>
              <a:t>Cease </a:t>
            </a:r>
            <a:r>
              <a:rPr lang="en-US" sz="2400" dirty="0"/>
              <a:t>and desist letter from </a:t>
            </a:r>
            <a:r>
              <a:rPr lang="en-US" sz="2400" dirty="0" smtClean="0"/>
              <a:t>College</a:t>
            </a:r>
            <a:r>
              <a:rPr lang="en-US" sz="2400" dirty="0" smtClean="0"/>
              <a:t> </a:t>
            </a:r>
            <a:r>
              <a:rPr lang="en-US" sz="2400" dirty="0"/>
              <a:t>Attorney or private </a:t>
            </a:r>
            <a:r>
              <a:rPr lang="en-US" sz="2400" dirty="0" smtClean="0"/>
              <a:t>attorney</a:t>
            </a:r>
          </a:p>
          <a:p>
            <a:pPr marL="914400" lvl="1" indent="-457200">
              <a:buAutoNum type="alphaLcParenR"/>
            </a:pPr>
            <a:r>
              <a:rPr lang="en-US" sz="2400" dirty="0" smtClean="0"/>
              <a:t>Responsive </a:t>
            </a:r>
            <a:r>
              <a:rPr lang="en-US" sz="2400" dirty="0"/>
              <a:t>postings on the same social media </a:t>
            </a:r>
            <a:r>
              <a:rPr lang="en-US" sz="2400" dirty="0" smtClean="0"/>
              <a:t>site</a:t>
            </a:r>
          </a:p>
          <a:p>
            <a:pPr marL="914400" lvl="1" indent="-457200">
              <a:buAutoNum type="alphaLcParenR"/>
            </a:pPr>
            <a:r>
              <a:rPr lang="en-US" sz="2400" dirty="0" smtClean="0"/>
              <a:t>Blocking offenders if you or the </a:t>
            </a:r>
            <a:r>
              <a:rPr lang="en-US" sz="2400" dirty="0" smtClean="0"/>
              <a:t>community college</a:t>
            </a:r>
            <a:r>
              <a:rPr lang="en-US" sz="2400" dirty="0" smtClean="0"/>
              <a:t> </a:t>
            </a:r>
            <a:r>
              <a:rPr lang="en-US" sz="2400" dirty="0" smtClean="0"/>
              <a:t>controls the </a:t>
            </a:r>
            <a:r>
              <a:rPr lang="en-US" sz="2400" dirty="0" smtClean="0"/>
              <a:t>site (i.e., </a:t>
            </a:r>
            <a:r>
              <a:rPr lang="en-US" sz="2400" dirty="0" err="1" smtClean="0"/>
              <a:t>FaceBook</a:t>
            </a:r>
            <a:r>
              <a:rPr lang="en-US" sz="2400" dirty="0" smtClean="0"/>
              <a:t>)</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400" decel="100000"/>
                                        <p:tgtEl>
                                          <p:spTgt spid="7">
                                            <p:txEl>
                                              <p:pRg st="0" end="0"/>
                                            </p:txEl>
                                          </p:spTgt>
                                        </p:tgtEl>
                                      </p:cBhvr>
                                    </p:animEffect>
                                    <p:anim calcmode="lin" valueType="num">
                                      <p:cBhvr>
                                        <p:cTn id="8" dur="400" decel="100000" fill="hold"/>
                                        <p:tgtEl>
                                          <p:spTgt spid="7">
                                            <p:txEl>
                                              <p:pRg st="0" end="0"/>
                                            </p:txEl>
                                          </p:spTgt>
                                        </p:tgtEl>
                                        <p:attrNameLst>
                                          <p:attrName>style.rotation</p:attrName>
                                        </p:attrNameLst>
                                      </p:cBhvr>
                                      <p:tavLst>
                                        <p:tav tm="0">
                                          <p:val>
                                            <p:fltVal val="-90"/>
                                          </p:val>
                                        </p:tav>
                                        <p:tav tm="100000">
                                          <p:val>
                                            <p:fltVal val="0"/>
                                          </p:val>
                                        </p:tav>
                                      </p:tavLst>
                                    </p:anim>
                                    <p:anim calcmode="lin" valueType="num">
                                      <p:cBhvr>
                                        <p:cTn id="9" dur="400" decel="100000" fill="hold"/>
                                        <p:tgtEl>
                                          <p:spTgt spid="7">
                                            <p:txEl>
                                              <p:pRg st="0" end="0"/>
                                            </p:txEl>
                                          </p:spTgt>
                                        </p:tgtEl>
                                        <p:attrNameLst>
                                          <p:attrName>ppt_x</p:attrName>
                                        </p:attrNameLst>
                                      </p:cBhvr>
                                      <p:tavLst>
                                        <p:tav tm="0">
                                          <p:val>
                                            <p:strVal val="#ppt_x+0.4"/>
                                          </p:val>
                                        </p:tav>
                                        <p:tav tm="100000">
                                          <p:val>
                                            <p:strVal val="#ppt_x-0.05"/>
                                          </p:val>
                                        </p:tav>
                                      </p:tavLst>
                                    </p:anim>
                                    <p:anim calcmode="lin" valueType="num">
                                      <p:cBhvr>
                                        <p:cTn id="10" dur="400" decel="100000" fill="hold"/>
                                        <p:tgtEl>
                                          <p:spTgt spid="7">
                                            <p:txEl>
                                              <p:pRg st="0" end="0"/>
                                            </p:txEl>
                                          </p:spTgt>
                                        </p:tgtEl>
                                        <p:attrNameLst>
                                          <p:attrName>ppt_y</p:attrName>
                                        </p:attrNameLst>
                                      </p:cBhvr>
                                      <p:tavLst>
                                        <p:tav tm="0">
                                          <p:val>
                                            <p:strVal val="#ppt_y-0.4"/>
                                          </p:val>
                                        </p:tav>
                                        <p:tav tm="100000">
                                          <p:val>
                                            <p:strVal val="#ppt_y+0.1"/>
                                          </p:val>
                                        </p:tav>
                                      </p:tavLst>
                                    </p:anim>
                                    <p:anim calcmode="lin" valueType="num">
                                      <p:cBhvr>
                                        <p:cTn id="11" dur="100" accel="100000" fill="hold">
                                          <p:stCondLst>
                                            <p:cond delay="400"/>
                                          </p:stCondLst>
                                        </p:cTn>
                                        <p:tgtEl>
                                          <p:spTgt spid="7">
                                            <p:txEl>
                                              <p:pRg st="0" end="0"/>
                                            </p:txEl>
                                          </p:spTgt>
                                        </p:tgtEl>
                                        <p:attrNameLst>
                                          <p:attrName>ppt_x</p:attrName>
                                        </p:attrNameLst>
                                      </p:cBhvr>
                                      <p:tavLst>
                                        <p:tav tm="0">
                                          <p:val>
                                            <p:strVal val="#ppt_x-0.05"/>
                                          </p:val>
                                        </p:tav>
                                        <p:tav tm="100000">
                                          <p:val>
                                            <p:strVal val="#ppt_x"/>
                                          </p:val>
                                        </p:tav>
                                      </p:tavLst>
                                    </p:anim>
                                    <p:anim calcmode="lin" valueType="num">
                                      <p:cBhvr>
                                        <p:cTn id="12" dur="100" accel="100000" fill="hold">
                                          <p:stCondLst>
                                            <p:cond delay="400"/>
                                          </p:stCondLst>
                                        </p:cTn>
                                        <p:tgtEl>
                                          <p:spTgt spid="7">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400" decel="100000"/>
                                        <p:tgtEl>
                                          <p:spTgt spid="7">
                                            <p:txEl>
                                              <p:pRg st="1" end="1"/>
                                            </p:txEl>
                                          </p:spTgt>
                                        </p:tgtEl>
                                      </p:cBhvr>
                                    </p:animEffect>
                                    <p:anim calcmode="lin" valueType="num">
                                      <p:cBhvr>
                                        <p:cTn id="18" dur="400" decel="100000" fill="hold"/>
                                        <p:tgtEl>
                                          <p:spTgt spid="7">
                                            <p:txEl>
                                              <p:pRg st="1" end="1"/>
                                            </p:txEl>
                                          </p:spTgt>
                                        </p:tgtEl>
                                        <p:attrNameLst>
                                          <p:attrName>style.rotation</p:attrName>
                                        </p:attrNameLst>
                                      </p:cBhvr>
                                      <p:tavLst>
                                        <p:tav tm="0">
                                          <p:val>
                                            <p:fltVal val="-90"/>
                                          </p:val>
                                        </p:tav>
                                        <p:tav tm="100000">
                                          <p:val>
                                            <p:fltVal val="0"/>
                                          </p:val>
                                        </p:tav>
                                      </p:tavLst>
                                    </p:anim>
                                    <p:anim calcmode="lin" valueType="num">
                                      <p:cBhvr>
                                        <p:cTn id="19" dur="400" decel="100000" fill="hold"/>
                                        <p:tgtEl>
                                          <p:spTgt spid="7">
                                            <p:txEl>
                                              <p:pRg st="1" end="1"/>
                                            </p:txEl>
                                          </p:spTgt>
                                        </p:tgtEl>
                                        <p:attrNameLst>
                                          <p:attrName>ppt_x</p:attrName>
                                        </p:attrNameLst>
                                      </p:cBhvr>
                                      <p:tavLst>
                                        <p:tav tm="0">
                                          <p:val>
                                            <p:strVal val="#ppt_x+0.4"/>
                                          </p:val>
                                        </p:tav>
                                        <p:tav tm="100000">
                                          <p:val>
                                            <p:strVal val="#ppt_x-0.05"/>
                                          </p:val>
                                        </p:tav>
                                      </p:tavLst>
                                    </p:anim>
                                    <p:anim calcmode="lin" valueType="num">
                                      <p:cBhvr>
                                        <p:cTn id="20" dur="400" decel="100000" fill="hold"/>
                                        <p:tgtEl>
                                          <p:spTgt spid="7">
                                            <p:txEl>
                                              <p:pRg st="1" end="1"/>
                                            </p:txEl>
                                          </p:spTgt>
                                        </p:tgtEl>
                                        <p:attrNameLst>
                                          <p:attrName>ppt_y</p:attrName>
                                        </p:attrNameLst>
                                      </p:cBhvr>
                                      <p:tavLst>
                                        <p:tav tm="0">
                                          <p:val>
                                            <p:strVal val="#ppt_y-0.4"/>
                                          </p:val>
                                        </p:tav>
                                        <p:tav tm="100000">
                                          <p:val>
                                            <p:strVal val="#ppt_y+0.1"/>
                                          </p:val>
                                        </p:tav>
                                      </p:tavLst>
                                    </p:anim>
                                    <p:anim calcmode="lin" valueType="num">
                                      <p:cBhvr>
                                        <p:cTn id="21" dur="100" accel="100000" fill="hold">
                                          <p:stCondLst>
                                            <p:cond delay="400"/>
                                          </p:stCondLst>
                                        </p:cTn>
                                        <p:tgtEl>
                                          <p:spTgt spid="7">
                                            <p:txEl>
                                              <p:pRg st="1" end="1"/>
                                            </p:txEl>
                                          </p:spTgt>
                                        </p:tgtEl>
                                        <p:attrNameLst>
                                          <p:attrName>ppt_x</p:attrName>
                                        </p:attrNameLst>
                                      </p:cBhvr>
                                      <p:tavLst>
                                        <p:tav tm="0">
                                          <p:val>
                                            <p:strVal val="#ppt_x-0.05"/>
                                          </p:val>
                                        </p:tav>
                                        <p:tav tm="100000">
                                          <p:val>
                                            <p:strVal val="#ppt_x"/>
                                          </p:val>
                                        </p:tav>
                                      </p:tavLst>
                                    </p:anim>
                                    <p:anim calcmode="lin" valueType="num">
                                      <p:cBhvr>
                                        <p:cTn id="22" dur="100" accel="100000" fill="hold">
                                          <p:stCondLst>
                                            <p:cond delay="400"/>
                                          </p:stCondLst>
                                        </p:cTn>
                                        <p:tgtEl>
                                          <p:spTgt spid="7">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nodeType="click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animEffect transition="in" filter="fade">
                                      <p:cBhvr>
                                        <p:cTn id="27" dur="400" decel="100000"/>
                                        <p:tgtEl>
                                          <p:spTgt spid="7">
                                            <p:txEl>
                                              <p:pRg st="2" end="2"/>
                                            </p:txEl>
                                          </p:spTgt>
                                        </p:tgtEl>
                                      </p:cBhvr>
                                    </p:animEffect>
                                    <p:anim calcmode="lin" valueType="num">
                                      <p:cBhvr>
                                        <p:cTn id="28" dur="400" decel="100000" fill="hold"/>
                                        <p:tgtEl>
                                          <p:spTgt spid="7">
                                            <p:txEl>
                                              <p:pRg st="2" end="2"/>
                                            </p:txEl>
                                          </p:spTgt>
                                        </p:tgtEl>
                                        <p:attrNameLst>
                                          <p:attrName>style.rotation</p:attrName>
                                        </p:attrNameLst>
                                      </p:cBhvr>
                                      <p:tavLst>
                                        <p:tav tm="0">
                                          <p:val>
                                            <p:fltVal val="-90"/>
                                          </p:val>
                                        </p:tav>
                                        <p:tav tm="100000">
                                          <p:val>
                                            <p:fltVal val="0"/>
                                          </p:val>
                                        </p:tav>
                                      </p:tavLst>
                                    </p:anim>
                                    <p:anim calcmode="lin" valueType="num">
                                      <p:cBhvr>
                                        <p:cTn id="29" dur="400" decel="100000" fill="hold"/>
                                        <p:tgtEl>
                                          <p:spTgt spid="7">
                                            <p:txEl>
                                              <p:pRg st="2" end="2"/>
                                            </p:txEl>
                                          </p:spTgt>
                                        </p:tgtEl>
                                        <p:attrNameLst>
                                          <p:attrName>ppt_x</p:attrName>
                                        </p:attrNameLst>
                                      </p:cBhvr>
                                      <p:tavLst>
                                        <p:tav tm="0">
                                          <p:val>
                                            <p:strVal val="#ppt_x+0.4"/>
                                          </p:val>
                                        </p:tav>
                                        <p:tav tm="100000">
                                          <p:val>
                                            <p:strVal val="#ppt_x-0.05"/>
                                          </p:val>
                                        </p:tav>
                                      </p:tavLst>
                                    </p:anim>
                                    <p:anim calcmode="lin" valueType="num">
                                      <p:cBhvr>
                                        <p:cTn id="30" dur="400" decel="100000" fill="hold"/>
                                        <p:tgtEl>
                                          <p:spTgt spid="7">
                                            <p:txEl>
                                              <p:pRg st="2" end="2"/>
                                            </p:txEl>
                                          </p:spTgt>
                                        </p:tgtEl>
                                        <p:attrNameLst>
                                          <p:attrName>ppt_y</p:attrName>
                                        </p:attrNameLst>
                                      </p:cBhvr>
                                      <p:tavLst>
                                        <p:tav tm="0">
                                          <p:val>
                                            <p:strVal val="#ppt_y-0.4"/>
                                          </p:val>
                                        </p:tav>
                                        <p:tav tm="100000">
                                          <p:val>
                                            <p:strVal val="#ppt_y+0.1"/>
                                          </p:val>
                                        </p:tav>
                                      </p:tavLst>
                                    </p:anim>
                                    <p:anim calcmode="lin" valueType="num">
                                      <p:cBhvr>
                                        <p:cTn id="31" dur="100" accel="100000" fill="hold">
                                          <p:stCondLst>
                                            <p:cond delay="400"/>
                                          </p:stCondLst>
                                        </p:cTn>
                                        <p:tgtEl>
                                          <p:spTgt spid="7">
                                            <p:txEl>
                                              <p:pRg st="2" end="2"/>
                                            </p:txEl>
                                          </p:spTgt>
                                        </p:tgtEl>
                                        <p:attrNameLst>
                                          <p:attrName>ppt_x</p:attrName>
                                        </p:attrNameLst>
                                      </p:cBhvr>
                                      <p:tavLst>
                                        <p:tav tm="0">
                                          <p:val>
                                            <p:strVal val="#ppt_x-0.05"/>
                                          </p:val>
                                        </p:tav>
                                        <p:tav tm="100000">
                                          <p:val>
                                            <p:strVal val="#ppt_x"/>
                                          </p:val>
                                        </p:tav>
                                      </p:tavLst>
                                    </p:anim>
                                    <p:anim calcmode="lin" valueType="num">
                                      <p:cBhvr>
                                        <p:cTn id="32" dur="100" accel="100000" fill="hold">
                                          <p:stCondLst>
                                            <p:cond delay="400"/>
                                          </p:stCondLst>
                                        </p:cTn>
                                        <p:tgtEl>
                                          <p:spTgt spid="7">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nodeType="clickEffect">
                                  <p:stCondLst>
                                    <p:cond delay="0"/>
                                  </p:stCondLst>
                                  <p:childTnLst>
                                    <p:set>
                                      <p:cBhvr>
                                        <p:cTn id="36" dur="1" fill="hold">
                                          <p:stCondLst>
                                            <p:cond delay="0"/>
                                          </p:stCondLst>
                                        </p:cTn>
                                        <p:tgtEl>
                                          <p:spTgt spid="7">
                                            <p:txEl>
                                              <p:pRg st="3" end="3"/>
                                            </p:txEl>
                                          </p:spTgt>
                                        </p:tgtEl>
                                        <p:attrNameLst>
                                          <p:attrName>style.visibility</p:attrName>
                                        </p:attrNameLst>
                                      </p:cBhvr>
                                      <p:to>
                                        <p:strVal val="visible"/>
                                      </p:to>
                                    </p:set>
                                    <p:animEffect transition="in" filter="fade">
                                      <p:cBhvr>
                                        <p:cTn id="37" dur="400" decel="100000"/>
                                        <p:tgtEl>
                                          <p:spTgt spid="7">
                                            <p:txEl>
                                              <p:pRg st="3" end="3"/>
                                            </p:txEl>
                                          </p:spTgt>
                                        </p:tgtEl>
                                      </p:cBhvr>
                                    </p:animEffect>
                                    <p:anim calcmode="lin" valueType="num">
                                      <p:cBhvr>
                                        <p:cTn id="38" dur="400" decel="100000" fill="hold"/>
                                        <p:tgtEl>
                                          <p:spTgt spid="7">
                                            <p:txEl>
                                              <p:pRg st="3" end="3"/>
                                            </p:txEl>
                                          </p:spTgt>
                                        </p:tgtEl>
                                        <p:attrNameLst>
                                          <p:attrName>style.rotation</p:attrName>
                                        </p:attrNameLst>
                                      </p:cBhvr>
                                      <p:tavLst>
                                        <p:tav tm="0">
                                          <p:val>
                                            <p:fltVal val="-90"/>
                                          </p:val>
                                        </p:tav>
                                        <p:tav tm="100000">
                                          <p:val>
                                            <p:fltVal val="0"/>
                                          </p:val>
                                        </p:tav>
                                      </p:tavLst>
                                    </p:anim>
                                    <p:anim calcmode="lin" valueType="num">
                                      <p:cBhvr>
                                        <p:cTn id="39" dur="400" decel="100000" fill="hold"/>
                                        <p:tgtEl>
                                          <p:spTgt spid="7">
                                            <p:txEl>
                                              <p:pRg st="3" end="3"/>
                                            </p:txEl>
                                          </p:spTgt>
                                        </p:tgtEl>
                                        <p:attrNameLst>
                                          <p:attrName>ppt_x</p:attrName>
                                        </p:attrNameLst>
                                      </p:cBhvr>
                                      <p:tavLst>
                                        <p:tav tm="0">
                                          <p:val>
                                            <p:strVal val="#ppt_x+0.4"/>
                                          </p:val>
                                        </p:tav>
                                        <p:tav tm="100000">
                                          <p:val>
                                            <p:strVal val="#ppt_x-0.05"/>
                                          </p:val>
                                        </p:tav>
                                      </p:tavLst>
                                    </p:anim>
                                    <p:anim calcmode="lin" valueType="num">
                                      <p:cBhvr>
                                        <p:cTn id="40" dur="400" decel="100000" fill="hold"/>
                                        <p:tgtEl>
                                          <p:spTgt spid="7">
                                            <p:txEl>
                                              <p:pRg st="3" end="3"/>
                                            </p:txEl>
                                          </p:spTgt>
                                        </p:tgtEl>
                                        <p:attrNameLst>
                                          <p:attrName>ppt_y</p:attrName>
                                        </p:attrNameLst>
                                      </p:cBhvr>
                                      <p:tavLst>
                                        <p:tav tm="0">
                                          <p:val>
                                            <p:strVal val="#ppt_y-0.4"/>
                                          </p:val>
                                        </p:tav>
                                        <p:tav tm="100000">
                                          <p:val>
                                            <p:strVal val="#ppt_y+0.1"/>
                                          </p:val>
                                        </p:tav>
                                      </p:tavLst>
                                    </p:anim>
                                    <p:anim calcmode="lin" valueType="num">
                                      <p:cBhvr>
                                        <p:cTn id="41" dur="100" accel="100000" fill="hold">
                                          <p:stCondLst>
                                            <p:cond delay="400"/>
                                          </p:stCondLst>
                                        </p:cTn>
                                        <p:tgtEl>
                                          <p:spTgt spid="7">
                                            <p:txEl>
                                              <p:pRg st="3" end="3"/>
                                            </p:txEl>
                                          </p:spTgt>
                                        </p:tgtEl>
                                        <p:attrNameLst>
                                          <p:attrName>ppt_x</p:attrName>
                                        </p:attrNameLst>
                                      </p:cBhvr>
                                      <p:tavLst>
                                        <p:tav tm="0">
                                          <p:val>
                                            <p:strVal val="#ppt_x-0.05"/>
                                          </p:val>
                                        </p:tav>
                                        <p:tav tm="100000">
                                          <p:val>
                                            <p:strVal val="#ppt_x"/>
                                          </p:val>
                                        </p:tav>
                                      </p:tavLst>
                                    </p:anim>
                                    <p:anim calcmode="lin" valueType="num">
                                      <p:cBhvr>
                                        <p:cTn id="42" dur="100" accel="100000" fill="hold">
                                          <p:stCondLst>
                                            <p:cond delay="400"/>
                                          </p:stCondLst>
                                        </p:cTn>
                                        <p:tgtEl>
                                          <p:spTgt spid="7">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nodeType="clickEffect">
                                  <p:stCondLst>
                                    <p:cond delay="0"/>
                                  </p:stCondLst>
                                  <p:childTnLst>
                                    <p:set>
                                      <p:cBhvr>
                                        <p:cTn id="46" dur="1" fill="hold">
                                          <p:stCondLst>
                                            <p:cond delay="0"/>
                                          </p:stCondLst>
                                        </p:cTn>
                                        <p:tgtEl>
                                          <p:spTgt spid="7">
                                            <p:txEl>
                                              <p:pRg st="4" end="4"/>
                                            </p:txEl>
                                          </p:spTgt>
                                        </p:tgtEl>
                                        <p:attrNameLst>
                                          <p:attrName>style.visibility</p:attrName>
                                        </p:attrNameLst>
                                      </p:cBhvr>
                                      <p:to>
                                        <p:strVal val="visible"/>
                                      </p:to>
                                    </p:set>
                                    <p:animEffect transition="in" filter="fade">
                                      <p:cBhvr>
                                        <p:cTn id="47" dur="400" decel="100000"/>
                                        <p:tgtEl>
                                          <p:spTgt spid="7">
                                            <p:txEl>
                                              <p:pRg st="4" end="4"/>
                                            </p:txEl>
                                          </p:spTgt>
                                        </p:tgtEl>
                                      </p:cBhvr>
                                    </p:animEffect>
                                    <p:anim calcmode="lin" valueType="num">
                                      <p:cBhvr>
                                        <p:cTn id="48" dur="400" decel="100000" fill="hold"/>
                                        <p:tgtEl>
                                          <p:spTgt spid="7">
                                            <p:txEl>
                                              <p:pRg st="4" end="4"/>
                                            </p:txEl>
                                          </p:spTgt>
                                        </p:tgtEl>
                                        <p:attrNameLst>
                                          <p:attrName>style.rotation</p:attrName>
                                        </p:attrNameLst>
                                      </p:cBhvr>
                                      <p:tavLst>
                                        <p:tav tm="0">
                                          <p:val>
                                            <p:fltVal val="-90"/>
                                          </p:val>
                                        </p:tav>
                                        <p:tav tm="100000">
                                          <p:val>
                                            <p:fltVal val="0"/>
                                          </p:val>
                                        </p:tav>
                                      </p:tavLst>
                                    </p:anim>
                                    <p:anim calcmode="lin" valueType="num">
                                      <p:cBhvr>
                                        <p:cTn id="49" dur="400" decel="100000" fill="hold"/>
                                        <p:tgtEl>
                                          <p:spTgt spid="7">
                                            <p:txEl>
                                              <p:pRg st="4" end="4"/>
                                            </p:txEl>
                                          </p:spTgt>
                                        </p:tgtEl>
                                        <p:attrNameLst>
                                          <p:attrName>ppt_x</p:attrName>
                                        </p:attrNameLst>
                                      </p:cBhvr>
                                      <p:tavLst>
                                        <p:tav tm="0">
                                          <p:val>
                                            <p:strVal val="#ppt_x+0.4"/>
                                          </p:val>
                                        </p:tav>
                                        <p:tav tm="100000">
                                          <p:val>
                                            <p:strVal val="#ppt_x-0.05"/>
                                          </p:val>
                                        </p:tav>
                                      </p:tavLst>
                                    </p:anim>
                                    <p:anim calcmode="lin" valueType="num">
                                      <p:cBhvr>
                                        <p:cTn id="50" dur="400" decel="100000" fill="hold"/>
                                        <p:tgtEl>
                                          <p:spTgt spid="7">
                                            <p:txEl>
                                              <p:pRg st="4" end="4"/>
                                            </p:txEl>
                                          </p:spTgt>
                                        </p:tgtEl>
                                        <p:attrNameLst>
                                          <p:attrName>ppt_y</p:attrName>
                                        </p:attrNameLst>
                                      </p:cBhvr>
                                      <p:tavLst>
                                        <p:tav tm="0">
                                          <p:val>
                                            <p:strVal val="#ppt_y-0.4"/>
                                          </p:val>
                                        </p:tav>
                                        <p:tav tm="100000">
                                          <p:val>
                                            <p:strVal val="#ppt_y+0.1"/>
                                          </p:val>
                                        </p:tav>
                                      </p:tavLst>
                                    </p:anim>
                                    <p:anim calcmode="lin" valueType="num">
                                      <p:cBhvr>
                                        <p:cTn id="51" dur="100" accel="100000" fill="hold">
                                          <p:stCondLst>
                                            <p:cond delay="400"/>
                                          </p:stCondLst>
                                        </p:cTn>
                                        <p:tgtEl>
                                          <p:spTgt spid="7">
                                            <p:txEl>
                                              <p:pRg st="4" end="4"/>
                                            </p:txEl>
                                          </p:spTgt>
                                        </p:tgtEl>
                                        <p:attrNameLst>
                                          <p:attrName>ppt_x</p:attrName>
                                        </p:attrNameLst>
                                      </p:cBhvr>
                                      <p:tavLst>
                                        <p:tav tm="0">
                                          <p:val>
                                            <p:strVal val="#ppt_x-0.05"/>
                                          </p:val>
                                        </p:tav>
                                        <p:tav tm="100000">
                                          <p:val>
                                            <p:strVal val="#ppt_x"/>
                                          </p:val>
                                        </p:tav>
                                      </p:tavLst>
                                    </p:anim>
                                    <p:anim calcmode="lin" valueType="num">
                                      <p:cBhvr>
                                        <p:cTn id="52" dur="100" accel="100000" fill="hold">
                                          <p:stCondLst>
                                            <p:cond delay="400"/>
                                          </p:stCondLst>
                                        </p:cTn>
                                        <p:tgtEl>
                                          <p:spTgt spid="7">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0" presetClass="entr" presetSubtype="0" fill="hold" nodeType="clickEffect">
                                  <p:stCondLst>
                                    <p:cond delay="0"/>
                                  </p:stCondLst>
                                  <p:childTnLst>
                                    <p:set>
                                      <p:cBhvr>
                                        <p:cTn id="56" dur="1" fill="hold">
                                          <p:stCondLst>
                                            <p:cond delay="0"/>
                                          </p:stCondLst>
                                        </p:cTn>
                                        <p:tgtEl>
                                          <p:spTgt spid="7">
                                            <p:txEl>
                                              <p:pRg st="5" end="5"/>
                                            </p:txEl>
                                          </p:spTgt>
                                        </p:tgtEl>
                                        <p:attrNameLst>
                                          <p:attrName>style.visibility</p:attrName>
                                        </p:attrNameLst>
                                      </p:cBhvr>
                                      <p:to>
                                        <p:strVal val="visible"/>
                                      </p:to>
                                    </p:set>
                                    <p:animEffect transition="in" filter="fade">
                                      <p:cBhvr>
                                        <p:cTn id="57" dur="400" decel="100000"/>
                                        <p:tgtEl>
                                          <p:spTgt spid="7">
                                            <p:txEl>
                                              <p:pRg st="5" end="5"/>
                                            </p:txEl>
                                          </p:spTgt>
                                        </p:tgtEl>
                                      </p:cBhvr>
                                    </p:animEffect>
                                    <p:anim calcmode="lin" valueType="num">
                                      <p:cBhvr>
                                        <p:cTn id="58" dur="400" decel="100000" fill="hold"/>
                                        <p:tgtEl>
                                          <p:spTgt spid="7">
                                            <p:txEl>
                                              <p:pRg st="5" end="5"/>
                                            </p:txEl>
                                          </p:spTgt>
                                        </p:tgtEl>
                                        <p:attrNameLst>
                                          <p:attrName>style.rotation</p:attrName>
                                        </p:attrNameLst>
                                      </p:cBhvr>
                                      <p:tavLst>
                                        <p:tav tm="0">
                                          <p:val>
                                            <p:fltVal val="-90"/>
                                          </p:val>
                                        </p:tav>
                                        <p:tav tm="100000">
                                          <p:val>
                                            <p:fltVal val="0"/>
                                          </p:val>
                                        </p:tav>
                                      </p:tavLst>
                                    </p:anim>
                                    <p:anim calcmode="lin" valueType="num">
                                      <p:cBhvr>
                                        <p:cTn id="59" dur="400" decel="100000" fill="hold"/>
                                        <p:tgtEl>
                                          <p:spTgt spid="7">
                                            <p:txEl>
                                              <p:pRg st="5" end="5"/>
                                            </p:txEl>
                                          </p:spTgt>
                                        </p:tgtEl>
                                        <p:attrNameLst>
                                          <p:attrName>ppt_x</p:attrName>
                                        </p:attrNameLst>
                                      </p:cBhvr>
                                      <p:tavLst>
                                        <p:tav tm="0">
                                          <p:val>
                                            <p:strVal val="#ppt_x+0.4"/>
                                          </p:val>
                                        </p:tav>
                                        <p:tav tm="100000">
                                          <p:val>
                                            <p:strVal val="#ppt_x-0.05"/>
                                          </p:val>
                                        </p:tav>
                                      </p:tavLst>
                                    </p:anim>
                                    <p:anim calcmode="lin" valueType="num">
                                      <p:cBhvr>
                                        <p:cTn id="60" dur="400" decel="100000" fill="hold"/>
                                        <p:tgtEl>
                                          <p:spTgt spid="7">
                                            <p:txEl>
                                              <p:pRg st="5" end="5"/>
                                            </p:txEl>
                                          </p:spTgt>
                                        </p:tgtEl>
                                        <p:attrNameLst>
                                          <p:attrName>ppt_y</p:attrName>
                                        </p:attrNameLst>
                                      </p:cBhvr>
                                      <p:tavLst>
                                        <p:tav tm="0">
                                          <p:val>
                                            <p:strVal val="#ppt_y-0.4"/>
                                          </p:val>
                                        </p:tav>
                                        <p:tav tm="100000">
                                          <p:val>
                                            <p:strVal val="#ppt_y+0.1"/>
                                          </p:val>
                                        </p:tav>
                                      </p:tavLst>
                                    </p:anim>
                                    <p:anim calcmode="lin" valueType="num">
                                      <p:cBhvr>
                                        <p:cTn id="61" dur="100" accel="100000" fill="hold">
                                          <p:stCondLst>
                                            <p:cond delay="400"/>
                                          </p:stCondLst>
                                        </p:cTn>
                                        <p:tgtEl>
                                          <p:spTgt spid="7">
                                            <p:txEl>
                                              <p:pRg st="5" end="5"/>
                                            </p:txEl>
                                          </p:spTgt>
                                        </p:tgtEl>
                                        <p:attrNameLst>
                                          <p:attrName>ppt_x</p:attrName>
                                        </p:attrNameLst>
                                      </p:cBhvr>
                                      <p:tavLst>
                                        <p:tav tm="0">
                                          <p:val>
                                            <p:strVal val="#ppt_x-0.05"/>
                                          </p:val>
                                        </p:tav>
                                        <p:tav tm="100000">
                                          <p:val>
                                            <p:strVal val="#ppt_x"/>
                                          </p:val>
                                        </p:tav>
                                      </p:tavLst>
                                    </p:anim>
                                    <p:anim calcmode="lin" valueType="num">
                                      <p:cBhvr>
                                        <p:cTn id="62" dur="100" accel="100000" fill="hold">
                                          <p:stCondLst>
                                            <p:cond delay="400"/>
                                          </p:stCondLst>
                                        </p:cTn>
                                        <p:tgtEl>
                                          <p:spTgt spid="7">
                                            <p:txEl>
                                              <p:pRg st="5" end="5"/>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lstStyle/>
          <a:p>
            <a:r>
              <a:rPr lang="en-US" dirty="0" smtClean="0"/>
              <a:t>The Snakes that Can Bite!</a:t>
            </a:r>
            <a:endParaRPr lang="en-US" dirty="0"/>
          </a:p>
        </p:txBody>
      </p:sp>
      <p:sp>
        <p:nvSpPr>
          <p:cNvPr id="3" name="TextBox 2"/>
          <p:cNvSpPr txBox="1"/>
          <p:nvPr/>
        </p:nvSpPr>
        <p:spPr>
          <a:xfrm>
            <a:off x="2743200" y="2209800"/>
            <a:ext cx="4114800" cy="3508653"/>
          </a:xfrm>
          <a:prstGeom prst="rect">
            <a:avLst/>
          </a:prstGeom>
          <a:noFill/>
        </p:spPr>
        <p:txBody>
          <a:bodyPr wrap="square" rtlCol="0">
            <a:spAutoFit/>
          </a:bodyPr>
          <a:lstStyle/>
          <a:p>
            <a:pPr>
              <a:spcBef>
                <a:spcPts val="1200"/>
              </a:spcBef>
              <a:buFont typeface="Wingdings" pitchFamily="2" charset="2"/>
              <a:buChar char="ü"/>
            </a:pPr>
            <a:r>
              <a:rPr lang="en-US" sz="3600" dirty="0" smtClean="0"/>
              <a:t>	</a:t>
            </a:r>
            <a:r>
              <a:rPr lang="en-US" sz="3200" dirty="0" smtClean="0"/>
              <a:t>Twitter</a:t>
            </a:r>
          </a:p>
          <a:p>
            <a:pPr>
              <a:spcBef>
                <a:spcPts val="1200"/>
              </a:spcBef>
              <a:buFont typeface="Wingdings" pitchFamily="2" charset="2"/>
              <a:buChar char="ü"/>
            </a:pPr>
            <a:r>
              <a:rPr lang="en-US" sz="3200" dirty="0"/>
              <a:t>	</a:t>
            </a:r>
            <a:r>
              <a:rPr lang="en-US" sz="3200" dirty="0" err="1" smtClean="0"/>
              <a:t>Facebook</a:t>
            </a:r>
            <a:endParaRPr lang="en-US" sz="3200" dirty="0" smtClean="0"/>
          </a:p>
          <a:p>
            <a:pPr>
              <a:spcBef>
                <a:spcPts val="1200"/>
              </a:spcBef>
              <a:buFont typeface="Wingdings" pitchFamily="2" charset="2"/>
              <a:buChar char="ü"/>
            </a:pPr>
            <a:r>
              <a:rPr lang="en-US" sz="3200" dirty="0"/>
              <a:t>	</a:t>
            </a:r>
            <a:r>
              <a:rPr lang="en-US" sz="3200" dirty="0" smtClean="0"/>
              <a:t>Instagram</a:t>
            </a:r>
          </a:p>
          <a:p>
            <a:pPr>
              <a:spcBef>
                <a:spcPts val="1200"/>
              </a:spcBef>
              <a:buFont typeface="Wingdings" pitchFamily="2" charset="2"/>
              <a:buChar char="ü"/>
            </a:pPr>
            <a:r>
              <a:rPr lang="en-US" sz="3200" dirty="0"/>
              <a:t>	</a:t>
            </a:r>
            <a:r>
              <a:rPr lang="en-US" sz="3200" dirty="0" err="1" smtClean="0"/>
              <a:t>Flickr</a:t>
            </a:r>
            <a:endParaRPr lang="en-US" sz="3200" dirty="0" smtClean="0"/>
          </a:p>
          <a:p>
            <a:pPr>
              <a:spcBef>
                <a:spcPts val="1200"/>
              </a:spcBef>
              <a:buFont typeface="Wingdings" pitchFamily="2" charset="2"/>
              <a:buChar char="ü"/>
            </a:pPr>
            <a:r>
              <a:rPr lang="en-US" sz="3200" dirty="0"/>
              <a:t>	</a:t>
            </a:r>
            <a:r>
              <a:rPr lang="en-US" sz="3200" dirty="0" err="1"/>
              <a:t>Tumblr</a:t>
            </a:r>
            <a:endParaRPr lang="en-US" sz="3200"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lstStyle/>
          <a:p>
            <a:r>
              <a:rPr lang="en-US" dirty="0" smtClean="0"/>
              <a:t>The Venom!</a:t>
            </a:r>
            <a:endParaRPr lang="en-US" dirty="0"/>
          </a:p>
        </p:txBody>
      </p:sp>
      <p:sp>
        <p:nvSpPr>
          <p:cNvPr id="3" name="TextBox 2"/>
          <p:cNvSpPr txBox="1"/>
          <p:nvPr/>
        </p:nvSpPr>
        <p:spPr>
          <a:xfrm>
            <a:off x="1905000" y="1600200"/>
            <a:ext cx="5638800" cy="3970318"/>
          </a:xfrm>
          <a:prstGeom prst="rect">
            <a:avLst/>
          </a:prstGeom>
          <a:noFill/>
        </p:spPr>
        <p:txBody>
          <a:bodyPr wrap="square" rtlCol="0">
            <a:spAutoFit/>
          </a:bodyPr>
          <a:lstStyle/>
          <a:p>
            <a:r>
              <a:rPr lang="en-US" sz="3600" dirty="0" smtClean="0"/>
              <a:t>	</a:t>
            </a:r>
          </a:p>
          <a:p>
            <a:pPr>
              <a:buFont typeface="Wingdings" pitchFamily="2" charset="2"/>
              <a:buChar char="ü"/>
            </a:pPr>
            <a:r>
              <a:rPr lang="en-US" sz="3600" dirty="0" smtClean="0"/>
              <a:t>	Defamation</a:t>
            </a:r>
          </a:p>
          <a:p>
            <a:pPr>
              <a:buFont typeface="Wingdings" pitchFamily="2" charset="2"/>
              <a:buChar char="ü"/>
            </a:pPr>
            <a:endParaRPr lang="en-US" sz="3600" dirty="0"/>
          </a:p>
          <a:p>
            <a:pPr>
              <a:buFont typeface="Wingdings" pitchFamily="2" charset="2"/>
              <a:buChar char="ü"/>
            </a:pPr>
            <a:r>
              <a:rPr lang="en-US" sz="3600" dirty="0"/>
              <a:t>	</a:t>
            </a:r>
            <a:r>
              <a:rPr lang="en-US" sz="3600" dirty="0" smtClean="0"/>
              <a:t>Cyber-bullying</a:t>
            </a:r>
          </a:p>
          <a:p>
            <a:endParaRPr lang="en-US" sz="3600" dirty="0"/>
          </a:p>
          <a:p>
            <a:pPr>
              <a:buFont typeface="Wingdings" pitchFamily="2" charset="2"/>
              <a:buChar char="ü"/>
            </a:pPr>
            <a:r>
              <a:rPr lang="en-US" sz="3600" dirty="0"/>
              <a:t>	</a:t>
            </a:r>
            <a:r>
              <a:rPr lang="en-US" sz="3600" dirty="0" smtClean="0"/>
              <a:t>Insubordination</a:t>
            </a:r>
          </a:p>
          <a:p>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lstStyle/>
          <a:p>
            <a:r>
              <a:rPr lang="en-US" dirty="0" smtClean="0"/>
              <a:t>The Mirrored Shield</a:t>
            </a:r>
            <a:endParaRPr lang="en-US" dirty="0"/>
          </a:p>
        </p:txBody>
      </p:sp>
      <p:sp>
        <p:nvSpPr>
          <p:cNvPr id="3" name="TextBox 2"/>
          <p:cNvSpPr txBox="1"/>
          <p:nvPr/>
        </p:nvSpPr>
        <p:spPr>
          <a:xfrm>
            <a:off x="1676400" y="2209800"/>
            <a:ext cx="5486400" cy="3108543"/>
          </a:xfrm>
          <a:prstGeom prst="rect">
            <a:avLst/>
          </a:prstGeom>
          <a:noFill/>
        </p:spPr>
        <p:txBody>
          <a:bodyPr wrap="square" rtlCol="0">
            <a:spAutoFit/>
          </a:bodyPr>
          <a:lstStyle/>
          <a:p>
            <a:r>
              <a:rPr lang="en-US" sz="4000" dirty="0"/>
              <a:t>Deal with the ISSUE </a:t>
            </a:r>
            <a:endParaRPr lang="en-US" sz="4000" dirty="0" smtClean="0"/>
          </a:p>
          <a:p>
            <a:endParaRPr lang="en-US" sz="4000" dirty="0"/>
          </a:p>
          <a:p>
            <a:r>
              <a:rPr lang="en-US" sz="4000" dirty="0" smtClean="0"/>
              <a:t>NOT </a:t>
            </a:r>
            <a:r>
              <a:rPr lang="en-US" sz="4000" dirty="0"/>
              <a:t>the form of </a:t>
            </a:r>
            <a:r>
              <a:rPr lang="en-US" sz="4000" dirty="0" smtClean="0"/>
              <a:t>Social Media</a:t>
            </a:r>
            <a:endParaRPr lang="en-US" sz="4000" dirty="0"/>
          </a:p>
          <a:p>
            <a:pPr>
              <a:buFont typeface="Wingdings" pitchFamily="2" charset="2"/>
              <a:buChar char="ü"/>
            </a:pPr>
            <a:endParaRPr lang="en-US" dirty="0" smtClean="0"/>
          </a:p>
          <a:p>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183880" cy="1051560"/>
          </a:xfrm>
        </p:spPr>
        <p:txBody>
          <a:bodyPr>
            <a:normAutofit fontScale="90000"/>
          </a:bodyPr>
          <a:lstStyle/>
          <a:p>
            <a:r>
              <a:rPr lang="en-US" dirty="0" smtClean="0"/>
              <a:t>Defamation against You or Slander Against the </a:t>
            </a:r>
            <a:r>
              <a:rPr lang="en-US" dirty="0" smtClean="0"/>
              <a:t>Community College</a:t>
            </a:r>
            <a:endParaRPr lang="en-US" dirty="0"/>
          </a:p>
        </p:txBody>
      </p:sp>
      <p:sp>
        <p:nvSpPr>
          <p:cNvPr id="3" name="TextBox 2"/>
          <p:cNvSpPr txBox="1"/>
          <p:nvPr/>
        </p:nvSpPr>
        <p:spPr>
          <a:xfrm>
            <a:off x="1752600" y="2514600"/>
            <a:ext cx="5105400" cy="1600438"/>
          </a:xfrm>
          <a:prstGeom prst="rect">
            <a:avLst/>
          </a:prstGeom>
          <a:noFill/>
        </p:spPr>
        <p:txBody>
          <a:bodyPr wrap="square" rtlCol="0">
            <a:spAutoFit/>
          </a:bodyPr>
          <a:lstStyle/>
          <a:p>
            <a:r>
              <a:rPr lang="en-US" sz="4000" dirty="0"/>
              <a:t>Is the posting legally actionable?</a:t>
            </a:r>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lstStyle/>
          <a:p>
            <a:r>
              <a:rPr lang="en-US" dirty="0" smtClean="0"/>
              <a:t>Law of “</a:t>
            </a:r>
            <a:r>
              <a:rPr lang="en-US" dirty="0" err="1" smtClean="0"/>
              <a:t>Twibel</a:t>
            </a:r>
            <a:r>
              <a:rPr lang="en-US" dirty="0" smtClean="0"/>
              <a:t>”</a:t>
            </a:r>
            <a:endParaRPr lang="en-US" dirty="0"/>
          </a:p>
        </p:txBody>
      </p:sp>
      <p:sp>
        <p:nvSpPr>
          <p:cNvPr id="3" name="TextBox 2"/>
          <p:cNvSpPr txBox="1"/>
          <p:nvPr/>
        </p:nvSpPr>
        <p:spPr>
          <a:xfrm>
            <a:off x="685800" y="1905000"/>
            <a:ext cx="7848600" cy="2831544"/>
          </a:xfrm>
          <a:prstGeom prst="rect">
            <a:avLst/>
          </a:prstGeom>
          <a:noFill/>
        </p:spPr>
        <p:txBody>
          <a:bodyPr wrap="square" rtlCol="0">
            <a:spAutoFit/>
          </a:bodyPr>
          <a:lstStyle/>
          <a:p>
            <a:r>
              <a:rPr lang="en-US" sz="3200" dirty="0"/>
              <a:t>Libel (written defamation) + Twitter (i.e</a:t>
            </a:r>
            <a:r>
              <a:rPr lang="en-US" sz="3200" dirty="0" smtClean="0"/>
              <a:t>., </a:t>
            </a:r>
            <a:r>
              <a:rPr lang="en-US" sz="3200" dirty="0"/>
              <a:t>any social </a:t>
            </a:r>
            <a:r>
              <a:rPr lang="en-US" sz="3200" dirty="0" smtClean="0"/>
              <a:t>posting) </a:t>
            </a:r>
            <a:r>
              <a:rPr lang="en-US" sz="3200" dirty="0"/>
              <a:t>= </a:t>
            </a:r>
            <a:r>
              <a:rPr lang="en-US" sz="3200" dirty="0" err="1"/>
              <a:t>Twibel</a:t>
            </a:r>
            <a:endParaRPr lang="en-US" sz="3200" dirty="0"/>
          </a:p>
          <a:p>
            <a:endParaRPr lang="en-US" sz="3200" dirty="0" smtClean="0"/>
          </a:p>
          <a:p>
            <a:r>
              <a:rPr lang="en-US" sz="3200" dirty="0" smtClean="0"/>
              <a:t>Legal </a:t>
            </a:r>
            <a:r>
              <a:rPr lang="en-US" sz="3200" dirty="0"/>
              <a:t>t</a:t>
            </a:r>
            <a:r>
              <a:rPr lang="en-US" sz="3200" dirty="0" smtClean="0"/>
              <a:t>est </a:t>
            </a:r>
            <a:r>
              <a:rPr lang="en-US" sz="3200" dirty="0"/>
              <a:t>is the same for libel no matter the </a:t>
            </a:r>
            <a:r>
              <a:rPr lang="en-US" sz="3200" dirty="0" smtClean="0"/>
              <a:t>venue</a:t>
            </a: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lstStyle/>
          <a:p>
            <a:r>
              <a:rPr lang="en-US" dirty="0" smtClean="0"/>
              <a:t>Libel = Tort</a:t>
            </a:r>
            <a:endParaRPr lang="en-US" dirty="0"/>
          </a:p>
        </p:txBody>
      </p:sp>
      <p:sp>
        <p:nvSpPr>
          <p:cNvPr id="3" name="TextBox 2"/>
          <p:cNvSpPr txBox="1"/>
          <p:nvPr/>
        </p:nvSpPr>
        <p:spPr>
          <a:xfrm>
            <a:off x="685800" y="1676400"/>
            <a:ext cx="7848600" cy="4632037"/>
          </a:xfrm>
          <a:prstGeom prst="rect">
            <a:avLst/>
          </a:prstGeom>
          <a:noFill/>
        </p:spPr>
        <p:txBody>
          <a:bodyPr wrap="square" rtlCol="0">
            <a:spAutoFit/>
          </a:bodyPr>
          <a:lstStyle/>
          <a:p>
            <a:r>
              <a:rPr lang="en-US" sz="2400" dirty="0"/>
              <a:t>A written statement that is false and tends to malign the Plaintiff in his or her profession or business or disparage the Plaintiff’s integrity in his or her profession or business.</a:t>
            </a:r>
          </a:p>
          <a:p>
            <a:r>
              <a:rPr lang="en-US" sz="2400" dirty="0"/>
              <a:t>	</a:t>
            </a:r>
            <a:endParaRPr lang="en-US" sz="2400" dirty="0" smtClean="0"/>
          </a:p>
          <a:p>
            <a:r>
              <a:rPr lang="en-US" sz="2400" dirty="0" smtClean="0"/>
              <a:t>Types </a:t>
            </a:r>
            <a:r>
              <a:rPr lang="en-US" sz="2400" dirty="0"/>
              <a:t>of Libel:</a:t>
            </a:r>
          </a:p>
          <a:p>
            <a:pPr marL="914400" lvl="0" indent="-452438">
              <a:buFont typeface="Wingdings" pitchFamily="2" charset="2"/>
              <a:buChar char="Ø"/>
            </a:pPr>
            <a:r>
              <a:rPr lang="en-US" sz="2300" dirty="0"/>
              <a:t>Per se – obviously </a:t>
            </a:r>
            <a:r>
              <a:rPr lang="en-US" sz="2300" dirty="0" smtClean="0"/>
              <a:t>defamatory on its face</a:t>
            </a:r>
            <a:endParaRPr lang="en-US" sz="2300" dirty="0"/>
          </a:p>
          <a:p>
            <a:pPr marL="914400" lvl="0" indent="-452438">
              <a:buFont typeface="Wingdings" pitchFamily="2" charset="2"/>
              <a:buChar char="Ø"/>
            </a:pPr>
            <a:r>
              <a:rPr lang="en-US" sz="2300" dirty="0"/>
              <a:t>Statements subject to two legitimate interpretations, one defamatory and one not.</a:t>
            </a:r>
          </a:p>
          <a:p>
            <a:pPr marL="914400" lvl="0" indent="-452438">
              <a:buFont typeface="Wingdings" pitchFamily="2" charset="2"/>
              <a:buChar char="Ø"/>
            </a:pPr>
            <a:r>
              <a:rPr lang="en-US" sz="2300" dirty="0"/>
              <a:t>Per quod – requires external evidence to become defamatory</a:t>
            </a:r>
          </a:p>
          <a:p>
            <a:pPr>
              <a:buFont typeface="Wingdings" pitchFamily="2" charset="2"/>
              <a:buChar char="ü"/>
            </a:pPr>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lstStyle/>
          <a:p>
            <a:r>
              <a:rPr lang="en-US" dirty="0" err="1" smtClean="0"/>
              <a:t>Twibel</a:t>
            </a:r>
            <a:endParaRPr lang="en-US" dirty="0"/>
          </a:p>
        </p:txBody>
      </p:sp>
      <p:sp>
        <p:nvSpPr>
          <p:cNvPr id="3" name="TextBox 2"/>
          <p:cNvSpPr txBox="1"/>
          <p:nvPr/>
        </p:nvSpPr>
        <p:spPr>
          <a:xfrm>
            <a:off x="609600" y="1676400"/>
            <a:ext cx="8077200" cy="4216539"/>
          </a:xfrm>
          <a:prstGeom prst="rect">
            <a:avLst/>
          </a:prstGeom>
          <a:noFill/>
        </p:spPr>
        <p:txBody>
          <a:bodyPr wrap="square" rtlCol="0">
            <a:spAutoFit/>
          </a:bodyPr>
          <a:lstStyle/>
          <a:p>
            <a:r>
              <a:rPr lang="en-US" sz="2400" dirty="0"/>
              <a:t>Elements for Libel in general = </a:t>
            </a:r>
            <a:endParaRPr lang="en-US" sz="2400" dirty="0" smtClean="0"/>
          </a:p>
          <a:p>
            <a:endParaRPr lang="en-US" sz="2400" dirty="0"/>
          </a:p>
          <a:p>
            <a:pPr marL="914400" lvl="0" indent="-461963">
              <a:spcAft>
                <a:spcPts val="600"/>
              </a:spcAft>
              <a:buAutoNum type="arabicParenR"/>
            </a:pPr>
            <a:r>
              <a:rPr lang="en-US" sz="2400" dirty="0" smtClean="0"/>
              <a:t>A </a:t>
            </a:r>
            <a:r>
              <a:rPr lang="en-US" sz="2400" dirty="0"/>
              <a:t>written statement that is false and tends to malign the Plaintiff in his or her profession or </a:t>
            </a:r>
            <a:r>
              <a:rPr lang="en-US" sz="2400" dirty="0" smtClean="0"/>
              <a:t>business.</a:t>
            </a:r>
          </a:p>
          <a:p>
            <a:pPr marL="914400" lvl="0" indent="-461963">
              <a:spcAft>
                <a:spcPts val="600"/>
              </a:spcAft>
              <a:buAutoNum type="arabicParenR"/>
            </a:pPr>
            <a:r>
              <a:rPr lang="en-US" sz="2400" dirty="0" smtClean="0"/>
              <a:t>The </a:t>
            </a:r>
            <a:r>
              <a:rPr lang="en-US" sz="2400" dirty="0"/>
              <a:t>statement must be “published” to a third party who understands its </a:t>
            </a:r>
            <a:r>
              <a:rPr lang="en-US" sz="2400" dirty="0" smtClean="0"/>
              <a:t>meaning.</a:t>
            </a:r>
          </a:p>
          <a:p>
            <a:pPr marL="914400" lvl="0" indent="-461963">
              <a:buAutoNum type="arabicParenR"/>
            </a:pPr>
            <a:r>
              <a:rPr lang="en-US" sz="2400" dirty="0" smtClean="0"/>
              <a:t>Statement </a:t>
            </a:r>
            <a:r>
              <a:rPr lang="en-US" sz="2400" dirty="0"/>
              <a:t>must assert actual facts instead of rhetorical hyperbole and expressions of </a:t>
            </a:r>
            <a:r>
              <a:rPr lang="en-US" sz="2400" dirty="0" smtClean="0"/>
              <a:t>opinion</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214</TotalTime>
  <Words>775</Words>
  <Application>Microsoft Office PowerPoint</Application>
  <PresentationFormat>On-screen Show (4:3)</PresentationFormat>
  <Paragraphs>109</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Verdana</vt:lpstr>
      <vt:lpstr>Wingdings</vt:lpstr>
      <vt:lpstr>Wingdings 2</vt:lpstr>
      <vt:lpstr>Aspect</vt:lpstr>
      <vt:lpstr>Social Media:  Battling  the Modern Day Medusa</vt:lpstr>
      <vt:lpstr>PowerPoint Presentation</vt:lpstr>
      <vt:lpstr>The Snakes that Can Bite!</vt:lpstr>
      <vt:lpstr>The Venom!</vt:lpstr>
      <vt:lpstr>The Mirrored Shield</vt:lpstr>
      <vt:lpstr>Defamation against You or Slander Against the Community College</vt:lpstr>
      <vt:lpstr>Law of “Twibel”</vt:lpstr>
      <vt:lpstr>Libel = Tort</vt:lpstr>
      <vt:lpstr>Twibel</vt:lpstr>
      <vt:lpstr>Twibel</vt:lpstr>
      <vt:lpstr>Twibel</vt:lpstr>
      <vt:lpstr>Twibel</vt:lpstr>
      <vt:lpstr>Who is a “Public Official or Public Figure” in Twibel Cases</vt:lpstr>
      <vt:lpstr>Who is a “Public Official or Public Figure” in Twibel Cases</vt:lpstr>
      <vt:lpstr>Federal Protection for Social Media Providers</vt:lpstr>
      <vt:lpstr>Bottom-line:  The Snakes in Medusa’s Head are NOT to blame (at least not in court)</vt:lpstr>
      <vt:lpstr>Advice regarding  Defamation and Social Media</vt:lpstr>
      <vt:lpstr>Advice regarding  Defamation and Social Media</vt:lpstr>
      <vt:lpstr>Advice regarding  Defamation and Social Media</vt:lpstr>
      <vt:lpstr>Fight Back!</vt:lpstr>
      <vt:lpstr>Fight Back!</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Media:  Battling  the Modern Day Medusa</dc:title>
  <dc:creator>Paula Lovitt</dc:creator>
  <cp:lastModifiedBy>Chad Donnahoo</cp:lastModifiedBy>
  <cp:revision>42</cp:revision>
  <dcterms:created xsi:type="dcterms:W3CDTF">2014-06-17T14:18:50Z</dcterms:created>
  <dcterms:modified xsi:type="dcterms:W3CDTF">2014-08-21T18:44:30Z</dcterms:modified>
</cp:coreProperties>
</file>