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handoutMasterIdLst>
    <p:handoutMasterId r:id="rId19"/>
  </p:handoutMasterIdLst>
  <p:sldIdLst>
    <p:sldId id="256" r:id="rId2"/>
    <p:sldId id="268" r:id="rId3"/>
    <p:sldId id="261" r:id="rId4"/>
    <p:sldId id="260" r:id="rId5"/>
    <p:sldId id="257" r:id="rId6"/>
    <p:sldId id="266" r:id="rId7"/>
    <p:sldId id="269" r:id="rId8"/>
    <p:sldId id="277" r:id="rId9"/>
    <p:sldId id="272" r:id="rId10"/>
    <p:sldId id="270" r:id="rId11"/>
    <p:sldId id="271" r:id="rId12"/>
    <p:sldId id="274" r:id="rId13"/>
    <p:sldId id="275" r:id="rId14"/>
    <p:sldId id="264" r:id="rId15"/>
    <p:sldId id="267" r:id="rId16"/>
    <p:sldId id="276"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580" y="-8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080773085182534"/>
          <c:y val="4.9681436879213628E-2"/>
          <c:w val="0.87525602481507991"/>
          <c:h val="0.67480623745561219"/>
        </c:manualLayout>
      </c:layout>
      <c:lineChart>
        <c:grouping val="standard"/>
        <c:varyColors val="0"/>
        <c:ser>
          <c:idx val="0"/>
          <c:order val="0"/>
          <c:tx>
            <c:strRef>
              <c:f>Sheet1!$B$1</c:f>
              <c:strCache>
                <c:ptCount val="1"/>
                <c:pt idx="0">
                  <c:v>Community College</c:v>
                </c:pt>
              </c:strCache>
            </c:strRef>
          </c:tx>
          <c:marker>
            <c:symbol val="none"/>
          </c:marker>
          <c:dPt>
            <c:idx val="1"/>
            <c:marker>
              <c:symbol val="circle"/>
              <c:size val="10"/>
            </c:marker>
            <c:bubble3D val="0"/>
          </c:dPt>
          <c:dPt>
            <c:idx val="4"/>
            <c:bubble3D val="0"/>
          </c:dPt>
          <c:dLbls>
            <c:dLbl>
              <c:idx val="1"/>
              <c:layout>
                <c:manualLayout>
                  <c:x val="1.537580529706525E-2"/>
                  <c:y val="-9.8039215686274508E-3"/>
                </c:manualLayout>
              </c:layout>
              <c:tx>
                <c:rich>
                  <a:bodyPr/>
                  <a:lstStyle/>
                  <a:p>
                    <a:r>
                      <a:rPr lang="en-US" b="1" dirty="0" smtClean="0"/>
                      <a:t>Community Colleges</a:t>
                    </a:r>
                  </a:p>
                  <a:p>
                    <a:r>
                      <a:rPr lang="en-US" dirty="0" smtClean="0"/>
                      <a:t>20.9</a:t>
                    </a:r>
                    <a:r>
                      <a:rPr lang="en-US" dirty="0"/>
                      <a:t>%</a:t>
                    </a:r>
                  </a:p>
                </c:rich>
              </c:tx>
              <c:showLegendKey val="0"/>
              <c:showVal val="1"/>
              <c:showCatName val="0"/>
              <c:showSerName val="0"/>
              <c:showPercent val="0"/>
              <c:showBubbleSize val="0"/>
            </c:dLbl>
            <c:dLbl>
              <c:idx val="4"/>
              <c:showLegendKey val="0"/>
              <c:showVal val="1"/>
              <c:showCatName val="0"/>
              <c:showSerName val="0"/>
              <c:showPercent val="0"/>
              <c:showBubbleSize val="0"/>
            </c:dLbl>
            <c:showLegendKey val="0"/>
            <c:showVal val="0"/>
            <c:showCatName val="0"/>
            <c:showSerName val="0"/>
            <c:showPercent val="0"/>
            <c:showBubbleSize val="0"/>
          </c:dLbls>
          <c:cat>
            <c:numRef>
              <c:f>Sheet1!$A$2:$A$3</c:f>
              <c:numCache>
                <c:formatCode>General</c:formatCode>
                <c:ptCount val="2"/>
                <c:pt idx="0">
                  <c:v>2009</c:v>
                </c:pt>
                <c:pt idx="1">
                  <c:v>2010</c:v>
                </c:pt>
              </c:numCache>
            </c:numRef>
          </c:cat>
          <c:val>
            <c:numRef>
              <c:f>Sheet1!$B$2:$B$3</c:f>
              <c:numCache>
                <c:formatCode>0.0%</c:formatCode>
                <c:ptCount val="2"/>
                <c:pt idx="0">
                  <c:v>0.183</c:v>
                </c:pt>
                <c:pt idx="1">
                  <c:v>0.20899999999999999</c:v>
                </c:pt>
              </c:numCache>
            </c:numRef>
          </c:val>
          <c:smooth val="0"/>
        </c:ser>
        <c:ser>
          <c:idx val="1"/>
          <c:order val="1"/>
          <c:tx>
            <c:strRef>
              <c:f>Sheet1!$C$1</c:f>
              <c:strCache>
                <c:ptCount val="1"/>
                <c:pt idx="0">
                  <c:v>National Average</c:v>
                </c:pt>
              </c:strCache>
            </c:strRef>
          </c:tx>
          <c:marker>
            <c:symbol val="none"/>
          </c:marker>
          <c:dPt>
            <c:idx val="1"/>
            <c:marker>
              <c:symbol val="circle"/>
              <c:size val="10"/>
            </c:marker>
            <c:bubble3D val="0"/>
          </c:dPt>
          <c:dPt>
            <c:idx val="4"/>
            <c:bubble3D val="0"/>
          </c:dPt>
          <c:dLbls>
            <c:dLbl>
              <c:idx val="1"/>
              <c:layout>
                <c:manualLayout>
                  <c:x val="3.2379384395132424E-2"/>
                  <c:y val="4.5751633986928102E-2"/>
                </c:manualLayout>
              </c:layout>
              <c:tx>
                <c:rich>
                  <a:bodyPr/>
                  <a:lstStyle/>
                  <a:p>
                    <a:r>
                      <a:rPr lang="en-US" b="1" dirty="0" smtClean="0"/>
                      <a:t>National Average</a:t>
                    </a:r>
                  </a:p>
                  <a:p>
                    <a:r>
                      <a:rPr lang="en-US" dirty="0" smtClean="0"/>
                      <a:t>14.7</a:t>
                    </a:r>
                    <a:r>
                      <a:rPr lang="en-US" dirty="0"/>
                      <a:t>%</a:t>
                    </a:r>
                  </a:p>
                </c:rich>
              </c:tx>
              <c:showLegendKey val="0"/>
              <c:showVal val="1"/>
              <c:showCatName val="0"/>
              <c:showSerName val="0"/>
              <c:showPercent val="0"/>
              <c:showBubbleSize val="0"/>
            </c:dLbl>
            <c:showLegendKey val="0"/>
            <c:showVal val="0"/>
            <c:showCatName val="0"/>
            <c:showSerName val="0"/>
            <c:showPercent val="0"/>
            <c:showBubbleSize val="0"/>
          </c:dLbls>
          <c:cat>
            <c:numRef>
              <c:f>Sheet1!$A$2:$A$3</c:f>
              <c:numCache>
                <c:formatCode>General</c:formatCode>
                <c:ptCount val="2"/>
                <c:pt idx="0">
                  <c:v>2009</c:v>
                </c:pt>
                <c:pt idx="1">
                  <c:v>2010</c:v>
                </c:pt>
              </c:numCache>
            </c:numRef>
          </c:cat>
          <c:val>
            <c:numRef>
              <c:f>Sheet1!$C$2:$C$3</c:f>
              <c:numCache>
                <c:formatCode>0.0%</c:formatCode>
                <c:ptCount val="2"/>
                <c:pt idx="0">
                  <c:v>0.13400000000000001</c:v>
                </c:pt>
                <c:pt idx="1">
                  <c:v>0.14699999999999999</c:v>
                </c:pt>
              </c:numCache>
            </c:numRef>
          </c:val>
          <c:smooth val="0"/>
        </c:ser>
        <c:dLbls>
          <c:showLegendKey val="0"/>
          <c:showVal val="0"/>
          <c:showCatName val="0"/>
          <c:showSerName val="0"/>
          <c:showPercent val="0"/>
          <c:showBubbleSize val="0"/>
        </c:dLbls>
        <c:marker val="1"/>
        <c:smooth val="0"/>
        <c:axId val="73403776"/>
        <c:axId val="23188224"/>
      </c:lineChart>
      <c:catAx>
        <c:axId val="73403776"/>
        <c:scaling>
          <c:orientation val="minMax"/>
        </c:scaling>
        <c:delete val="0"/>
        <c:axPos val="b"/>
        <c:title>
          <c:tx>
            <c:rich>
              <a:bodyPr/>
              <a:lstStyle/>
              <a:p>
                <a:pPr>
                  <a:defRPr/>
                </a:pPr>
                <a:r>
                  <a:rPr lang="en-US" sz="2000" dirty="0"/>
                  <a:t>Fiscal </a:t>
                </a:r>
                <a:r>
                  <a:rPr lang="en-US" sz="2000" dirty="0" smtClean="0"/>
                  <a:t>Year Borrowers</a:t>
                </a:r>
                <a:r>
                  <a:rPr lang="en-US" sz="2000" baseline="0" dirty="0" smtClean="0"/>
                  <a:t> </a:t>
                </a:r>
                <a:r>
                  <a:rPr lang="en-US" sz="2000" dirty="0" smtClean="0"/>
                  <a:t>Entered Repayment</a:t>
                </a:r>
                <a:endParaRPr lang="en-US" sz="2000" dirty="0"/>
              </a:p>
            </c:rich>
          </c:tx>
          <c:layout>
            <c:manualLayout>
              <c:xMode val="edge"/>
              <c:yMode val="edge"/>
              <c:x val="0.2641519923645908"/>
              <c:y val="0.88102928310431783"/>
            </c:manualLayout>
          </c:layout>
          <c:overlay val="0"/>
        </c:title>
        <c:numFmt formatCode="General" sourceLinked="1"/>
        <c:majorTickMark val="out"/>
        <c:minorTickMark val="none"/>
        <c:tickLblPos val="nextTo"/>
        <c:crossAx val="23188224"/>
        <c:crosses val="autoZero"/>
        <c:auto val="1"/>
        <c:lblAlgn val="ctr"/>
        <c:lblOffset val="100"/>
        <c:noMultiLvlLbl val="0"/>
      </c:catAx>
      <c:valAx>
        <c:axId val="23188224"/>
        <c:scaling>
          <c:orientation val="minMax"/>
          <c:min val="0.1"/>
        </c:scaling>
        <c:delete val="0"/>
        <c:axPos val="l"/>
        <c:numFmt formatCode="0.0%" sourceLinked="1"/>
        <c:majorTickMark val="out"/>
        <c:minorTickMark val="none"/>
        <c:tickLblPos val="nextTo"/>
        <c:crossAx val="73403776"/>
        <c:crosses val="autoZero"/>
        <c:crossBetween val="between"/>
        <c:majorUnit val="5.000000000000001E-2"/>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924EEF-1EDA-4261-B8A0-70518CD13223}" type="doc">
      <dgm:prSet loTypeId="urn:microsoft.com/office/officeart/2005/8/layout/vProcess5" loCatId="process" qsTypeId="urn:microsoft.com/office/officeart/2005/8/quickstyle/simple4" qsCatId="simple" csTypeId="urn:microsoft.com/office/officeart/2005/8/colors/accent1_2" csCatId="accent1" phldr="1"/>
      <dgm:spPr/>
      <dgm:t>
        <a:bodyPr/>
        <a:lstStyle/>
        <a:p>
          <a:endParaRPr lang="en-US"/>
        </a:p>
      </dgm:t>
    </dgm:pt>
    <dgm:pt modelId="{0DDDC7BF-E91C-43DC-9C5B-F30AFB7825A3}">
      <dgm:prSet phldrT="[Text]" custT="1"/>
      <dgm:spPr/>
      <dgm:t>
        <a:bodyPr/>
        <a:lstStyle/>
        <a:p>
          <a:r>
            <a:rPr lang="en-US" sz="2400" b="1" dirty="0" smtClean="0"/>
            <a:t>Identify the problem:</a:t>
          </a:r>
        </a:p>
        <a:p>
          <a:r>
            <a:rPr lang="en-US" sz="2400" b="0" i="1" dirty="0" smtClean="0"/>
            <a:t>Analyze Cohort Data</a:t>
          </a:r>
          <a:endParaRPr lang="en-US" sz="2400" b="0" i="1" dirty="0"/>
        </a:p>
      </dgm:t>
    </dgm:pt>
    <dgm:pt modelId="{CA558F0A-3372-4480-8230-F65AC43D4BF2}" type="parTrans" cxnId="{EA455FA7-5A51-4A3A-9E0E-921340B717ED}">
      <dgm:prSet/>
      <dgm:spPr/>
      <dgm:t>
        <a:bodyPr/>
        <a:lstStyle/>
        <a:p>
          <a:endParaRPr lang="en-US"/>
        </a:p>
      </dgm:t>
    </dgm:pt>
    <dgm:pt modelId="{44B9C801-B7FA-403B-B1B0-A578BE75F315}" type="sibTrans" cxnId="{EA455FA7-5A51-4A3A-9E0E-921340B717ED}">
      <dgm:prSet/>
      <dgm:spPr/>
      <dgm:t>
        <a:bodyPr/>
        <a:lstStyle/>
        <a:p>
          <a:endParaRPr lang="en-US" dirty="0"/>
        </a:p>
      </dgm:t>
    </dgm:pt>
    <dgm:pt modelId="{003A1655-9D1A-4CBF-A6A8-9D9FD6A206DC}">
      <dgm:prSet phldrT="[Text]" custT="1"/>
      <dgm:spPr/>
      <dgm:t>
        <a:bodyPr/>
        <a:lstStyle/>
        <a:p>
          <a:pPr>
            <a:lnSpc>
              <a:spcPct val="100000"/>
            </a:lnSpc>
            <a:spcAft>
              <a:spcPts val="0"/>
            </a:spcAft>
          </a:pPr>
          <a:r>
            <a:rPr lang="en-US" sz="2400" b="1" dirty="0" smtClean="0"/>
            <a:t>Develop the solution:</a:t>
          </a:r>
        </a:p>
        <a:p>
          <a:pPr>
            <a:lnSpc>
              <a:spcPct val="100000"/>
            </a:lnSpc>
            <a:spcAft>
              <a:spcPts val="0"/>
            </a:spcAft>
          </a:pPr>
          <a:r>
            <a:rPr lang="en-US" sz="2400" i="1" dirty="0" smtClean="0"/>
            <a:t>Design, Implement, &amp; Evaluate</a:t>
          </a:r>
        </a:p>
        <a:p>
          <a:pPr>
            <a:lnSpc>
              <a:spcPct val="100000"/>
            </a:lnSpc>
            <a:spcAft>
              <a:spcPts val="0"/>
            </a:spcAft>
          </a:pPr>
          <a:r>
            <a:rPr lang="en-US" sz="2400" i="1" dirty="0" smtClean="0"/>
            <a:t>Default Reduction Strategies</a:t>
          </a:r>
          <a:endParaRPr lang="en-US" sz="2400" b="1" i="1" dirty="0"/>
        </a:p>
      </dgm:t>
    </dgm:pt>
    <dgm:pt modelId="{685DF230-CD48-4C40-979C-7B8771137931}" type="parTrans" cxnId="{829B1DC6-4A9E-4063-A244-78972999C4E3}">
      <dgm:prSet/>
      <dgm:spPr/>
      <dgm:t>
        <a:bodyPr/>
        <a:lstStyle/>
        <a:p>
          <a:endParaRPr lang="en-US"/>
        </a:p>
      </dgm:t>
    </dgm:pt>
    <dgm:pt modelId="{26DAE13E-816F-48BC-A65B-4FB0BB4C41A8}" type="sibTrans" cxnId="{829B1DC6-4A9E-4063-A244-78972999C4E3}">
      <dgm:prSet/>
      <dgm:spPr/>
      <dgm:t>
        <a:bodyPr/>
        <a:lstStyle/>
        <a:p>
          <a:endParaRPr lang="en-US" dirty="0"/>
        </a:p>
      </dgm:t>
    </dgm:pt>
    <dgm:pt modelId="{64C3131D-9E3C-4C64-AB0B-680FACE35E0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2400" b="1" dirty="0" smtClean="0"/>
            <a:t>Improved outcomes:</a:t>
          </a:r>
        </a:p>
        <a:p>
          <a:r>
            <a:rPr lang="en-US" sz="2400" i="1" dirty="0" smtClean="0"/>
            <a:t>Reduced Default Rates</a:t>
          </a:r>
          <a:endParaRPr lang="en-US" sz="2400" i="1" dirty="0"/>
        </a:p>
      </dgm:t>
    </dgm:pt>
    <dgm:pt modelId="{371EDFC7-7448-46EE-B366-2C9B0F7260CD}" type="parTrans" cxnId="{B0EBD2C1-4960-45CB-9C13-F65BC783C78B}">
      <dgm:prSet/>
      <dgm:spPr/>
      <dgm:t>
        <a:bodyPr/>
        <a:lstStyle/>
        <a:p>
          <a:endParaRPr lang="en-US"/>
        </a:p>
      </dgm:t>
    </dgm:pt>
    <dgm:pt modelId="{0A66E94F-87B9-40EC-9136-7CA8262E02F8}" type="sibTrans" cxnId="{B0EBD2C1-4960-45CB-9C13-F65BC783C78B}">
      <dgm:prSet/>
      <dgm:spPr/>
      <dgm:t>
        <a:bodyPr/>
        <a:lstStyle/>
        <a:p>
          <a:endParaRPr lang="en-US"/>
        </a:p>
      </dgm:t>
    </dgm:pt>
    <dgm:pt modelId="{27EDED8C-87AC-4F2C-9BB5-20DBD6F9B7EE}" type="pres">
      <dgm:prSet presAssocID="{1E924EEF-1EDA-4261-B8A0-70518CD13223}" presName="outerComposite" presStyleCnt="0">
        <dgm:presLayoutVars>
          <dgm:chMax val="5"/>
          <dgm:dir/>
          <dgm:resizeHandles val="exact"/>
        </dgm:presLayoutVars>
      </dgm:prSet>
      <dgm:spPr/>
      <dgm:t>
        <a:bodyPr/>
        <a:lstStyle/>
        <a:p>
          <a:endParaRPr lang="en-US"/>
        </a:p>
      </dgm:t>
    </dgm:pt>
    <dgm:pt modelId="{2A5663C3-16A7-4E2C-8739-CFCA02CFA968}" type="pres">
      <dgm:prSet presAssocID="{1E924EEF-1EDA-4261-B8A0-70518CD13223}" presName="dummyMaxCanvas" presStyleCnt="0">
        <dgm:presLayoutVars/>
      </dgm:prSet>
      <dgm:spPr/>
      <dgm:t>
        <a:bodyPr/>
        <a:lstStyle/>
        <a:p>
          <a:endParaRPr lang="en-US"/>
        </a:p>
      </dgm:t>
    </dgm:pt>
    <dgm:pt modelId="{7314416D-7A14-4C74-8D38-AB9796B7343D}" type="pres">
      <dgm:prSet presAssocID="{1E924EEF-1EDA-4261-B8A0-70518CD13223}" presName="ThreeNodes_1" presStyleLbl="node1" presStyleIdx="0" presStyleCnt="3">
        <dgm:presLayoutVars>
          <dgm:bulletEnabled val="1"/>
        </dgm:presLayoutVars>
      </dgm:prSet>
      <dgm:spPr/>
      <dgm:t>
        <a:bodyPr/>
        <a:lstStyle/>
        <a:p>
          <a:endParaRPr lang="en-US"/>
        </a:p>
      </dgm:t>
    </dgm:pt>
    <dgm:pt modelId="{0761FB75-53C8-4985-AED9-785928409DDF}" type="pres">
      <dgm:prSet presAssocID="{1E924EEF-1EDA-4261-B8A0-70518CD13223}" presName="ThreeNodes_2" presStyleLbl="node1" presStyleIdx="1" presStyleCnt="3">
        <dgm:presLayoutVars>
          <dgm:bulletEnabled val="1"/>
        </dgm:presLayoutVars>
      </dgm:prSet>
      <dgm:spPr/>
      <dgm:t>
        <a:bodyPr/>
        <a:lstStyle/>
        <a:p>
          <a:endParaRPr lang="en-US"/>
        </a:p>
      </dgm:t>
    </dgm:pt>
    <dgm:pt modelId="{D88F1E1E-7D1C-41D2-9A5C-126D2D0D286E}" type="pres">
      <dgm:prSet presAssocID="{1E924EEF-1EDA-4261-B8A0-70518CD13223}" presName="ThreeNodes_3" presStyleLbl="node1" presStyleIdx="2" presStyleCnt="3">
        <dgm:presLayoutVars>
          <dgm:bulletEnabled val="1"/>
        </dgm:presLayoutVars>
      </dgm:prSet>
      <dgm:spPr/>
      <dgm:t>
        <a:bodyPr/>
        <a:lstStyle/>
        <a:p>
          <a:endParaRPr lang="en-US"/>
        </a:p>
      </dgm:t>
    </dgm:pt>
    <dgm:pt modelId="{2B7D281C-4F38-4AE1-AA6C-289372640D55}" type="pres">
      <dgm:prSet presAssocID="{1E924EEF-1EDA-4261-B8A0-70518CD13223}" presName="ThreeConn_1-2" presStyleLbl="fgAccFollowNode1" presStyleIdx="0" presStyleCnt="2">
        <dgm:presLayoutVars>
          <dgm:bulletEnabled val="1"/>
        </dgm:presLayoutVars>
      </dgm:prSet>
      <dgm:spPr/>
      <dgm:t>
        <a:bodyPr/>
        <a:lstStyle/>
        <a:p>
          <a:endParaRPr lang="en-US"/>
        </a:p>
      </dgm:t>
    </dgm:pt>
    <dgm:pt modelId="{36495B8A-C0A0-4B39-A77F-76C3730D5365}" type="pres">
      <dgm:prSet presAssocID="{1E924EEF-1EDA-4261-B8A0-70518CD13223}" presName="ThreeConn_2-3" presStyleLbl="fgAccFollowNode1" presStyleIdx="1" presStyleCnt="2">
        <dgm:presLayoutVars>
          <dgm:bulletEnabled val="1"/>
        </dgm:presLayoutVars>
      </dgm:prSet>
      <dgm:spPr/>
      <dgm:t>
        <a:bodyPr/>
        <a:lstStyle/>
        <a:p>
          <a:endParaRPr lang="en-US"/>
        </a:p>
      </dgm:t>
    </dgm:pt>
    <dgm:pt modelId="{E0899962-5E86-43C8-9E8E-6931D1BC8101}" type="pres">
      <dgm:prSet presAssocID="{1E924EEF-1EDA-4261-B8A0-70518CD13223}" presName="ThreeNodes_1_text" presStyleLbl="node1" presStyleIdx="2" presStyleCnt="3">
        <dgm:presLayoutVars>
          <dgm:bulletEnabled val="1"/>
        </dgm:presLayoutVars>
      </dgm:prSet>
      <dgm:spPr/>
      <dgm:t>
        <a:bodyPr/>
        <a:lstStyle/>
        <a:p>
          <a:endParaRPr lang="en-US"/>
        </a:p>
      </dgm:t>
    </dgm:pt>
    <dgm:pt modelId="{976D6258-8273-4E4A-9862-81AA0E94ACAD}" type="pres">
      <dgm:prSet presAssocID="{1E924EEF-1EDA-4261-B8A0-70518CD13223}" presName="ThreeNodes_2_text" presStyleLbl="node1" presStyleIdx="2" presStyleCnt="3">
        <dgm:presLayoutVars>
          <dgm:bulletEnabled val="1"/>
        </dgm:presLayoutVars>
      </dgm:prSet>
      <dgm:spPr/>
      <dgm:t>
        <a:bodyPr/>
        <a:lstStyle/>
        <a:p>
          <a:endParaRPr lang="en-US"/>
        </a:p>
      </dgm:t>
    </dgm:pt>
    <dgm:pt modelId="{53AB55B3-D184-4970-830C-0E7D9F4C005A}" type="pres">
      <dgm:prSet presAssocID="{1E924EEF-1EDA-4261-B8A0-70518CD13223}" presName="ThreeNodes_3_text" presStyleLbl="node1" presStyleIdx="2" presStyleCnt="3">
        <dgm:presLayoutVars>
          <dgm:bulletEnabled val="1"/>
        </dgm:presLayoutVars>
      </dgm:prSet>
      <dgm:spPr/>
      <dgm:t>
        <a:bodyPr/>
        <a:lstStyle/>
        <a:p>
          <a:endParaRPr lang="en-US"/>
        </a:p>
      </dgm:t>
    </dgm:pt>
  </dgm:ptLst>
  <dgm:cxnLst>
    <dgm:cxn modelId="{ECAECD10-3438-C244-966E-260BFFEBAF93}" type="presOf" srcId="{44B9C801-B7FA-403B-B1B0-A578BE75F315}" destId="{2B7D281C-4F38-4AE1-AA6C-289372640D55}" srcOrd="0" destOrd="0" presId="urn:microsoft.com/office/officeart/2005/8/layout/vProcess5"/>
    <dgm:cxn modelId="{EA455FA7-5A51-4A3A-9E0E-921340B717ED}" srcId="{1E924EEF-1EDA-4261-B8A0-70518CD13223}" destId="{0DDDC7BF-E91C-43DC-9C5B-F30AFB7825A3}" srcOrd="0" destOrd="0" parTransId="{CA558F0A-3372-4480-8230-F65AC43D4BF2}" sibTransId="{44B9C801-B7FA-403B-B1B0-A578BE75F315}"/>
    <dgm:cxn modelId="{87A3DECB-445C-0546-86A1-8C5F510B4D82}" type="presOf" srcId="{26DAE13E-816F-48BC-A65B-4FB0BB4C41A8}" destId="{36495B8A-C0A0-4B39-A77F-76C3730D5365}" srcOrd="0" destOrd="0" presId="urn:microsoft.com/office/officeart/2005/8/layout/vProcess5"/>
    <dgm:cxn modelId="{829B1DC6-4A9E-4063-A244-78972999C4E3}" srcId="{1E924EEF-1EDA-4261-B8A0-70518CD13223}" destId="{003A1655-9D1A-4CBF-A6A8-9D9FD6A206DC}" srcOrd="1" destOrd="0" parTransId="{685DF230-CD48-4C40-979C-7B8771137931}" sibTransId="{26DAE13E-816F-48BC-A65B-4FB0BB4C41A8}"/>
    <dgm:cxn modelId="{5C664FA7-ACCF-7048-AFE5-239118D57378}" type="presOf" srcId="{0DDDC7BF-E91C-43DC-9C5B-F30AFB7825A3}" destId="{7314416D-7A14-4C74-8D38-AB9796B7343D}" srcOrd="0" destOrd="0" presId="urn:microsoft.com/office/officeart/2005/8/layout/vProcess5"/>
    <dgm:cxn modelId="{8969F852-9342-C146-8523-A1ABB9CAD4EA}" type="presOf" srcId="{0DDDC7BF-E91C-43DC-9C5B-F30AFB7825A3}" destId="{E0899962-5E86-43C8-9E8E-6931D1BC8101}" srcOrd="1" destOrd="0" presId="urn:microsoft.com/office/officeart/2005/8/layout/vProcess5"/>
    <dgm:cxn modelId="{8B55F352-FF7E-C048-9292-B4A868345D7D}" type="presOf" srcId="{1E924EEF-1EDA-4261-B8A0-70518CD13223}" destId="{27EDED8C-87AC-4F2C-9BB5-20DBD6F9B7EE}" srcOrd="0" destOrd="0" presId="urn:microsoft.com/office/officeart/2005/8/layout/vProcess5"/>
    <dgm:cxn modelId="{E73427F2-E537-1D4F-BA9C-29B2EF9C4B68}" type="presOf" srcId="{003A1655-9D1A-4CBF-A6A8-9D9FD6A206DC}" destId="{0761FB75-53C8-4985-AED9-785928409DDF}" srcOrd="0" destOrd="0" presId="urn:microsoft.com/office/officeart/2005/8/layout/vProcess5"/>
    <dgm:cxn modelId="{2E83C02E-EF3E-E44D-8C1D-B183F1D87D9D}" type="presOf" srcId="{64C3131D-9E3C-4C64-AB0B-680FACE35E04}" destId="{53AB55B3-D184-4970-830C-0E7D9F4C005A}" srcOrd="1" destOrd="0" presId="urn:microsoft.com/office/officeart/2005/8/layout/vProcess5"/>
    <dgm:cxn modelId="{36E74DD4-0BAF-5B49-B701-85F29BAFC859}" type="presOf" srcId="{003A1655-9D1A-4CBF-A6A8-9D9FD6A206DC}" destId="{976D6258-8273-4E4A-9862-81AA0E94ACAD}" srcOrd="1" destOrd="0" presId="urn:microsoft.com/office/officeart/2005/8/layout/vProcess5"/>
    <dgm:cxn modelId="{81917C5A-41CB-4A47-8ED2-3895DDFD8C99}" type="presOf" srcId="{64C3131D-9E3C-4C64-AB0B-680FACE35E04}" destId="{D88F1E1E-7D1C-41D2-9A5C-126D2D0D286E}" srcOrd="0" destOrd="0" presId="urn:microsoft.com/office/officeart/2005/8/layout/vProcess5"/>
    <dgm:cxn modelId="{B0EBD2C1-4960-45CB-9C13-F65BC783C78B}" srcId="{1E924EEF-1EDA-4261-B8A0-70518CD13223}" destId="{64C3131D-9E3C-4C64-AB0B-680FACE35E04}" srcOrd="2" destOrd="0" parTransId="{371EDFC7-7448-46EE-B366-2C9B0F7260CD}" sibTransId="{0A66E94F-87B9-40EC-9136-7CA8262E02F8}"/>
    <dgm:cxn modelId="{F39FB640-5E1A-7042-A88D-5BC5FD216379}" type="presParOf" srcId="{27EDED8C-87AC-4F2C-9BB5-20DBD6F9B7EE}" destId="{2A5663C3-16A7-4E2C-8739-CFCA02CFA968}" srcOrd="0" destOrd="0" presId="urn:microsoft.com/office/officeart/2005/8/layout/vProcess5"/>
    <dgm:cxn modelId="{5E9818AC-993C-6145-B05A-3F5B1E4F6E84}" type="presParOf" srcId="{27EDED8C-87AC-4F2C-9BB5-20DBD6F9B7EE}" destId="{7314416D-7A14-4C74-8D38-AB9796B7343D}" srcOrd="1" destOrd="0" presId="urn:microsoft.com/office/officeart/2005/8/layout/vProcess5"/>
    <dgm:cxn modelId="{84CA44BC-9F37-B645-8E57-AE97A17355A4}" type="presParOf" srcId="{27EDED8C-87AC-4F2C-9BB5-20DBD6F9B7EE}" destId="{0761FB75-53C8-4985-AED9-785928409DDF}" srcOrd="2" destOrd="0" presId="urn:microsoft.com/office/officeart/2005/8/layout/vProcess5"/>
    <dgm:cxn modelId="{D7BA6E80-E8AF-C148-86A4-1DFD740D9DDB}" type="presParOf" srcId="{27EDED8C-87AC-4F2C-9BB5-20DBD6F9B7EE}" destId="{D88F1E1E-7D1C-41D2-9A5C-126D2D0D286E}" srcOrd="3" destOrd="0" presId="urn:microsoft.com/office/officeart/2005/8/layout/vProcess5"/>
    <dgm:cxn modelId="{67D22E9B-C830-5840-8E25-A4B67BCD4123}" type="presParOf" srcId="{27EDED8C-87AC-4F2C-9BB5-20DBD6F9B7EE}" destId="{2B7D281C-4F38-4AE1-AA6C-289372640D55}" srcOrd="4" destOrd="0" presId="urn:microsoft.com/office/officeart/2005/8/layout/vProcess5"/>
    <dgm:cxn modelId="{208C5D79-9194-1A4C-B4A9-8BD111813139}" type="presParOf" srcId="{27EDED8C-87AC-4F2C-9BB5-20DBD6F9B7EE}" destId="{36495B8A-C0A0-4B39-A77F-76C3730D5365}" srcOrd="5" destOrd="0" presId="urn:microsoft.com/office/officeart/2005/8/layout/vProcess5"/>
    <dgm:cxn modelId="{5D1C0974-1362-0A49-A01C-8A3A15D0B4EE}" type="presParOf" srcId="{27EDED8C-87AC-4F2C-9BB5-20DBD6F9B7EE}" destId="{E0899962-5E86-43C8-9E8E-6931D1BC8101}" srcOrd="6" destOrd="0" presId="urn:microsoft.com/office/officeart/2005/8/layout/vProcess5"/>
    <dgm:cxn modelId="{9247F243-0885-954B-BA6B-2A2EB2300242}" type="presParOf" srcId="{27EDED8C-87AC-4F2C-9BB5-20DBD6F9B7EE}" destId="{976D6258-8273-4E4A-9862-81AA0E94ACAD}" srcOrd="7" destOrd="0" presId="urn:microsoft.com/office/officeart/2005/8/layout/vProcess5"/>
    <dgm:cxn modelId="{C42D8E79-9F3D-BE49-99C8-243505ADE95B}" type="presParOf" srcId="{27EDED8C-87AC-4F2C-9BB5-20DBD6F9B7EE}" destId="{53AB55B3-D184-4970-830C-0E7D9F4C005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4416D-7A14-4C74-8D38-AB9796B7343D}">
      <dsp:nvSpPr>
        <dsp:cNvPr id="0" name=""/>
        <dsp:cNvSpPr/>
      </dsp:nvSpPr>
      <dsp:spPr>
        <a:xfrm>
          <a:off x="0" y="0"/>
          <a:ext cx="5894070" cy="120097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t>Identify the problem:</a:t>
          </a:r>
        </a:p>
        <a:p>
          <a:pPr lvl="0" algn="l" defTabSz="1066800">
            <a:lnSpc>
              <a:spcPct val="90000"/>
            </a:lnSpc>
            <a:spcBef>
              <a:spcPct val="0"/>
            </a:spcBef>
            <a:spcAft>
              <a:spcPct val="35000"/>
            </a:spcAft>
          </a:pPr>
          <a:r>
            <a:rPr lang="en-US" sz="2400" b="0" i="1" kern="1200" dirty="0" smtClean="0"/>
            <a:t>Analyze Cohort Data</a:t>
          </a:r>
          <a:endParaRPr lang="en-US" sz="2400" b="0" i="1" kern="1200" dirty="0"/>
        </a:p>
      </dsp:txBody>
      <dsp:txXfrm>
        <a:off x="35175" y="35175"/>
        <a:ext cx="4598125" cy="1130624"/>
      </dsp:txXfrm>
    </dsp:sp>
    <dsp:sp modelId="{0761FB75-53C8-4985-AED9-785928409DDF}">
      <dsp:nvSpPr>
        <dsp:cNvPr id="0" name=""/>
        <dsp:cNvSpPr/>
      </dsp:nvSpPr>
      <dsp:spPr>
        <a:xfrm>
          <a:off x="520064" y="1401137"/>
          <a:ext cx="5894070" cy="1200974"/>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100000"/>
            </a:lnSpc>
            <a:spcBef>
              <a:spcPct val="0"/>
            </a:spcBef>
            <a:spcAft>
              <a:spcPts val="0"/>
            </a:spcAft>
          </a:pPr>
          <a:r>
            <a:rPr lang="en-US" sz="2400" b="1" kern="1200" dirty="0" smtClean="0"/>
            <a:t>Develop the solution:</a:t>
          </a:r>
        </a:p>
        <a:p>
          <a:pPr lvl="0" algn="l" defTabSz="1066800">
            <a:lnSpc>
              <a:spcPct val="100000"/>
            </a:lnSpc>
            <a:spcBef>
              <a:spcPct val="0"/>
            </a:spcBef>
            <a:spcAft>
              <a:spcPts val="0"/>
            </a:spcAft>
          </a:pPr>
          <a:r>
            <a:rPr lang="en-US" sz="2400" i="1" kern="1200" dirty="0" smtClean="0"/>
            <a:t>Design, Implement, &amp; Evaluate</a:t>
          </a:r>
        </a:p>
        <a:p>
          <a:pPr lvl="0" algn="l" defTabSz="1066800">
            <a:lnSpc>
              <a:spcPct val="100000"/>
            </a:lnSpc>
            <a:spcBef>
              <a:spcPct val="0"/>
            </a:spcBef>
            <a:spcAft>
              <a:spcPts val="0"/>
            </a:spcAft>
          </a:pPr>
          <a:r>
            <a:rPr lang="en-US" sz="2400" i="1" kern="1200" dirty="0" smtClean="0"/>
            <a:t>Default Reduction Strategies</a:t>
          </a:r>
          <a:endParaRPr lang="en-US" sz="2400" b="1" i="1" kern="1200" dirty="0"/>
        </a:p>
      </dsp:txBody>
      <dsp:txXfrm>
        <a:off x="555239" y="1436312"/>
        <a:ext cx="4523021" cy="1130624"/>
      </dsp:txXfrm>
    </dsp:sp>
    <dsp:sp modelId="{D88F1E1E-7D1C-41D2-9A5C-126D2D0D286E}">
      <dsp:nvSpPr>
        <dsp:cNvPr id="0" name=""/>
        <dsp:cNvSpPr/>
      </dsp:nvSpPr>
      <dsp:spPr>
        <a:xfrm>
          <a:off x="1040129" y="2802274"/>
          <a:ext cx="5894070" cy="1200974"/>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t>Improved outcomes:</a:t>
          </a:r>
        </a:p>
        <a:p>
          <a:pPr lvl="0" algn="l" defTabSz="1066800">
            <a:lnSpc>
              <a:spcPct val="90000"/>
            </a:lnSpc>
            <a:spcBef>
              <a:spcPct val="0"/>
            </a:spcBef>
            <a:spcAft>
              <a:spcPct val="35000"/>
            </a:spcAft>
          </a:pPr>
          <a:r>
            <a:rPr lang="en-US" sz="2400" i="1" kern="1200" dirty="0" smtClean="0"/>
            <a:t>Reduced Default Rates</a:t>
          </a:r>
          <a:endParaRPr lang="en-US" sz="2400" i="1" kern="1200" dirty="0"/>
        </a:p>
      </dsp:txBody>
      <dsp:txXfrm>
        <a:off x="1075304" y="2837449"/>
        <a:ext cx="4523021" cy="1130624"/>
      </dsp:txXfrm>
    </dsp:sp>
    <dsp:sp modelId="{2B7D281C-4F38-4AE1-AA6C-289372640D55}">
      <dsp:nvSpPr>
        <dsp:cNvPr id="0" name=""/>
        <dsp:cNvSpPr/>
      </dsp:nvSpPr>
      <dsp:spPr>
        <a:xfrm>
          <a:off x="5113436" y="910739"/>
          <a:ext cx="780633" cy="780633"/>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5289078" y="910739"/>
        <a:ext cx="429349" cy="587426"/>
      </dsp:txXfrm>
    </dsp:sp>
    <dsp:sp modelId="{36495B8A-C0A0-4B39-A77F-76C3730D5365}">
      <dsp:nvSpPr>
        <dsp:cNvPr id="0" name=""/>
        <dsp:cNvSpPr/>
      </dsp:nvSpPr>
      <dsp:spPr>
        <a:xfrm>
          <a:off x="5633501" y="2303869"/>
          <a:ext cx="780633" cy="780633"/>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5809143" y="2303869"/>
        <a:ext cx="429349" cy="58742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E5F60520-C17C-49C5-ACAF-3EBC8383A974}" type="datetimeFigureOut">
              <a:rPr lang="en-US" smtClean="0"/>
              <a:t>8/26/2014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2AEF19D8-78C5-4FD0-B52D-E66A61CD0919}" type="slidenum">
              <a:rPr lang="en-US" smtClean="0"/>
              <a:t>‹#›</a:t>
            </a:fld>
            <a:endParaRPr lang="en-US"/>
          </a:p>
        </p:txBody>
      </p:sp>
    </p:spTree>
    <p:extLst>
      <p:ext uri="{BB962C8B-B14F-4D97-AF65-F5344CB8AC3E}">
        <p14:creationId xmlns:p14="http://schemas.microsoft.com/office/powerpoint/2010/main" val="2183405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22371B1-3A71-4898-9F8B-DDF255C49813}" type="datetimeFigureOut">
              <a:rPr lang="en-US" smtClean="0"/>
              <a:pPr/>
              <a:t>8/26/2014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0715B9AE-D309-4746-8593-9A13F0A83F07}" type="slidenum">
              <a:rPr lang="en-US" smtClean="0"/>
              <a:pPr/>
              <a:t>‹#›</a:t>
            </a:fld>
            <a:endParaRPr lang="en-US"/>
          </a:p>
        </p:txBody>
      </p:sp>
    </p:spTree>
    <p:extLst>
      <p:ext uri="{BB962C8B-B14F-4D97-AF65-F5344CB8AC3E}">
        <p14:creationId xmlns:p14="http://schemas.microsoft.com/office/powerpoint/2010/main" val="2406456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AF674C-0D82-486B-8B9D-2F1B14D0B2D1}" type="slidenum">
              <a:rPr lang="en-US" smtClean="0"/>
              <a:pPr/>
              <a:t>3</a:t>
            </a:fld>
            <a:endParaRPr lang="en-US" dirty="0"/>
          </a:p>
        </p:txBody>
      </p:sp>
    </p:spTree>
    <p:extLst>
      <p:ext uri="{BB962C8B-B14F-4D97-AF65-F5344CB8AC3E}">
        <p14:creationId xmlns:p14="http://schemas.microsoft.com/office/powerpoint/2010/main" val="3633731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AF674C-0D82-486B-8B9D-2F1B14D0B2D1}" type="slidenum">
              <a:rPr lang="en-US" smtClean="0"/>
              <a:t>7</a:t>
            </a:fld>
            <a:endParaRPr lang="en-US" dirty="0"/>
          </a:p>
        </p:txBody>
      </p:sp>
    </p:spTree>
    <p:extLst>
      <p:ext uri="{BB962C8B-B14F-4D97-AF65-F5344CB8AC3E}">
        <p14:creationId xmlns:p14="http://schemas.microsoft.com/office/powerpoint/2010/main" val="1233486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smtClean="0"/>
              <a:t>Servicer data:  84% of the defaulters in FY 2011 2-year CDR were with one servicer: ACS. </a:t>
            </a:r>
            <a:r>
              <a:rPr lang="en-US" dirty="0"/>
              <a:t>ACS was removed as a servicer this last August and their remaining portfolio was distributed to the other participating servicers.  No reason was given as to why they were no longer participating, but one can infer that their servicing may not have been up to par.</a:t>
            </a:r>
          </a:p>
          <a:p>
            <a:pPr defTabSz="933237">
              <a:defRPr/>
            </a:pPr>
            <a:endParaRPr lang="en-US" dirty="0"/>
          </a:p>
          <a:p>
            <a:pPr lvl="0"/>
            <a:r>
              <a:rPr lang="en-US" dirty="0" smtClean="0"/>
              <a:t>Defaulters that completed exit counseling: </a:t>
            </a:r>
            <a:r>
              <a:rPr lang="en-US" b="1" dirty="0" smtClean="0"/>
              <a:t>11.3%</a:t>
            </a:r>
            <a:r>
              <a:rPr lang="en-US" dirty="0" smtClean="0"/>
              <a:t> defaulted </a:t>
            </a:r>
          </a:p>
          <a:p>
            <a:pPr lvl="0"/>
            <a:r>
              <a:rPr lang="en-US" dirty="0" smtClean="0"/>
              <a:t>Borrowers that </a:t>
            </a:r>
            <a:r>
              <a:rPr lang="en-US" u="sng" dirty="0" smtClean="0"/>
              <a:t>did not</a:t>
            </a:r>
            <a:r>
              <a:rPr lang="en-US" dirty="0" smtClean="0"/>
              <a:t> complete counseling: </a:t>
            </a:r>
            <a:r>
              <a:rPr lang="en-US" b="1" dirty="0" smtClean="0"/>
              <a:t>33.4%</a:t>
            </a:r>
            <a:r>
              <a:rPr lang="en-US" dirty="0" smtClean="0"/>
              <a:t> defaulted</a:t>
            </a:r>
          </a:p>
          <a:p>
            <a:pPr lvl="0"/>
            <a:r>
              <a:rPr lang="en-US" dirty="0" smtClean="0"/>
              <a:t>Just 1/3 of all borrowers completed exist counseling in total – room for growth</a:t>
            </a:r>
          </a:p>
          <a:p>
            <a:pPr lvl="0"/>
            <a:endParaRPr lang="en-US" dirty="0" smtClean="0"/>
          </a:p>
          <a:p>
            <a:pPr lvl="0"/>
            <a:r>
              <a:rPr lang="en-US" dirty="0" smtClean="0">
                <a:solidFill>
                  <a:srgbClr val="FF0000"/>
                </a:solidFill>
              </a:rPr>
              <a:t>Another</a:t>
            </a:r>
            <a:r>
              <a:rPr lang="en-US" baseline="0" dirty="0" smtClean="0">
                <a:solidFill>
                  <a:srgbClr val="FF0000"/>
                </a:solidFill>
              </a:rPr>
              <a:t> way to say this is that 40% of non-defaulters completed exit counseling, while only 14.5% of defaulters completed exit counseling.</a:t>
            </a:r>
            <a:endParaRPr lang="en-US" dirty="0" smtClean="0">
              <a:solidFill>
                <a:srgbClr val="FF0000"/>
              </a:solidFill>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44AF674C-0D82-486B-8B9D-2F1B14D0B2D1}" type="slidenum">
              <a:rPr lang="en-US" smtClean="0"/>
              <a:t>9</a:t>
            </a:fld>
            <a:endParaRPr lang="en-US" dirty="0"/>
          </a:p>
        </p:txBody>
      </p:sp>
    </p:spTree>
    <p:extLst>
      <p:ext uri="{BB962C8B-B14F-4D97-AF65-F5344CB8AC3E}">
        <p14:creationId xmlns:p14="http://schemas.microsoft.com/office/powerpoint/2010/main" val="1966046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AF674C-0D82-486B-8B9D-2F1B14D0B2D1}" type="slidenum">
              <a:rPr lang="en-US" smtClean="0"/>
              <a:t>10</a:t>
            </a:fld>
            <a:endParaRPr lang="en-US" dirty="0"/>
          </a:p>
        </p:txBody>
      </p:sp>
    </p:spTree>
    <p:extLst>
      <p:ext uri="{BB962C8B-B14F-4D97-AF65-F5344CB8AC3E}">
        <p14:creationId xmlns:p14="http://schemas.microsoft.com/office/powerpoint/2010/main" val="1287772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solidFill>
                <a:srgbClr val="FF0000"/>
              </a:solidFill>
            </a:endParaRPr>
          </a:p>
        </p:txBody>
      </p:sp>
      <p:sp>
        <p:nvSpPr>
          <p:cNvPr id="4" name="Slide Number Placeholder 3"/>
          <p:cNvSpPr>
            <a:spLocks noGrp="1"/>
          </p:cNvSpPr>
          <p:nvPr>
            <p:ph type="sldNum" sz="quarter" idx="10"/>
          </p:nvPr>
        </p:nvSpPr>
        <p:spPr/>
        <p:txBody>
          <a:bodyPr/>
          <a:lstStyle/>
          <a:p>
            <a:fld id="{44AF674C-0D82-486B-8B9D-2F1B14D0B2D1}" type="slidenum">
              <a:rPr lang="en-US" smtClean="0"/>
              <a:t>11</a:t>
            </a:fld>
            <a:endParaRPr lang="en-US" dirty="0"/>
          </a:p>
        </p:txBody>
      </p:sp>
    </p:spTree>
    <p:extLst>
      <p:ext uri="{BB962C8B-B14F-4D97-AF65-F5344CB8AC3E}">
        <p14:creationId xmlns:p14="http://schemas.microsoft.com/office/powerpoint/2010/main" val="1926776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AF674C-0D82-486B-8B9D-2F1B14D0B2D1}" type="slidenum">
              <a:rPr lang="en-US" smtClean="0"/>
              <a:t>12</a:t>
            </a:fld>
            <a:endParaRPr lang="en-US" dirty="0"/>
          </a:p>
        </p:txBody>
      </p:sp>
    </p:spTree>
    <p:extLst>
      <p:ext uri="{BB962C8B-B14F-4D97-AF65-F5344CB8AC3E}">
        <p14:creationId xmlns:p14="http://schemas.microsoft.com/office/powerpoint/2010/main" val="2410437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AF674C-0D82-486B-8B9D-2F1B14D0B2D1}" type="slidenum">
              <a:rPr lang="en-US" smtClean="0"/>
              <a:pPr/>
              <a:t>14</a:t>
            </a:fld>
            <a:endParaRPr lang="en-US" dirty="0"/>
          </a:p>
        </p:txBody>
      </p:sp>
    </p:spTree>
    <p:extLst>
      <p:ext uri="{BB962C8B-B14F-4D97-AF65-F5344CB8AC3E}">
        <p14:creationId xmlns:p14="http://schemas.microsoft.com/office/powerpoint/2010/main" val="2608509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AF674C-0D82-486B-8B9D-2F1B14D0B2D1}" type="slidenum">
              <a:rPr lang="en-US" smtClean="0"/>
              <a:pPr/>
              <a:t>15</a:t>
            </a:fld>
            <a:endParaRPr lang="en-US" dirty="0"/>
          </a:p>
        </p:txBody>
      </p:sp>
    </p:spTree>
    <p:extLst>
      <p:ext uri="{BB962C8B-B14F-4D97-AF65-F5344CB8AC3E}">
        <p14:creationId xmlns:p14="http://schemas.microsoft.com/office/powerpoint/2010/main" val="2608509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5814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D9BCD3-60A5-4E84-9617-0C58A2AB580E}" type="datetimeFigureOut">
              <a:rPr lang="en-US" smtClean="0"/>
              <a:pPr/>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40DB-97B1-4C7C-B19D-48B4DC69EEDD}" type="slidenum">
              <a:rPr lang="en-US" smtClean="0"/>
              <a:pPr/>
              <a:t>‹#›</a:t>
            </a:fld>
            <a:endParaRPr lang="en-US"/>
          </a:p>
        </p:txBody>
      </p:sp>
    </p:spTree>
    <p:extLst>
      <p:ext uri="{BB962C8B-B14F-4D97-AF65-F5344CB8AC3E}">
        <p14:creationId xmlns:p14="http://schemas.microsoft.com/office/powerpoint/2010/main" val="20170718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D9BCD3-60A5-4E84-9617-0C58A2AB580E}" type="datetimeFigureOut">
              <a:rPr lang="en-US" smtClean="0"/>
              <a:pPr/>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40DB-97B1-4C7C-B19D-48B4DC69EEDD}" type="slidenum">
              <a:rPr lang="en-US" smtClean="0"/>
              <a:pPr/>
              <a:t>‹#›</a:t>
            </a:fld>
            <a:endParaRPr lang="en-US"/>
          </a:p>
        </p:txBody>
      </p:sp>
    </p:spTree>
    <p:extLst>
      <p:ext uri="{BB962C8B-B14F-4D97-AF65-F5344CB8AC3E}">
        <p14:creationId xmlns:p14="http://schemas.microsoft.com/office/powerpoint/2010/main" val="643873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D9BCD3-60A5-4E84-9617-0C58A2AB580E}" type="datetimeFigureOut">
              <a:rPr lang="en-US" smtClean="0"/>
              <a:pPr/>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40DB-97B1-4C7C-B19D-48B4DC69EEDD}" type="slidenum">
              <a:rPr lang="en-US" smtClean="0"/>
              <a:pPr/>
              <a:t>‹#›</a:t>
            </a:fld>
            <a:endParaRPr lang="en-US"/>
          </a:p>
        </p:txBody>
      </p:sp>
    </p:spTree>
    <p:extLst>
      <p:ext uri="{BB962C8B-B14F-4D97-AF65-F5344CB8AC3E}">
        <p14:creationId xmlns:p14="http://schemas.microsoft.com/office/powerpoint/2010/main" val="2718357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D9BCD3-60A5-4E84-9617-0C58A2AB580E}" type="datetimeFigureOut">
              <a:rPr lang="en-US" smtClean="0"/>
              <a:pPr/>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40DB-97B1-4C7C-B19D-48B4DC69EEDD}" type="slidenum">
              <a:rPr lang="en-US" smtClean="0"/>
              <a:pPr/>
              <a:t>‹#›</a:t>
            </a:fld>
            <a:endParaRPr lang="en-US"/>
          </a:p>
        </p:txBody>
      </p:sp>
    </p:spTree>
    <p:extLst>
      <p:ext uri="{BB962C8B-B14F-4D97-AF65-F5344CB8AC3E}">
        <p14:creationId xmlns:p14="http://schemas.microsoft.com/office/powerpoint/2010/main" val="2115114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971925"/>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7173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D9BCD3-60A5-4E84-9617-0C58A2AB580E}" type="datetimeFigureOut">
              <a:rPr lang="en-US" smtClean="0"/>
              <a:pPr/>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440DB-97B1-4C7C-B19D-48B4DC69EEDD}" type="slidenum">
              <a:rPr lang="en-US" smtClean="0"/>
              <a:pPr/>
              <a:t>‹#›</a:t>
            </a:fld>
            <a:endParaRPr lang="en-US"/>
          </a:p>
        </p:txBody>
      </p:sp>
    </p:spTree>
    <p:extLst>
      <p:ext uri="{BB962C8B-B14F-4D97-AF65-F5344CB8AC3E}">
        <p14:creationId xmlns:p14="http://schemas.microsoft.com/office/powerpoint/2010/main" val="31597742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886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886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D9BCD3-60A5-4E84-9617-0C58A2AB580E}" type="datetimeFigureOut">
              <a:rPr lang="en-US" smtClean="0"/>
              <a:pPr/>
              <a:t>8/26/2014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440DB-97B1-4C7C-B19D-48B4DC69EEDD}" type="slidenum">
              <a:rPr lang="en-US" smtClean="0"/>
              <a:pPr/>
              <a:t>‹#›</a:t>
            </a:fld>
            <a:endParaRPr lang="en-US"/>
          </a:p>
        </p:txBody>
      </p:sp>
    </p:spTree>
    <p:extLst>
      <p:ext uri="{BB962C8B-B14F-4D97-AF65-F5344CB8AC3E}">
        <p14:creationId xmlns:p14="http://schemas.microsoft.com/office/powerpoint/2010/main" val="22959433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38600" cy="3311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0186" cy="3311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D9BCD3-60A5-4E84-9617-0C58A2AB580E}" type="datetimeFigureOut">
              <a:rPr lang="en-US" smtClean="0"/>
              <a:pPr/>
              <a:t>8/26/2014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B440DB-97B1-4C7C-B19D-48B4DC69EEDD}" type="slidenum">
              <a:rPr lang="en-US" smtClean="0"/>
              <a:pPr/>
              <a:t>‹#›</a:t>
            </a:fld>
            <a:endParaRPr lang="en-US"/>
          </a:p>
        </p:txBody>
      </p:sp>
    </p:spTree>
    <p:extLst>
      <p:ext uri="{BB962C8B-B14F-4D97-AF65-F5344CB8AC3E}">
        <p14:creationId xmlns:p14="http://schemas.microsoft.com/office/powerpoint/2010/main" val="19040990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D9BCD3-60A5-4E84-9617-0C58A2AB580E}" type="datetimeFigureOut">
              <a:rPr lang="en-US" smtClean="0"/>
              <a:pPr/>
              <a:t>8/26/2014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B440DB-97B1-4C7C-B19D-48B4DC69EEDD}" type="slidenum">
              <a:rPr lang="en-US" smtClean="0"/>
              <a:pPr/>
              <a:t>‹#›</a:t>
            </a:fld>
            <a:endParaRPr lang="en-US"/>
          </a:p>
        </p:txBody>
      </p:sp>
    </p:spTree>
    <p:extLst>
      <p:ext uri="{BB962C8B-B14F-4D97-AF65-F5344CB8AC3E}">
        <p14:creationId xmlns:p14="http://schemas.microsoft.com/office/powerpoint/2010/main" val="40034173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9BCD3-60A5-4E84-9617-0C58A2AB580E}" type="datetimeFigureOut">
              <a:rPr lang="en-US" smtClean="0"/>
              <a:pPr/>
              <a:t>8/26/2014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B440DB-97B1-4C7C-B19D-48B4DC69EEDD}" type="slidenum">
              <a:rPr lang="en-US" smtClean="0"/>
              <a:pPr/>
              <a:t>‹#›</a:t>
            </a:fld>
            <a:endParaRPr lang="en-US"/>
          </a:p>
        </p:txBody>
      </p:sp>
    </p:spTree>
    <p:extLst>
      <p:ext uri="{BB962C8B-B14F-4D97-AF65-F5344CB8AC3E}">
        <p14:creationId xmlns:p14="http://schemas.microsoft.com/office/powerpoint/2010/main" val="1542938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D9BCD3-60A5-4E84-9617-0C58A2AB580E}" type="datetimeFigureOut">
              <a:rPr lang="en-US" smtClean="0"/>
              <a:pPr/>
              <a:t>8/26/2014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440DB-97B1-4C7C-B19D-48B4DC69EEDD}" type="slidenum">
              <a:rPr lang="en-US" smtClean="0"/>
              <a:pPr/>
              <a:t>‹#›</a:t>
            </a:fld>
            <a:endParaRPr lang="en-US"/>
          </a:p>
        </p:txBody>
      </p:sp>
    </p:spTree>
    <p:extLst>
      <p:ext uri="{BB962C8B-B14F-4D97-AF65-F5344CB8AC3E}">
        <p14:creationId xmlns:p14="http://schemas.microsoft.com/office/powerpoint/2010/main" val="285454205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D9BCD3-60A5-4E84-9617-0C58A2AB580E}" type="datetimeFigureOut">
              <a:rPr lang="en-US" smtClean="0"/>
              <a:pPr/>
              <a:t>8/26/2014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440DB-97B1-4C7C-B19D-48B4DC69EEDD}" type="slidenum">
              <a:rPr lang="en-US" smtClean="0"/>
              <a:pPr/>
              <a:t>‹#›</a:t>
            </a:fld>
            <a:endParaRPr lang="en-US"/>
          </a:p>
        </p:txBody>
      </p:sp>
    </p:spTree>
    <p:extLst>
      <p:ext uri="{BB962C8B-B14F-4D97-AF65-F5344CB8AC3E}">
        <p14:creationId xmlns:p14="http://schemas.microsoft.com/office/powerpoint/2010/main" val="38073403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3657599"/>
          </a:xfrm>
          <a:prstGeom prst="rect">
            <a:avLst/>
          </a:prstGeom>
          <a:solidFill>
            <a:schemeClr val="bg1"/>
          </a:solid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9BCD3-60A5-4E84-9617-0C58A2AB580E}" type="datetimeFigureOut">
              <a:rPr lang="en-US" smtClean="0"/>
              <a:pPr/>
              <a:t>8/26/2014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440DB-97B1-4C7C-B19D-48B4DC69EEDD}" type="slidenum">
              <a:rPr lang="en-US" smtClean="0"/>
              <a:pPr/>
              <a:t>‹#›</a:t>
            </a:fld>
            <a:endParaRPr lang="en-US"/>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597449"/>
            <a:ext cx="9144000" cy="1260551"/>
          </a:xfrm>
          <a:prstGeom prst="rect">
            <a:avLst/>
          </a:prstGeom>
          <a:noFill/>
          <a:ln>
            <a:noFill/>
          </a:ln>
          <a:effectLst>
            <a:outerShdw blurRad="50800" dist="50800" dir="5400000" sx="1000" sy="1000" algn="ctr" rotWithShape="0">
              <a:srgbClr val="000000"/>
            </a:outerShdw>
            <a:reflection endPos="0" dir="5400000" sy="-100000" algn="bl" rotWithShape="0"/>
          </a:effectLst>
        </p:spPr>
      </p:pic>
      <p:sp>
        <p:nvSpPr>
          <p:cNvPr id="9" name="Rectangle 8"/>
          <p:cNvSpPr/>
          <p:nvPr userDrawn="1"/>
        </p:nvSpPr>
        <p:spPr>
          <a:xfrm>
            <a:off x="0" y="5597449"/>
            <a:ext cx="9144000" cy="1260552"/>
          </a:xfrm>
          <a:prstGeom prst="rect">
            <a:avLst/>
          </a:prstGeom>
          <a:solidFill>
            <a:schemeClr val="bg1">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7356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hlee@acct.org" TargetMode="External"/><Relationship Id="rId2" Type="http://schemas.openxmlformats.org/officeDocument/2006/relationships/hyperlink" Target="http://www.acct.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28600" y="228600"/>
            <a:ext cx="5029200" cy="1470025"/>
          </a:xfrm>
        </p:spPr>
        <p:txBody>
          <a:bodyPr>
            <a:normAutofit/>
          </a:bodyPr>
          <a:lstStyle/>
          <a:p>
            <a:r>
              <a:rPr lang="en-US" dirty="0" smtClean="0">
                <a:effectLst>
                  <a:outerShdw blurRad="38100" dist="38100" dir="2700000" algn="tl">
                    <a:srgbClr val="000000">
                      <a:alpha val="43137"/>
                    </a:srgbClr>
                  </a:outerShdw>
                </a:effectLst>
              </a:rPr>
              <a:t>Protecting Colleges and Students</a:t>
            </a:r>
            <a:endParaRPr lang="en-US" dirty="0">
              <a:effectLst>
                <a:outerShdw blurRad="38100" dist="38100" dir="2700000" algn="tl">
                  <a:srgbClr val="000000">
                    <a:alpha val="43137"/>
                  </a:srgbClr>
                </a:outerShdw>
              </a:effectLst>
            </a:endParaRPr>
          </a:p>
        </p:txBody>
      </p:sp>
      <p:sp>
        <p:nvSpPr>
          <p:cNvPr id="14" name="Subtitle 13"/>
          <p:cNvSpPr>
            <a:spLocks noGrp="1"/>
          </p:cNvSpPr>
          <p:nvPr>
            <p:ph type="subTitle" idx="1"/>
          </p:nvPr>
        </p:nvSpPr>
        <p:spPr>
          <a:xfrm>
            <a:off x="228600" y="1752600"/>
            <a:ext cx="4953000" cy="1104900"/>
          </a:xfrm>
        </p:spPr>
        <p:txBody>
          <a:bodyPr>
            <a:normAutofit/>
          </a:bodyPr>
          <a:lstStyle/>
          <a:p>
            <a:r>
              <a:rPr lang="en-US" sz="2800" dirty="0" smtClean="0"/>
              <a:t>Community College Strategies to Prevent Default</a:t>
            </a:r>
            <a:endParaRPr lang="en-US" sz="2800" dirty="0"/>
          </a:p>
        </p:txBody>
      </p:sp>
      <p:pic>
        <p:nvPicPr>
          <p:cNvPr id="2050" name="Picture 2" descr="C:\Users\bmckibben.ACCT_DOMAIN\Desktop\Protecting_Colleges_&amp;_Students_ACCT-TICAS_Cov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3050" y="533400"/>
            <a:ext cx="3553691" cy="4343400"/>
          </a:xfrm>
          <a:prstGeom prst="rect">
            <a:avLst/>
          </a:prstGeom>
          <a:noFill/>
          <a:extLst>
            <a:ext uri="{909E8E84-426E-40DD-AFC4-6F175D3DCCD1}">
              <a14:hiddenFill xmlns:a14="http://schemas.microsoft.com/office/drawing/2010/main">
                <a:solidFill>
                  <a:srgbClr val="FFFFFF"/>
                </a:solidFill>
              </a14:hiddenFill>
            </a:ext>
          </a:extLst>
        </p:spPr>
      </p:pic>
      <p:sp>
        <p:nvSpPr>
          <p:cNvPr id="16" name="Subtitle 13"/>
          <p:cNvSpPr txBox="1">
            <a:spLocks/>
          </p:cNvSpPr>
          <p:nvPr/>
        </p:nvSpPr>
        <p:spPr>
          <a:xfrm>
            <a:off x="50800" y="2981324"/>
            <a:ext cx="5172075" cy="1895475"/>
          </a:xfrm>
          <a:prstGeom prst="rect">
            <a:avLst/>
          </a:prstGeom>
          <a:solidFill>
            <a:schemeClr val="bg1"/>
          </a:solidFill>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800" b="1" dirty="0" smtClean="0">
                <a:solidFill>
                  <a:schemeClr val="accent1">
                    <a:lumMod val="75000"/>
                  </a:schemeClr>
                </a:solidFill>
              </a:rPr>
              <a:t>Jee Hang Lee</a:t>
            </a:r>
          </a:p>
          <a:p>
            <a:r>
              <a:rPr lang="en-US" sz="2800" dirty="0">
                <a:solidFill>
                  <a:schemeClr val="accent1">
                    <a:lumMod val="75000"/>
                  </a:schemeClr>
                </a:solidFill>
              </a:rPr>
              <a:t>Vice President for Public Policy and External Relations, </a:t>
            </a:r>
            <a:r>
              <a:rPr lang="en-US" sz="2800" dirty="0" smtClean="0">
                <a:solidFill>
                  <a:schemeClr val="accent1">
                    <a:lumMod val="75000"/>
                  </a:schemeClr>
                </a:solidFill>
              </a:rPr>
              <a:t>ACCT</a:t>
            </a:r>
          </a:p>
          <a:p>
            <a:endParaRPr lang="en-US" sz="2800" dirty="0">
              <a:solidFill>
                <a:schemeClr val="accent1">
                  <a:lumMod val="75000"/>
                </a:schemeClr>
              </a:solidFill>
            </a:endParaRPr>
          </a:p>
          <a:p>
            <a:r>
              <a:rPr lang="en-US" sz="2800" b="1" dirty="0" smtClean="0">
                <a:solidFill>
                  <a:schemeClr val="accent1">
                    <a:lumMod val="75000"/>
                  </a:schemeClr>
                </a:solidFill>
              </a:rPr>
              <a:t>Dr. Randy Parker</a:t>
            </a:r>
          </a:p>
          <a:p>
            <a:r>
              <a:rPr lang="en-US" sz="2800" dirty="0" smtClean="0">
                <a:solidFill>
                  <a:schemeClr val="accent1">
                    <a:lumMod val="75000"/>
                  </a:schemeClr>
                </a:solidFill>
              </a:rPr>
              <a:t>President, Guilford Technical Community College</a:t>
            </a:r>
          </a:p>
          <a:p>
            <a:endParaRPr lang="en-US" sz="2800" dirty="0">
              <a:solidFill>
                <a:schemeClr val="accent1">
                  <a:lumMod val="75000"/>
                </a:schemeClr>
              </a:solidFill>
            </a:endParaRPr>
          </a:p>
          <a:p>
            <a:endParaRPr lang="en-US" sz="2800" dirty="0">
              <a:solidFill>
                <a:schemeClr val="accent1">
                  <a:lumMod val="75000"/>
                </a:schemeClr>
              </a:solidFill>
            </a:endParaRPr>
          </a:p>
        </p:txBody>
      </p:sp>
    </p:spTree>
    <p:extLst>
      <p:ext uri="{BB962C8B-B14F-4D97-AF65-F5344CB8AC3E}">
        <p14:creationId xmlns:p14="http://schemas.microsoft.com/office/powerpoint/2010/main" val="4085549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76200"/>
            <a:ext cx="8229600" cy="990600"/>
          </a:xfrm>
        </p:spPr>
        <p:txBody>
          <a:bodyPr>
            <a:normAutofit/>
          </a:bodyPr>
          <a:lstStyle/>
          <a:p>
            <a:r>
              <a:rPr lang="en-US" dirty="0" smtClean="0"/>
              <a:t>Urgency at GTCC</a:t>
            </a:r>
            <a:endParaRPr lang="en-US" sz="2000" dirty="0"/>
          </a:p>
        </p:txBody>
      </p:sp>
      <p:sp>
        <p:nvSpPr>
          <p:cNvPr id="11" name="Content Placeholder 2"/>
          <p:cNvSpPr txBox="1">
            <a:spLocks/>
          </p:cNvSpPr>
          <p:nvPr/>
        </p:nvSpPr>
        <p:spPr>
          <a:xfrm>
            <a:off x="381000" y="1066800"/>
            <a:ext cx="8305800" cy="4191000"/>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spcBef>
                <a:spcPts val="0"/>
              </a:spcBef>
              <a:spcAft>
                <a:spcPts val="600"/>
              </a:spcAft>
              <a:buNone/>
            </a:pPr>
            <a:r>
              <a:rPr lang="en-US" sz="3200" u="sng" dirty="0" smtClean="0"/>
              <a:t>Current </a:t>
            </a:r>
            <a:r>
              <a:rPr lang="en-US" sz="3200" u="sng" dirty="0" smtClean="0"/>
              <a:t>Strategies</a:t>
            </a:r>
            <a:endParaRPr lang="en-US" sz="3200" dirty="0" smtClean="0"/>
          </a:p>
          <a:p>
            <a:pPr>
              <a:spcBef>
                <a:spcPts val="0"/>
              </a:spcBef>
              <a:spcAft>
                <a:spcPts val="600"/>
              </a:spcAft>
            </a:pPr>
            <a:r>
              <a:rPr lang="en-US" sz="3200" dirty="0"/>
              <a:t>Third-party partnership</a:t>
            </a:r>
          </a:p>
          <a:p>
            <a:pPr>
              <a:spcBef>
                <a:spcPts val="0"/>
              </a:spcBef>
              <a:spcAft>
                <a:spcPts val="600"/>
              </a:spcAft>
            </a:pPr>
            <a:r>
              <a:rPr lang="en-US" sz="3200" dirty="0" smtClean="0"/>
              <a:t>Routine data analysis of borrower cohort</a:t>
            </a:r>
            <a:endParaRPr lang="en-US" sz="3200" dirty="0"/>
          </a:p>
          <a:p>
            <a:pPr>
              <a:spcBef>
                <a:spcPts val="0"/>
              </a:spcBef>
              <a:spcAft>
                <a:spcPts val="600"/>
              </a:spcAft>
            </a:pPr>
            <a:r>
              <a:rPr lang="en-US" sz="3200" dirty="0"/>
              <a:t>Supplemental entrance </a:t>
            </a:r>
            <a:r>
              <a:rPr lang="en-US" sz="3200" dirty="0" smtClean="0"/>
              <a:t>counseling</a:t>
            </a:r>
          </a:p>
          <a:p>
            <a:pPr>
              <a:spcBef>
                <a:spcPts val="0"/>
              </a:spcBef>
              <a:spcAft>
                <a:spcPts val="600"/>
              </a:spcAft>
            </a:pPr>
            <a:r>
              <a:rPr lang="en-US" sz="3200" dirty="0" smtClean="0"/>
              <a:t>Multiple loan disbursements per term</a:t>
            </a:r>
            <a:endParaRPr lang="en-US" sz="3200" dirty="0"/>
          </a:p>
          <a:p>
            <a:pPr>
              <a:spcBef>
                <a:spcPts val="0"/>
              </a:spcBef>
              <a:spcAft>
                <a:spcPts val="600"/>
              </a:spcAft>
            </a:pPr>
            <a:r>
              <a:rPr lang="en-US" sz="3200" dirty="0" smtClean="0"/>
              <a:t>Additional </a:t>
            </a:r>
            <a:r>
              <a:rPr lang="en-US" sz="3200" dirty="0"/>
              <a:t>ways to contact </a:t>
            </a:r>
            <a:r>
              <a:rPr lang="en-US" sz="3200" dirty="0" smtClean="0"/>
              <a:t>students</a:t>
            </a:r>
            <a:endParaRPr lang="en-US" sz="3200" dirty="0"/>
          </a:p>
          <a:p>
            <a:pPr>
              <a:spcBef>
                <a:spcPts val="0"/>
              </a:spcBef>
              <a:spcAft>
                <a:spcPts val="600"/>
              </a:spcAft>
            </a:pPr>
            <a:r>
              <a:rPr lang="en-US" sz="3200" dirty="0" smtClean="0"/>
              <a:t>Borrower outreach </a:t>
            </a:r>
            <a:r>
              <a:rPr lang="en-US" sz="3200" dirty="0"/>
              <a:t>at </a:t>
            </a:r>
            <a:r>
              <a:rPr lang="en-US" sz="3200" dirty="0" smtClean="0"/>
              <a:t>withdrawal, delinquency</a:t>
            </a:r>
          </a:p>
          <a:p>
            <a:pPr>
              <a:spcBef>
                <a:spcPts val="0"/>
              </a:spcBef>
              <a:spcAft>
                <a:spcPts val="600"/>
              </a:spcAft>
            </a:pPr>
            <a:r>
              <a:rPr lang="en-US" sz="3200" dirty="0" smtClean="0"/>
              <a:t>Experimental </a:t>
            </a:r>
            <a:r>
              <a:rPr lang="en-US" sz="3200" dirty="0"/>
              <a:t>site to limit </a:t>
            </a:r>
            <a:r>
              <a:rPr lang="en-US" sz="3200" dirty="0" err="1" smtClean="0"/>
              <a:t>unsub</a:t>
            </a:r>
            <a:r>
              <a:rPr lang="en-US" sz="3200" dirty="0" smtClean="0"/>
              <a:t>. borrowing</a:t>
            </a:r>
          </a:p>
        </p:txBody>
      </p:sp>
      <p:sp>
        <p:nvSpPr>
          <p:cNvPr id="4" name="Slide Number Placeholder 3"/>
          <p:cNvSpPr>
            <a:spLocks noGrp="1"/>
          </p:cNvSpPr>
          <p:nvPr>
            <p:ph type="sldNum" sz="quarter" idx="12"/>
          </p:nvPr>
        </p:nvSpPr>
        <p:spPr/>
        <p:txBody>
          <a:bodyPr/>
          <a:lstStyle/>
          <a:p>
            <a:fld id="{96B39A6E-B8B2-4F56-BA29-79F64EC94498}" type="slidenum">
              <a:rPr lang="en-US" smtClean="0"/>
              <a:t>10</a:t>
            </a:fld>
            <a:endParaRPr lang="en-US" dirty="0"/>
          </a:p>
        </p:txBody>
      </p:sp>
    </p:spTree>
    <p:extLst>
      <p:ext uri="{BB962C8B-B14F-4D97-AF65-F5344CB8AC3E}">
        <p14:creationId xmlns:p14="http://schemas.microsoft.com/office/powerpoint/2010/main" val="2327813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Delinquency Outreach Letter</a:t>
            </a:r>
            <a:endParaRPr lang="en-US" dirty="0"/>
          </a:p>
        </p:txBody>
      </p:sp>
      <p:pic>
        <p:nvPicPr>
          <p:cNvPr id="4" name="Content Placeholder 3"/>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t="4438"/>
          <a:stretch/>
        </p:blipFill>
        <p:spPr>
          <a:xfrm>
            <a:off x="1600200" y="1295400"/>
            <a:ext cx="6036812" cy="4120629"/>
          </a:xfrm>
          <a:effectLst>
            <a:outerShdw blurRad="50800" dist="38100" dir="2700000" algn="tl" rotWithShape="0">
              <a:prstClr val="black">
                <a:alpha val="40000"/>
              </a:prstClr>
            </a:outerShdw>
          </a:effectLst>
        </p:spPr>
      </p:pic>
      <p:sp>
        <p:nvSpPr>
          <p:cNvPr id="5" name="Slide Number Placeholder 4"/>
          <p:cNvSpPr>
            <a:spLocks noGrp="1"/>
          </p:cNvSpPr>
          <p:nvPr>
            <p:ph type="sldNum" sz="quarter" idx="12"/>
          </p:nvPr>
        </p:nvSpPr>
        <p:spPr/>
        <p:txBody>
          <a:bodyPr/>
          <a:lstStyle/>
          <a:p>
            <a:fld id="{96B39A6E-B8B2-4F56-BA29-79F64EC94498}" type="slidenum">
              <a:rPr lang="en-US" smtClean="0"/>
              <a:t>11</a:t>
            </a:fld>
            <a:endParaRPr lang="en-US" dirty="0"/>
          </a:p>
        </p:txBody>
      </p:sp>
      <p:sp>
        <p:nvSpPr>
          <p:cNvPr id="7" name="Right Arrow 6"/>
          <p:cNvSpPr/>
          <p:nvPr/>
        </p:nvSpPr>
        <p:spPr>
          <a:xfrm>
            <a:off x="914400" y="1524000"/>
            <a:ext cx="990600" cy="3048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ight Arrow 7"/>
          <p:cNvSpPr/>
          <p:nvPr/>
        </p:nvSpPr>
        <p:spPr>
          <a:xfrm>
            <a:off x="914400" y="5105400"/>
            <a:ext cx="990600" cy="3048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80218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534400" cy="1143000"/>
          </a:xfrm>
        </p:spPr>
        <p:txBody>
          <a:bodyPr>
            <a:noAutofit/>
          </a:bodyPr>
          <a:lstStyle/>
          <a:p>
            <a:r>
              <a:rPr lang="en-US" dirty="0" smtClean="0"/>
              <a:t>Institutional Policy Rec’s</a:t>
            </a:r>
            <a:endParaRPr lang="en-US" dirty="0"/>
          </a:p>
        </p:txBody>
      </p:sp>
      <p:sp>
        <p:nvSpPr>
          <p:cNvPr id="3" name="Content Placeholder 2"/>
          <p:cNvSpPr>
            <a:spLocks noGrp="1"/>
          </p:cNvSpPr>
          <p:nvPr>
            <p:ph sz="quarter" idx="1"/>
          </p:nvPr>
        </p:nvSpPr>
        <p:spPr>
          <a:xfrm>
            <a:off x="457200" y="1066800"/>
            <a:ext cx="8229600" cy="4343400"/>
          </a:xfrm>
        </p:spPr>
        <p:txBody>
          <a:bodyPr>
            <a:noAutofit/>
          </a:bodyPr>
          <a:lstStyle/>
          <a:p>
            <a:pPr>
              <a:lnSpc>
                <a:spcPct val="120000"/>
              </a:lnSpc>
              <a:spcBef>
                <a:spcPts val="0"/>
              </a:spcBef>
            </a:pPr>
            <a:r>
              <a:rPr lang="en-US" sz="2800" b="1" dirty="0" smtClean="0">
                <a:solidFill>
                  <a:schemeClr val="accent3">
                    <a:lumMod val="75000"/>
                  </a:schemeClr>
                </a:solidFill>
              </a:rPr>
              <a:t>Direct Loan participation is important</a:t>
            </a:r>
          </a:p>
          <a:p>
            <a:pPr>
              <a:lnSpc>
                <a:spcPct val="120000"/>
              </a:lnSpc>
            </a:pPr>
            <a:r>
              <a:rPr lang="en-US" sz="2800" dirty="0"/>
              <a:t>Routine analysis of CDRs, tailored to </a:t>
            </a:r>
            <a:r>
              <a:rPr lang="en-US" sz="2800" dirty="0" smtClean="0"/>
              <a:t>college</a:t>
            </a:r>
            <a:endParaRPr lang="en-US" sz="2800" dirty="0"/>
          </a:p>
          <a:p>
            <a:pPr>
              <a:lnSpc>
                <a:spcPct val="120000"/>
              </a:lnSpc>
            </a:pPr>
            <a:r>
              <a:rPr lang="en-US" sz="2800" dirty="0" smtClean="0"/>
              <a:t>Default reduction as a campus-wide endeavor</a:t>
            </a:r>
          </a:p>
          <a:p>
            <a:pPr>
              <a:lnSpc>
                <a:spcPct val="120000"/>
              </a:lnSpc>
            </a:pPr>
            <a:r>
              <a:rPr lang="en-US" sz="2800" dirty="0"/>
              <a:t>Consider and </a:t>
            </a:r>
            <a:r>
              <a:rPr lang="en-US" sz="2800" u="sng" dirty="0" smtClean="0"/>
              <a:t>evaluate</a:t>
            </a:r>
            <a:r>
              <a:rPr lang="en-US" sz="2800" dirty="0" smtClean="0"/>
              <a:t> </a:t>
            </a:r>
            <a:r>
              <a:rPr lang="en-US" sz="2800" dirty="0"/>
              <a:t>third-party partnerships</a:t>
            </a:r>
          </a:p>
          <a:p>
            <a:pPr>
              <a:lnSpc>
                <a:spcPct val="120000"/>
              </a:lnSpc>
            </a:pPr>
            <a:r>
              <a:rPr lang="en-US" sz="2800" dirty="0" smtClean="0"/>
              <a:t>Reexamine loan </a:t>
            </a:r>
            <a:r>
              <a:rPr lang="en-US" sz="2800" dirty="0"/>
              <a:t>packaging policy</a:t>
            </a:r>
          </a:p>
          <a:p>
            <a:pPr>
              <a:lnSpc>
                <a:spcPct val="120000"/>
              </a:lnSpc>
            </a:pPr>
            <a:r>
              <a:rPr lang="en-US" sz="2800" dirty="0" smtClean="0"/>
              <a:t>College-driven borrower outreach strategies</a:t>
            </a:r>
          </a:p>
          <a:p>
            <a:pPr>
              <a:lnSpc>
                <a:spcPct val="120000"/>
              </a:lnSpc>
            </a:pPr>
            <a:r>
              <a:rPr lang="en-US" sz="2800" dirty="0" smtClean="0"/>
              <a:t>CDR appeals when necessary</a:t>
            </a:r>
          </a:p>
        </p:txBody>
      </p:sp>
      <p:sp>
        <p:nvSpPr>
          <p:cNvPr id="5" name="Slide Number Placeholder 4"/>
          <p:cNvSpPr>
            <a:spLocks noGrp="1"/>
          </p:cNvSpPr>
          <p:nvPr>
            <p:ph type="sldNum" sz="quarter" idx="4294967295"/>
          </p:nvPr>
        </p:nvSpPr>
        <p:spPr>
          <a:xfrm>
            <a:off x="612648" y="6356350"/>
            <a:ext cx="1981200" cy="365760"/>
          </a:xfrm>
          <a:prstGeom prst="rect">
            <a:avLst/>
          </a:prstGeom>
        </p:spPr>
        <p:txBody>
          <a:bodyPr/>
          <a:lstStyle/>
          <a:p>
            <a:fld id="{96B39A6E-B8B2-4F56-BA29-79F64EC94498}" type="slidenum">
              <a:rPr lang="en-US" smtClean="0"/>
              <a:t>12</a:t>
            </a:fld>
            <a:endParaRPr lang="en-US" dirty="0"/>
          </a:p>
        </p:txBody>
      </p:sp>
    </p:spTree>
    <p:extLst>
      <p:ext uri="{BB962C8B-B14F-4D97-AF65-F5344CB8AC3E}">
        <p14:creationId xmlns:p14="http://schemas.microsoft.com/office/powerpoint/2010/main" val="1999381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Trustees Can:</a:t>
            </a:r>
            <a:endParaRPr lang="en-US" dirty="0"/>
          </a:p>
        </p:txBody>
      </p:sp>
      <p:sp>
        <p:nvSpPr>
          <p:cNvPr id="3" name="Content Placeholder 2"/>
          <p:cNvSpPr>
            <a:spLocks noGrp="1"/>
          </p:cNvSpPr>
          <p:nvPr>
            <p:ph idx="1"/>
          </p:nvPr>
        </p:nvSpPr>
        <p:spPr/>
        <p:txBody>
          <a:bodyPr>
            <a:normAutofit/>
          </a:bodyPr>
          <a:lstStyle/>
          <a:p>
            <a:pPr>
              <a:lnSpc>
                <a:spcPct val="120000"/>
              </a:lnSpc>
            </a:pPr>
            <a:r>
              <a:rPr lang="en-US" dirty="0" smtClean="0"/>
              <a:t>Ask for updates on </a:t>
            </a:r>
            <a:r>
              <a:rPr lang="en-US" dirty="0" smtClean="0"/>
              <a:t>annual CDR </a:t>
            </a:r>
            <a:r>
              <a:rPr lang="en-US" dirty="0" smtClean="0"/>
              <a:t>releases</a:t>
            </a:r>
          </a:p>
          <a:p>
            <a:pPr>
              <a:lnSpc>
                <a:spcPct val="120000"/>
              </a:lnSpc>
            </a:pPr>
            <a:r>
              <a:rPr lang="en-US" dirty="0" smtClean="0"/>
              <a:t>Request staff presentation, analysis of available federal loan data</a:t>
            </a:r>
          </a:p>
          <a:p>
            <a:pPr>
              <a:lnSpc>
                <a:spcPct val="120000"/>
              </a:lnSpc>
            </a:pPr>
            <a:r>
              <a:rPr lang="en-US" dirty="0" smtClean="0"/>
              <a:t>Review </a:t>
            </a:r>
            <a:r>
              <a:rPr lang="en-US" dirty="0" smtClean="0"/>
              <a:t>third-party </a:t>
            </a:r>
            <a:r>
              <a:rPr lang="en-US" dirty="0" smtClean="0"/>
              <a:t>contract rec’s to board</a:t>
            </a:r>
          </a:p>
          <a:p>
            <a:pPr>
              <a:lnSpc>
                <a:spcPct val="120000"/>
              </a:lnSpc>
            </a:pPr>
            <a:r>
              <a:rPr lang="en-US" dirty="0" smtClean="0"/>
              <a:t>Encourage a diversity of </a:t>
            </a:r>
            <a:r>
              <a:rPr lang="en-US" dirty="0" smtClean="0"/>
              <a:t>options from admin</a:t>
            </a:r>
            <a:endParaRPr lang="en-US" dirty="0"/>
          </a:p>
        </p:txBody>
      </p:sp>
    </p:spTree>
    <p:extLst>
      <p:ext uri="{BB962C8B-B14F-4D97-AF65-F5344CB8AC3E}">
        <p14:creationId xmlns:p14="http://schemas.microsoft.com/office/powerpoint/2010/main" val="2659301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Federal Policy Recommendations</a:t>
            </a:r>
            <a:endParaRPr lang="en-US" dirty="0"/>
          </a:p>
        </p:txBody>
      </p:sp>
      <p:sp>
        <p:nvSpPr>
          <p:cNvPr id="3" name="Content Placeholder 2"/>
          <p:cNvSpPr>
            <a:spLocks noGrp="1"/>
          </p:cNvSpPr>
          <p:nvPr>
            <p:ph sz="quarter" idx="1"/>
          </p:nvPr>
        </p:nvSpPr>
        <p:spPr>
          <a:xfrm>
            <a:off x="457200" y="1219200"/>
            <a:ext cx="8229600" cy="4343400"/>
          </a:xfrm>
        </p:spPr>
        <p:txBody>
          <a:bodyPr>
            <a:normAutofit/>
          </a:bodyPr>
          <a:lstStyle/>
          <a:p>
            <a:pPr marL="0" indent="0">
              <a:lnSpc>
                <a:spcPct val="150000"/>
              </a:lnSpc>
              <a:spcBef>
                <a:spcPts val="0"/>
              </a:spcBef>
              <a:buNone/>
            </a:pPr>
            <a:r>
              <a:rPr lang="en-US" sz="2800" b="1" dirty="0" smtClean="0">
                <a:solidFill>
                  <a:schemeClr val="accent6">
                    <a:lumMod val="75000"/>
                  </a:schemeClr>
                </a:solidFill>
              </a:rPr>
              <a:t>Congressional Action Needed</a:t>
            </a:r>
          </a:p>
          <a:p>
            <a:pPr>
              <a:lnSpc>
                <a:spcPct val="150000"/>
              </a:lnSpc>
              <a:spcBef>
                <a:spcPts val="0"/>
              </a:spcBef>
            </a:pPr>
            <a:r>
              <a:rPr lang="en-US" sz="2800" dirty="0" smtClean="0"/>
              <a:t>Streamline and simplify student loan servicing</a:t>
            </a:r>
          </a:p>
          <a:p>
            <a:pPr lvl="1">
              <a:lnSpc>
                <a:spcPct val="150000"/>
              </a:lnSpc>
              <a:spcBef>
                <a:spcPts val="0"/>
              </a:spcBef>
            </a:pPr>
            <a:r>
              <a:rPr lang="en-US" sz="2400" dirty="0" smtClean="0"/>
              <a:t>Single point-of-contact</a:t>
            </a:r>
          </a:p>
          <a:p>
            <a:pPr>
              <a:lnSpc>
                <a:spcPct val="150000"/>
              </a:lnSpc>
              <a:spcBef>
                <a:spcPts val="0"/>
              </a:spcBef>
            </a:pPr>
            <a:r>
              <a:rPr lang="en-US" sz="2800" dirty="0" smtClean="0"/>
              <a:t>Auto-enroll severely delinquent borrowers in IBR</a:t>
            </a:r>
          </a:p>
          <a:p>
            <a:pPr>
              <a:lnSpc>
                <a:spcPct val="150000"/>
              </a:lnSpc>
              <a:spcBef>
                <a:spcPts val="0"/>
              </a:spcBef>
            </a:pPr>
            <a:r>
              <a:rPr lang="en-US" sz="2800" dirty="0" smtClean="0"/>
              <a:t>Student Default Risk Index</a:t>
            </a:r>
          </a:p>
        </p:txBody>
      </p:sp>
      <p:sp>
        <p:nvSpPr>
          <p:cNvPr id="5" name="Slide Number Placeholder 4"/>
          <p:cNvSpPr>
            <a:spLocks noGrp="1"/>
          </p:cNvSpPr>
          <p:nvPr>
            <p:ph type="sldNum" sz="quarter" idx="4294967295"/>
          </p:nvPr>
        </p:nvSpPr>
        <p:spPr>
          <a:xfrm>
            <a:off x="612648" y="6356350"/>
            <a:ext cx="1981200" cy="365760"/>
          </a:xfrm>
          <a:prstGeom prst="rect">
            <a:avLst/>
          </a:prstGeom>
        </p:spPr>
        <p:txBody>
          <a:bodyPr/>
          <a:lstStyle/>
          <a:p>
            <a:fld id="{96B39A6E-B8B2-4F56-BA29-79F64EC94498}" type="slidenum">
              <a:rPr lang="en-US" smtClean="0"/>
              <a:pPr/>
              <a:t>14</a:t>
            </a:fld>
            <a:endParaRPr lang="en-US" dirty="0"/>
          </a:p>
        </p:txBody>
      </p:sp>
    </p:spTree>
    <p:extLst>
      <p:ext uri="{BB962C8B-B14F-4D97-AF65-F5344CB8AC3E}">
        <p14:creationId xmlns:p14="http://schemas.microsoft.com/office/powerpoint/2010/main" val="2558601613"/>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Federal Policy Recommendations</a:t>
            </a:r>
            <a:endParaRPr lang="en-US" dirty="0"/>
          </a:p>
        </p:txBody>
      </p:sp>
      <p:sp>
        <p:nvSpPr>
          <p:cNvPr id="3" name="Content Placeholder 2"/>
          <p:cNvSpPr>
            <a:spLocks noGrp="1"/>
          </p:cNvSpPr>
          <p:nvPr>
            <p:ph sz="quarter" idx="1"/>
          </p:nvPr>
        </p:nvSpPr>
        <p:spPr>
          <a:xfrm>
            <a:off x="457200" y="1219200"/>
            <a:ext cx="8229600" cy="4343400"/>
          </a:xfrm>
        </p:spPr>
        <p:txBody>
          <a:bodyPr>
            <a:normAutofit fontScale="92500"/>
          </a:bodyPr>
          <a:lstStyle/>
          <a:p>
            <a:pPr marL="0" indent="0">
              <a:lnSpc>
                <a:spcPct val="150000"/>
              </a:lnSpc>
              <a:spcBef>
                <a:spcPts val="0"/>
              </a:spcBef>
              <a:buNone/>
            </a:pPr>
            <a:r>
              <a:rPr lang="en-US" sz="2800" b="1" dirty="0">
                <a:solidFill>
                  <a:schemeClr val="accent6">
                    <a:lumMod val="75000"/>
                  </a:schemeClr>
                </a:solidFill>
              </a:rPr>
              <a:t>U.S. Department of </a:t>
            </a:r>
            <a:r>
              <a:rPr lang="en-US" sz="2800" b="1" dirty="0" smtClean="0">
                <a:solidFill>
                  <a:schemeClr val="accent6">
                    <a:lumMod val="75000"/>
                  </a:schemeClr>
                </a:solidFill>
              </a:rPr>
              <a:t>Education Action Needed:</a:t>
            </a:r>
            <a:endParaRPr lang="en-US" sz="2800" b="1" dirty="0">
              <a:solidFill>
                <a:schemeClr val="accent6">
                  <a:lumMod val="75000"/>
                </a:schemeClr>
              </a:solidFill>
            </a:endParaRPr>
          </a:p>
          <a:p>
            <a:pPr>
              <a:lnSpc>
                <a:spcPct val="150000"/>
              </a:lnSpc>
              <a:spcBef>
                <a:spcPts val="0"/>
              </a:spcBef>
            </a:pPr>
            <a:r>
              <a:rPr lang="en-US" dirty="0"/>
              <a:t>Improve CDR appeals</a:t>
            </a:r>
          </a:p>
          <a:p>
            <a:pPr>
              <a:lnSpc>
                <a:spcPct val="150000"/>
              </a:lnSpc>
              <a:spcBef>
                <a:spcPts val="0"/>
              </a:spcBef>
            </a:pPr>
            <a:r>
              <a:rPr lang="en-US" dirty="0"/>
              <a:t>Enhance &amp; exit counseling resources</a:t>
            </a:r>
          </a:p>
          <a:p>
            <a:pPr>
              <a:lnSpc>
                <a:spcPct val="150000"/>
              </a:lnSpc>
              <a:spcBef>
                <a:spcPts val="0"/>
              </a:spcBef>
            </a:pPr>
            <a:r>
              <a:rPr lang="en-US" dirty="0"/>
              <a:t>Make data </a:t>
            </a:r>
            <a:r>
              <a:rPr lang="en-US" dirty="0" smtClean="0"/>
              <a:t>sources (NSLDS) </a:t>
            </a:r>
            <a:r>
              <a:rPr lang="en-US" dirty="0"/>
              <a:t>more </a:t>
            </a:r>
            <a:r>
              <a:rPr lang="en-US" dirty="0" smtClean="0"/>
              <a:t>user-friendly</a:t>
            </a:r>
          </a:p>
          <a:p>
            <a:pPr>
              <a:lnSpc>
                <a:spcPct val="150000"/>
              </a:lnSpc>
              <a:spcBef>
                <a:spcPts val="0"/>
              </a:spcBef>
            </a:pPr>
            <a:r>
              <a:rPr lang="en-US" dirty="0" smtClean="0"/>
              <a:t>Study pro-rating </a:t>
            </a:r>
            <a:r>
              <a:rPr lang="en-US" dirty="0"/>
              <a:t>federal loans based on enrollment intensity</a:t>
            </a:r>
          </a:p>
          <a:p>
            <a:pPr>
              <a:lnSpc>
                <a:spcPct val="150000"/>
              </a:lnSpc>
              <a:spcBef>
                <a:spcPts val="0"/>
              </a:spcBef>
            </a:pPr>
            <a:endParaRPr lang="en-US" dirty="0"/>
          </a:p>
        </p:txBody>
      </p:sp>
      <p:sp>
        <p:nvSpPr>
          <p:cNvPr id="5" name="Slide Number Placeholder 4"/>
          <p:cNvSpPr>
            <a:spLocks noGrp="1"/>
          </p:cNvSpPr>
          <p:nvPr>
            <p:ph type="sldNum" sz="quarter" idx="4294967295"/>
          </p:nvPr>
        </p:nvSpPr>
        <p:spPr>
          <a:xfrm>
            <a:off x="612648" y="6356350"/>
            <a:ext cx="1981200" cy="365760"/>
          </a:xfrm>
          <a:prstGeom prst="rect">
            <a:avLst/>
          </a:prstGeom>
        </p:spPr>
        <p:txBody>
          <a:bodyPr/>
          <a:lstStyle/>
          <a:p>
            <a:fld id="{96B39A6E-B8B2-4F56-BA29-79F64EC94498}" type="slidenum">
              <a:rPr lang="en-US" smtClean="0"/>
              <a:pPr/>
              <a:t>15</a:t>
            </a:fld>
            <a:endParaRPr lang="en-US" dirty="0"/>
          </a:p>
        </p:txBody>
      </p:sp>
    </p:spTree>
    <p:extLst>
      <p:ext uri="{BB962C8B-B14F-4D97-AF65-F5344CB8AC3E}">
        <p14:creationId xmlns:p14="http://schemas.microsoft.com/office/powerpoint/2010/main" val="1127987253"/>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Download the report at </a:t>
            </a:r>
            <a:r>
              <a:rPr lang="en-US" dirty="0" smtClean="0">
                <a:hlinkClick r:id="rId2"/>
              </a:rPr>
              <a:t>www.acct.org</a:t>
            </a:r>
            <a:endParaRPr lang="en-US" dirty="0" smtClean="0"/>
          </a:p>
          <a:p>
            <a:endParaRPr lang="en-US" dirty="0"/>
          </a:p>
          <a:p>
            <a:r>
              <a:rPr lang="en-US" dirty="0" smtClean="0"/>
              <a:t>For more information, contact:</a:t>
            </a:r>
            <a:endParaRPr lang="en-US" dirty="0" smtClean="0">
              <a:hlinkClick r:id="rId3"/>
            </a:endParaRPr>
          </a:p>
          <a:p>
            <a:pPr lvl="1"/>
            <a:r>
              <a:rPr lang="en-US" dirty="0" smtClean="0">
                <a:hlinkClick r:id="rId3"/>
              </a:rPr>
              <a:t>jhlee@acct.org</a:t>
            </a:r>
            <a:endParaRPr lang="en-US" dirty="0" smtClean="0"/>
          </a:p>
          <a:p>
            <a:pPr lvl="1"/>
            <a:r>
              <a:rPr lang="en-US" dirty="0" smtClean="0"/>
              <a:t>202.775.4450</a:t>
            </a:r>
            <a:endParaRPr lang="en-US" dirty="0"/>
          </a:p>
        </p:txBody>
      </p:sp>
    </p:spTree>
    <p:extLst>
      <p:ext uri="{BB962C8B-B14F-4D97-AF65-F5344CB8AC3E}">
        <p14:creationId xmlns:p14="http://schemas.microsoft.com/office/powerpoint/2010/main" val="2702881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CDRs on the Rise</a:t>
            </a:r>
            <a:br>
              <a:rPr lang="en-US" dirty="0" smtClean="0"/>
            </a:br>
            <a:r>
              <a:rPr lang="en-US" sz="2200" dirty="0" smtClean="0"/>
              <a:t/>
            </a:r>
            <a:br>
              <a:rPr lang="en-US" sz="2200" dirty="0" smtClean="0"/>
            </a:br>
            <a:r>
              <a:rPr lang="en-US" sz="2200" dirty="0" smtClean="0"/>
              <a:t>Three-Year Cohort Default Rate</a:t>
            </a:r>
            <a:endParaRPr lang="en-US" sz="22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461072841"/>
              </p:ext>
            </p:extLst>
          </p:nvPr>
        </p:nvGraphicFramePr>
        <p:xfrm>
          <a:off x="457200" y="1600200"/>
          <a:ext cx="83820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7206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Overview</a:t>
            </a:r>
            <a:endParaRPr lang="en-US" dirty="0"/>
          </a:p>
        </p:txBody>
      </p:sp>
      <p:sp>
        <p:nvSpPr>
          <p:cNvPr id="5" name="Slide Number Placeholder 4"/>
          <p:cNvSpPr>
            <a:spLocks noGrp="1"/>
          </p:cNvSpPr>
          <p:nvPr>
            <p:ph type="sldNum" sz="quarter" idx="4294967295"/>
          </p:nvPr>
        </p:nvSpPr>
        <p:spPr>
          <a:xfrm>
            <a:off x="612648" y="6356350"/>
            <a:ext cx="1981200" cy="365760"/>
          </a:xfrm>
          <a:prstGeom prst="rect">
            <a:avLst/>
          </a:prstGeom>
        </p:spPr>
        <p:txBody>
          <a:bodyPr/>
          <a:lstStyle/>
          <a:p>
            <a:fld id="{96B39A6E-B8B2-4F56-BA29-79F64EC94498}" type="slidenum">
              <a:rPr lang="en-US" smtClean="0"/>
              <a:pPr/>
              <a:t>3</a:t>
            </a:fld>
            <a:endParaRPr lang="en-US" dirty="0"/>
          </a:p>
        </p:txBody>
      </p:sp>
      <p:sp>
        <p:nvSpPr>
          <p:cNvPr id="10" name="Content Placeholder 2"/>
          <p:cNvSpPr>
            <a:spLocks noGrp="1"/>
          </p:cNvSpPr>
          <p:nvPr>
            <p:ph sz="quarter" idx="1"/>
          </p:nvPr>
        </p:nvSpPr>
        <p:spPr>
          <a:xfrm>
            <a:off x="457200" y="1295400"/>
            <a:ext cx="4648200" cy="4114800"/>
          </a:xfrm>
        </p:spPr>
        <p:txBody>
          <a:bodyPr>
            <a:normAutofit fontScale="70000" lnSpcReduction="20000"/>
          </a:bodyPr>
          <a:lstStyle/>
          <a:p>
            <a:pPr>
              <a:lnSpc>
                <a:spcPct val="170000"/>
              </a:lnSpc>
            </a:pPr>
            <a:r>
              <a:rPr lang="en-US" dirty="0"/>
              <a:t>9 </a:t>
            </a:r>
            <a:r>
              <a:rPr lang="en-US" dirty="0" smtClean="0"/>
              <a:t>diverse colleges selected</a:t>
            </a:r>
            <a:endParaRPr lang="en-US" dirty="0"/>
          </a:p>
          <a:p>
            <a:pPr>
              <a:lnSpc>
                <a:spcPct val="170000"/>
              </a:lnSpc>
            </a:pPr>
            <a:r>
              <a:rPr lang="en-US" dirty="0" smtClean="0"/>
              <a:t>FY </a:t>
            </a:r>
            <a:r>
              <a:rPr lang="en-US" dirty="0"/>
              <a:t>2010 3-year </a:t>
            </a:r>
            <a:r>
              <a:rPr lang="en-US" dirty="0" smtClean="0"/>
              <a:t>CDR</a:t>
            </a:r>
            <a:endParaRPr lang="en-US" dirty="0"/>
          </a:p>
          <a:p>
            <a:pPr>
              <a:lnSpc>
                <a:spcPct val="170000"/>
              </a:lnSpc>
            </a:pPr>
            <a:r>
              <a:rPr lang="en-US" dirty="0" smtClean="0"/>
              <a:t>Data analysis &amp; interviews</a:t>
            </a:r>
            <a:endParaRPr lang="en-US" dirty="0"/>
          </a:p>
          <a:p>
            <a:pPr>
              <a:lnSpc>
                <a:spcPct val="170000"/>
              </a:lnSpc>
            </a:pPr>
            <a:r>
              <a:rPr lang="en-US" dirty="0" smtClean="0"/>
              <a:t>Institutional profiles</a:t>
            </a:r>
          </a:p>
          <a:p>
            <a:pPr>
              <a:lnSpc>
                <a:spcPct val="170000"/>
              </a:lnSpc>
            </a:pPr>
            <a:r>
              <a:rPr lang="en-US" dirty="0" smtClean="0"/>
              <a:t>College practices &amp; policies</a:t>
            </a:r>
          </a:p>
          <a:p>
            <a:pPr>
              <a:lnSpc>
                <a:spcPct val="170000"/>
              </a:lnSpc>
            </a:pPr>
            <a:r>
              <a:rPr lang="en-US" dirty="0" smtClean="0"/>
              <a:t>Federal policy recommendations</a:t>
            </a:r>
            <a:endParaRPr lang="en-US" dirty="0"/>
          </a:p>
        </p:txBody>
      </p:sp>
      <p:pic>
        <p:nvPicPr>
          <p:cNvPr id="6" name="Picture 2" descr="C:\Users\bmckibben.ACCT_DOMAIN\Desktop\Protecting_Colleges_&amp;_Students_ACCT-TICAS_Cov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1371600"/>
            <a:ext cx="3221182" cy="393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767808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413076330"/>
              </p:ext>
            </p:extLst>
          </p:nvPr>
        </p:nvGraphicFramePr>
        <p:xfrm>
          <a:off x="1219200" y="1371600"/>
          <a:ext cx="6934200" cy="4003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a:xfrm>
            <a:off x="457200" y="152400"/>
            <a:ext cx="8229600" cy="1143000"/>
          </a:xfrm>
        </p:spPr>
        <p:txBody>
          <a:bodyPr/>
          <a:lstStyle/>
          <a:p>
            <a:r>
              <a:rPr lang="en-US" dirty="0" smtClean="0"/>
              <a:t>Report Theory of Action</a:t>
            </a:r>
            <a:endParaRPr lang="en-US" dirty="0"/>
          </a:p>
        </p:txBody>
      </p:sp>
    </p:spTree>
    <p:extLst>
      <p:ext uri="{BB962C8B-B14F-4D97-AF65-F5344CB8AC3E}">
        <p14:creationId xmlns:p14="http://schemas.microsoft.com/office/powerpoint/2010/main" val="2305227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Findings</a:t>
            </a:r>
            <a:endParaRPr lang="en-US" dirty="0"/>
          </a:p>
        </p:txBody>
      </p:sp>
      <p:sp>
        <p:nvSpPr>
          <p:cNvPr id="3" name="Content Placeholder 2"/>
          <p:cNvSpPr>
            <a:spLocks noGrp="1"/>
          </p:cNvSpPr>
          <p:nvPr>
            <p:ph idx="1"/>
          </p:nvPr>
        </p:nvSpPr>
        <p:spPr>
          <a:xfrm>
            <a:off x="457200" y="1295400"/>
            <a:ext cx="8229600" cy="4191000"/>
          </a:xfrm>
        </p:spPr>
        <p:txBody>
          <a:bodyPr>
            <a:normAutofit fontScale="70000" lnSpcReduction="20000"/>
          </a:bodyPr>
          <a:lstStyle/>
          <a:p>
            <a:pPr marL="0" indent="0">
              <a:lnSpc>
                <a:spcPct val="150000"/>
              </a:lnSpc>
              <a:buNone/>
            </a:pPr>
            <a:r>
              <a:rPr lang="en-US" dirty="0" smtClean="0"/>
              <a:t>Clear and strong link between </a:t>
            </a:r>
            <a:r>
              <a:rPr lang="en-US" b="1" u="sng" dirty="0" smtClean="0"/>
              <a:t>NON-completion</a:t>
            </a:r>
            <a:r>
              <a:rPr lang="en-US" b="1" dirty="0" smtClean="0"/>
              <a:t> </a:t>
            </a:r>
            <a:r>
              <a:rPr lang="en-US" dirty="0" smtClean="0"/>
              <a:t>and </a:t>
            </a:r>
            <a:r>
              <a:rPr lang="en-US" b="1" u="sng" dirty="0" smtClean="0"/>
              <a:t>default</a:t>
            </a:r>
            <a:r>
              <a:rPr lang="en-US" b="1" dirty="0" smtClean="0"/>
              <a:t>. </a:t>
            </a:r>
            <a:r>
              <a:rPr lang="en-US" dirty="0" smtClean="0"/>
              <a:t>Across all colleges in survey: </a:t>
            </a:r>
          </a:p>
          <a:p>
            <a:pPr lvl="1">
              <a:lnSpc>
                <a:spcPct val="150000"/>
              </a:lnSpc>
            </a:pPr>
            <a:r>
              <a:rPr lang="en-US" dirty="0" smtClean="0"/>
              <a:t>9% of program completers defaulted, compared to 27% of non-completers</a:t>
            </a:r>
          </a:p>
          <a:p>
            <a:pPr lvl="1">
              <a:lnSpc>
                <a:spcPct val="150000"/>
              </a:lnSpc>
            </a:pPr>
            <a:r>
              <a:rPr lang="en-US" dirty="0" smtClean="0"/>
              <a:t>16% of borrowers who completed at least 15 credits defaulted, compared to 38% of those who didn’t complete 15 credits</a:t>
            </a:r>
          </a:p>
          <a:p>
            <a:pPr lvl="1">
              <a:lnSpc>
                <a:spcPct val="150000"/>
              </a:lnSpc>
            </a:pPr>
            <a:endParaRPr lang="en-US" dirty="0" smtClean="0"/>
          </a:p>
          <a:p>
            <a:pPr marL="0" indent="0" algn="ctr">
              <a:lnSpc>
                <a:spcPct val="120000"/>
              </a:lnSpc>
              <a:buNone/>
            </a:pPr>
            <a:r>
              <a:rPr lang="en-US" b="1" i="1" dirty="0" smtClean="0"/>
              <a:t>Efforts to promote student success &amp; completion </a:t>
            </a:r>
          </a:p>
          <a:p>
            <a:pPr marL="0" indent="0" algn="ctr">
              <a:lnSpc>
                <a:spcPct val="120000"/>
              </a:lnSpc>
              <a:buNone/>
            </a:pPr>
            <a:r>
              <a:rPr lang="en-US" b="1" i="1" dirty="0" smtClean="0"/>
              <a:t>are default prevention efforts</a:t>
            </a:r>
          </a:p>
        </p:txBody>
      </p:sp>
    </p:spTree>
    <p:extLst>
      <p:ext uri="{BB962C8B-B14F-4D97-AF65-F5344CB8AC3E}">
        <p14:creationId xmlns:p14="http://schemas.microsoft.com/office/powerpoint/2010/main" val="4207919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Findings, Cont’d</a:t>
            </a:r>
            <a:endParaRPr lang="en-US" dirty="0"/>
          </a:p>
        </p:txBody>
      </p:sp>
      <p:sp>
        <p:nvSpPr>
          <p:cNvPr id="3" name="Content Placeholder 2"/>
          <p:cNvSpPr>
            <a:spLocks noGrp="1"/>
          </p:cNvSpPr>
          <p:nvPr>
            <p:ph idx="1"/>
          </p:nvPr>
        </p:nvSpPr>
        <p:spPr>
          <a:xfrm>
            <a:off x="457200" y="1371600"/>
            <a:ext cx="8229600" cy="4191000"/>
          </a:xfrm>
        </p:spPr>
        <p:txBody>
          <a:bodyPr>
            <a:normAutofit fontScale="85000" lnSpcReduction="10000"/>
          </a:bodyPr>
          <a:lstStyle/>
          <a:p>
            <a:pPr>
              <a:lnSpc>
                <a:spcPct val="150000"/>
              </a:lnSpc>
            </a:pPr>
            <a:r>
              <a:rPr lang="en-US" sz="2581" dirty="0" smtClean="0"/>
              <a:t>Apart from completion, more differences than similarities across colleges: in rates, gaps, and the make-up of borrowers</a:t>
            </a:r>
          </a:p>
          <a:p>
            <a:pPr>
              <a:lnSpc>
                <a:spcPct val="150000"/>
              </a:lnSpc>
            </a:pPr>
            <a:r>
              <a:rPr lang="en-US" sz="2581" dirty="0" smtClean="0"/>
              <a:t>Distribution matters: for example, program completers comprised 13% to 41% of borrowers entering repayment</a:t>
            </a:r>
          </a:p>
          <a:p>
            <a:pPr>
              <a:lnSpc>
                <a:spcPct val="150000"/>
              </a:lnSpc>
            </a:pPr>
            <a:r>
              <a:rPr lang="en-US" sz="2581" dirty="0" smtClean="0"/>
              <a:t>At some colleges, “higher risk” borrowers at some colleges defaulted at rates similar to lower risk borrowers</a:t>
            </a:r>
          </a:p>
          <a:p>
            <a:pPr>
              <a:lnSpc>
                <a:spcPct val="150000"/>
              </a:lnSpc>
            </a:pPr>
            <a:endParaRPr lang="en-US" sz="1176" b="1" i="1" dirty="0" smtClean="0"/>
          </a:p>
          <a:p>
            <a:pPr algn="ctr">
              <a:lnSpc>
                <a:spcPct val="150000"/>
              </a:lnSpc>
              <a:buNone/>
            </a:pPr>
            <a:r>
              <a:rPr lang="en-US" sz="2588" b="1" i="1" dirty="0" smtClean="0"/>
              <a:t>Default prevention strategies are not one-size-fits all</a:t>
            </a:r>
          </a:p>
          <a:p>
            <a:pPr>
              <a:lnSpc>
                <a:spcPct val="150000"/>
              </a:lnSpc>
              <a:buNone/>
            </a:pPr>
            <a:endParaRPr lang="en-US" dirty="0" smtClean="0"/>
          </a:p>
        </p:txBody>
      </p:sp>
    </p:spTree>
    <p:extLst>
      <p:ext uri="{BB962C8B-B14F-4D97-AF65-F5344CB8AC3E}">
        <p14:creationId xmlns:p14="http://schemas.microsoft.com/office/powerpoint/2010/main" val="2113148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20000"/>
          </a:bodyPr>
          <a:lstStyle/>
          <a:p>
            <a:pPr>
              <a:lnSpc>
                <a:spcPct val="150000"/>
              </a:lnSpc>
              <a:spcBef>
                <a:spcPts val="0"/>
              </a:spcBef>
            </a:pPr>
            <a:r>
              <a:rPr lang="en-US" dirty="0" smtClean="0"/>
              <a:t>Midsize suburban area</a:t>
            </a:r>
          </a:p>
          <a:p>
            <a:pPr>
              <a:lnSpc>
                <a:spcPct val="150000"/>
              </a:lnSpc>
              <a:spcBef>
                <a:spcPts val="0"/>
              </a:spcBef>
            </a:pPr>
            <a:r>
              <a:rPr lang="en-US" dirty="0" smtClean="0"/>
              <a:t>Fall 2012 enrollment: </a:t>
            </a:r>
            <a:r>
              <a:rPr lang="en-US" b="1" dirty="0" smtClean="0">
                <a:solidFill>
                  <a:schemeClr val="accent3">
                    <a:lumMod val="75000"/>
                  </a:schemeClr>
                </a:solidFill>
              </a:rPr>
              <a:t>14,793 Headcount</a:t>
            </a:r>
          </a:p>
          <a:p>
            <a:pPr>
              <a:lnSpc>
                <a:spcPct val="150000"/>
              </a:lnSpc>
              <a:spcBef>
                <a:spcPts val="0"/>
              </a:spcBef>
            </a:pPr>
            <a:r>
              <a:rPr lang="en-US" dirty="0" smtClean="0"/>
              <a:t>Tuition &amp; Fees:  </a:t>
            </a:r>
            <a:r>
              <a:rPr lang="en-US" b="1" dirty="0" smtClean="0">
                <a:solidFill>
                  <a:schemeClr val="accent3">
                    <a:lumMod val="75000"/>
                  </a:schemeClr>
                </a:solidFill>
              </a:rPr>
              <a:t>$2,382 </a:t>
            </a:r>
            <a:r>
              <a:rPr lang="en-US" dirty="0" smtClean="0"/>
              <a:t>| Avg. Net Price: </a:t>
            </a:r>
            <a:r>
              <a:rPr lang="en-US" b="1" dirty="0" smtClean="0">
                <a:solidFill>
                  <a:schemeClr val="accent3">
                    <a:lumMod val="75000"/>
                  </a:schemeClr>
                </a:solidFill>
              </a:rPr>
              <a:t>$12,722</a:t>
            </a:r>
          </a:p>
          <a:p>
            <a:pPr>
              <a:lnSpc>
                <a:spcPct val="150000"/>
              </a:lnSpc>
              <a:spcBef>
                <a:spcPts val="0"/>
              </a:spcBef>
            </a:pPr>
            <a:r>
              <a:rPr lang="en-US" b="1" dirty="0" smtClean="0">
                <a:solidFill>
                  <a:schemeClr val="accent3">
                    <a:lumMod val="75000"/>
                  </a:schemeClr>
                </a:solidFill>
              </a:rPr>
              <a:t>72% </a:t>
            </a:r>
            <a:r>
              <a:rPr lang="en-US" dirty="0" smtClean="0"/>
              <a:t>receive Pell grants ($38M)</a:t>
            </a:r>
          </a:p>
          <a:p>
            <a:pPr>
              <a:lnSpc>
                <a:spcPct val="150000"/>
              </a:lnSpc>
              <a:spcBef>
                <a:spcPts val="0"/>
              </a:spcBef>
            </a:pPr>
            <a:r>
              <a:rPr lang="en-US" b="1" dirty="0" smtClean="0">
                <a:solidFill>
                  <a:schemeClr val="accent3">
                    <a:lumMod val="75000"/>
                  </a:schemeClr>
                </a:solidFill>
              </a:rPr>
              <a:t>35% </a:t>
            </a:r>
            <a:r>
              <a:rPr lang="en-US" b="1" dirty="0" smtClean="0"/>
              <a:t>receive federal student loans ($40M)</a:t>
            </a:r>
          </a:p>
          <a:p>
            <a:pPr>
              <a:lnSpc>
                <a:spcPct val="150000"/>
              </a:lnSpc>
              <a:spcBef>
                <a:spcPts val="0"/>
              </a:spcBef>
            </a:pPr>
            <a:r>
              <a:rPr lang="en-US" b="1" dirty="0" smtClean="0">
                <a:solidFill>
                  <a:schemeClr val="accent3">
                    <a:lumMod val="75000"/>
                  </a:schemeClr>
                </a:solidFill>
              </a:rPr>
              <a:t>60% </a:t>
            </a:r>
            <a:r>
              <a:rPr lang="en-US" dirty="0"/>
              <a:t>students of </a:t>
            </a:r>
            <a:r>
              <a:rPr lang="en-US" dirty="0" smtClean="0"/>
              <a:t>color</a:t>
            </a:r>
          </a:p>
          <a:p>
            <a:pPr>
              <a:lnSpc>
                <a:spcPct val="150000"/>
              </a:lnSpc>
              <a:spcBef>
                <a:spcPts val="0"/>
              </a:spcBef>
            </a:pPr>
            <a:r>
              <a:rPr lang="en-US" dirty="0"/>
              <a:t>Maintaining loan </a:t>
            </a:r>
            <a:r>
              <a:rPr lang="en-US" dirty="0" smtClean="0"/>
              <a:t>access</a:t>
            </a:r>
            <a:endParaRPr lang="en-US" dirty="0"/>
          </a:p>
          <a:p>
            <a:endParaRPr lang="en-US" dirty="0" smtClean="0"/>
          </a:p>
        </p:txBody>
      </p:sp>
      <p:sp>
        <p:nvSpPr>
          <p:cNvPr id="6" name="Slide Number Placeholder 5"/>
          <p:cNvSpPr>
            <a:spLocks noGrp="1"/>
          </p:cNvSpPr>
          <p:nvPr>
            <p:ph type="sldNum" sz="quarter" idx="12"/>
          </p:nvPr>
        </p:nvSpPr>
        <p:spPr/>
        <p:txBody>
          <a:bodyPr/>
          <a:lstStyle/>
          <a:p>
            <a:fld id="{96B39A6E-B8B2-4F56-BA29-79F64EC94498}" type="slidenum">
              <a:rPr lang="en-US" smtClean="0"/>
              <a:t>7</a:t>
            </a:fld>
            <a:endParaRPr lang="en-US" dirty="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958" t="16945" r="53516" b="35277"/>
          <a:stretch/>
        </p:blipFill>
        <p:spPr bwMode="auto">
          <a:xfrm>
            <a:off x="2228850" y="152400"/>
            <a:ext cx="4686300" cy="14807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3227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GTCC: 3-Year CDR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398594"/>
              </p:ext>
            </p:extLst>
          </p:nvPr>
        </p:nvGraphicFramePr>
        <p:xfrm>
          <a:off x="457200" y="1447799"/>
          <a:ext cx="8224024" cy="3635743"/>
        </p:xfrm>
        <a:graphic>
          <a:graphicData uri="http://schemas.openxmlformats.org/drawingml/2006/table">
            <a:tbl>
              <a:tblPr firstRow="1" bandRow="1">
                <a:tableStyleId>{B301B821-A1FF-4177-AEE7-76D212191A09}</a:tableStyleId>
              </a:tblPr>
              <a:tblGrid>
                <a:gridCol w="2056006"/>
                <a:gridCol w="2056006"/>
                <a:gridCol w="2056006"/>
                <a:gridCol w="2056006"/>
              </a:tblGrid>
              <a:tr h="1066801">
                <a:tc>
                  <a:txBody>
                    <a:bodyPr/>
                    <a:lstStyle/>
                    <a:p>
                      <a:endParaRPr lang="en-US" sz="1800" dirty="0"/>
                    </a:p>
                  </a:txBody>
                  <a:tcPr marL="48260" marR="48260" marT="24130" marB="2413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FY 2011 (Draft)</a:t>
                      </a:r>
                      <a:endParaRPr lang="en-US" sz="2800" b="1" dirty="0" smtClean="0"/>
                    </a:p>
                  </a:txBody>
                  <a:tcPr marL="48260" marR="48260" marT="24130" marB="24130"/>
                </a:tc>
                <a:tc>
                  <a:txBody>
                    <a:bodyPr/>
                    <a:lstStyle/>
                    <a:p>
                      <a:pPr algn="ctr"/>
                      <a:r>
                        <a:rPr lang="en-US" sz="2800" dirty="0" smtClean="0"/>
                        <a:t>FY 2010</a:t>
                      </a:r>
                      <a:endParaRPr lang="en-US" sz="2800" b="1" dirty="0"/>
                    </a:p>
                  </a:txBody>
                  <a:tcPr marL="48260" marR="48260" marT="24130" marB="24130"/>
                </a:tc>
                <a:tc>
                  <a:txBody>
                    <a:bodyPr/>
                    <a:lstStyle/>
                    <a:p>
                      <a:pPr algn="ctr"/>
                      <a:r>
                        <a:rPr lang="en-US" sz="2800" dirty="0" smtClean="0"/>
                        <a:t>FY 2009</a:t>
                      </a:r>
                      <a:endParaRPr lang="en-US" sz="2800" dirty="0"/>
                    </a:p>
                  </a:txBody>
                  <a:tcPr marL="48260" marR="48260" marT="24130" marB="24130"/>
                </a:tc>
              </a:tr>
              <a:tr h="856314">
                <a:tc>
                  <a:txBody>
                    <a:bodyPr/>
                    <a:lstStyle/>
                    <a:p>
                      <a:r>
                        <a:rPr lang="en-US" sz="2800" dirty="0" smtClean="0"/>
                        <a:t>CDR</a:t>
                      </a:r>
                      <a:endParaRPr lang="en-US" sz="2800" b="1" dirty="0"/>
                    </a:p>
                  </a:txBody>
                  <a:tcPr marL="48260" marR="48260" marT="24130" marB="24130" anchor="ctr"/>
                </a:tc>
                <a:tc>
                  <a:txBody>
                    <a:bodyPr/>
                    <a:lstStyle/>
                    <a:p>
                      <a:pPr algn="ctr"/>
                      <a:r>
                        <a:rPr lang="en-US" sz="2800" dirty="0" smtClean="0"/>
                        <a:t>29.9%</a:t>
                      </a:r>
                      <a:endParaRPr lang="en-US" sz="2800" b="1" dirty="0"/>
                    </a:p>
                  </a:txBody>
                  <a:tcPr marL="48260" marR="48260" marT="24130" marB="24130" anchor="ctr"/>
                </a:tc>
                <a:tc>
                  <a:txBody>
                    <a:bodyPr/>
                    <a:lstStyle/>
                    <a:p>
                      <a:pPr algn="ctr"/>
                      <a:r>
                        <a:rPr lang="en-US" sz="2800" dirty="0" smtClean="0"/>
                        <a:t>26.0%</a:t>
                      </a:r>
                      <a:endParaRPr lang="en-US" sz="2800" b="1" dirty="0" smtClean="0">
                        <a:solidFill>
                          <a:schemeClr val="bg1">
                            <a:lumMod val="95000"/>
                          </a:schemeClr>
                        </a:solidFill>
                      </a:endParaRPr>
                    </a:p>
                  </a:txBody>
                  <a:tcPr marL="48260" marR="48260" marT="24130" marB="24130" anchor="ctr">
                    <a:solidFill>
                      <a:schemeClr val="accent1">
                        <a:lumMod val="40000"/>
                        <a:lumOff val="60000"/>
                      </a:schemeClr>
                    </a:solidFill>
                  </a:tcPr>
                </a:tc>
                <a:tc>
                  <a:txBody>
                    <a:bodyPr/>
                    <a:lstStyle/>
                    <a:p>
                      <a:pPr algn="ctr"/>
                      <a:r>
                        <a:rPr lang="en-US" sz="2800" dirty="0" smtClean="0"/>
                        <a:t>19.0%</a:t>
                      </a:r>
                      <a:endParaRPr lang="en-US" sz="2800" b="1" dirty="0"/>
                    </a:p>
                  </a:txBody>
                  <a:tcPr marL="48260" marR="48260" marT="24130" marB="24130" anchor="ctr"/>
                </a:tc>
              </a:tr>
              <a:tr h="856314">
                <a:tc>
                  <a:txBody>
                    <a:bodyPr/>
                    <a:lstStyle/>
                    <a:p>
                      <a:r>
                        <a:rPr lang="en-US" sz="2800" dirty="0" smtClean="0"/>
                        <a:t>Defaulters</a:t>
                      </a:r>
                    </a:p>
                  </a:txBody>
                  <a:tcPr marL="48260" marR="48260" marT="24130" marB="24130" anchor="ctr"/>
                </a:tc>
                <a:tc>
                  <a:txBody>
                    <a:bodyPr/>
                    <a:lstStyle/>
                    <a:p>
                      <a:pPr algn="ctr"/>
                      <a:r>
                        <a:rPr lang="en-US" sz="2800" dirty="0" smtClean="0"/>
                        <a:t>573</a:t>
                      </a:r>
                      <a:endParaRPr lang="en-US" sz="2800" dirty="0"/>
                    </a:p>
                  </a:txBody>
                  <a:tcPr marL="48260" marR="48260" marT="24130" marB="24130" anchor="ctr"/>
                </a:tc>
                <a:tc>
                  <a:txBody>
                    <a:bodyPr/>
                    <a:lstStyle/>
                    <a:p>
                      <a:pPr algn="ctr"/>
                      <a:r>
                        <a:rPr lang="en-US" sz="2800" dirty="0" smtClean="0"/>
                        <a:t>262</a:t>
                      </a:r>
                      <a:endParaRPr lang="en-US" sz="2800" dirty="0">
                        <a:solidFill>
                          <a:schemeClr val="bg1">
                            <a:lumMod val="95000"/>
                          </a:schemeClr>
                        </a:solidFill>
                      </a:endParaRPr>
                    </a:p>
                  </a:txBody>
                  <a:tcPr marL="48260" marR="48260" marT="24130" marB="24130" anchor="ctr">
                    <a:solidFill>
                      <a:schemeClr val="accent1">
                        <a:lumMod val="20000"/>
                        <a:lumOff val="80000"/>
                      </a:schemeClr>
                    </a:solidFill>
                  </a:tcPr>
                </a:tc>
                <a:tc>
                  <a:txBody>
                    <a:bodyPr/>
                    <a:lstStyle/>
                    <a:p>
                      <a:pPr algn="ctr"/>
                      <a:r>
                        <a:rPr lang="en-US" sz="2800" dirty="0" smtClean="0"/>
                        <a:t>166</a:t>
                      </a:r>
                      <a:endParaRPr lang="en-US" sz="2800" dirty="0"/>
                    </a:p>
                  </a:txBody>
                  <a:tcPr marL="48260" marR="48260" marT="24130" marB="24130" anchor="ctr"/>
                </a:tc>
              </a:tr>
              <a:tr h="856314">
                <a:tc>
                  <a:txBody>
                    <a:bodyPr/>
                    <a:lstStyle/>
                    <a:p>
                      <a:r>
                        <a:rPr lang="en-US" sz="2800" baseline="0" dirty="0" smtClean="0"/>
                        <a:t>Borrowers</a:t>
                      </a:r>
                    </a:p>
                  </a:txBody>
                  <a:tcPr marL="48260" marR="48260" marT="24130" marB="24130" anchor="ctr"/>
                </a:tc>
                <a:tc>
                  <a:txBody>
                    <a:bodyPr/>
                    <a:lstStyle/>
                    <a:p>
                      <a:pPr algn="ctr"/>
                      <a:r>
                        <a:rPr lang="en-US" sz="2800" dirty="0" smtClean="0"/>
                        <a:t>1911</a:t>
                      </a:r>
                      <a:endParaRPr lang="en-US" sz="2800" dirty="0"/>
                    </a:p>
                  </a:txBody>
                  <a:tcPr marL="48260" marR="48260" marT="24130" marB="24130" anchor="ctr"/>
                </a:tc>
                <a:tc>
                  <a:txBody>
                    <a:bodyPr/>
                    <a:lstStyle/>
                    <a:p>
                      <a:pPr algn="ctr"/>
                      <a:r>
                        <a:rPr lang="en-US" sz="2800" dirty="0" smtClean="0"/>
                        <a:t>1005</a:t>
                      </a:r>
                      <a:endParaRPr lang="en-US" sz="2800" dirty="0">
                        <a:solidFill>
                          <a:schemeClr val="bg1">
                            <a:lumMod val="95000"/>
                          </a:schemeClr>
                        </a:solidFill>
                      </a:endParaRPr>
                    </a:p>
                  </a:txBody>
                  <a:tcPr marL="48260" marR="48260" marT="24130" marB="24130" anchor="ctr">
                    <a:solidFill>
                      <a:schemeClr val="accent1">
                        <a:lumMod val="40000"/>
                        <a:lumOff val="60000"/>
                      </a:schemeClr>
                    </a:solidFill>
                  </a:tcPr>
                </a:tc>
                <a:tc>
                  <a:txBody>
                    <a:bodyPr/>
                    <a:lstStyle/>
                    <a:p>
                      <a:pPr algn="ctr"/>
                      <a:r>
                        <a:rPr lang="en-US" sz="2800" dirty="0" smtClean="0"/>
                        <a:t>872</a:t>
                      </a:r>
                      <a:endParaRPr lang="en-US" sz="2800" dirty="0"/>
                    </a:p>
                  </a:txBody>
                  <a:tcPr marL="48260" marR="48260" marT="24130" marB="24130" anchor="ctr"/>
                </a:tc>
              </a:tr>
            </a:tbl>
          </a:graphicData>
        </a:graphic>
      </p:graphicFrame>
    </p:spTree>
    <p:extLst>
      <p:ext uri="{BB962C8B-B14F-4D97-AF65-F5344CB8AC3E}">
        <p14:creationId xmlns:p14="http://schemas.microsoft.com/office/powerpoint/2010/main" val="199020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t>
            </a:r>
            <a:r>
              <a:rPr lang="en-US" dirty="0" smtClean="0"/>
              <a:t>Guilford Tech’s </a:t>
            </a:r>
            <a:r>
              <a:rPr lang="en-US" dirty="0"/>
              <a:t>Data Stands </a:t>
            </a:r>
            <a:r>
              <a:rPr lang="en-US" dirty="0" smtClean="0"/>
              <a:t>Out</a:t>
            </a:r>
            <a:endParaRPr lang="en-US" dirty="0"/>
          </a:p>
        </p:txBody>
      </p:sp>
      <p:sp>
        <p:nvSpPr>
          <p:cNvPr id="4" name="Content Placeholder 5"/>
          <p:cNvSpPr>
            <a:spLocks noGrp="1"/>
          </p:cNvSpPr>
          <p:nvPr>
            <p:ph sz="quarter" idx="1"/>
          </p:nvPr>
        </p:nvSpPr>
        <p:spPr>
          <a:xfrm>
            <a:off x="457200" y="1371600"/>
            <a:ext cx="8229600" cy="4114800"/>
          </a:xfrm>
        </p:spPr>
        <p:txBody>
          <a:bodyPr>
            <a:normAutofit fontScale="92500"/>
          </a:bodyPr>
          <a:lstStyle/>
          <a:p>
            <a:pPr>
              <a:spcBef>
                <a:spcPts val="0"/>
              </a:spcBef>
              <a:spcAft>
                <a:spcPts val="600"/>
              </a:spcAft>
            </a:pPr>
            <a:r>
              <a:rPr lang="en-US" dirty="0"/>
              <a:t>43% of borrowers and </a:t>
            </a:r>
            <a:r>
              <a:rPr lang="en-US" u="sng" dirty="0"/>
              <a:t>63% of defaulters</a:t>
            </a:r>
            <a:r>
              <a:rPr lang="en-US" dirty="0"/>
              <a:t> completed fewer than 15 credits</a:t>
            </a:r>
          </a:p>
          <a:p>
            <a:pPr>
              <a:spcBef>
                <a:spcPts val="0"/>
              </a:spcBef>
              <a:spcAft>
                <a:spcPts val="600"/>
              </a:spcAft>
            </a:pPr>
            <a:r>
              <a:rPr lang="en-US" dirty="0"/>
              <a:t>When they drop out matters: 41% default rate for borrowers who withdrew in </a:t>
            </a:r>
            <a:r>
              <a:rPr lang="en-US" i="1" dirty="0"/>
              <a:t>middle</a:t>
            </a:r>
            <a:r>
              <a:rPr lang="en-US" dirty="0"/>
              <a:t> of term</a:t>
            </a:r>
          </a:p>
          <a:p>
            <a:pPr>
              <a:spcBef>
                <a:spcPts val="0"/>
              </a:spcBef>
              <a:spcAft>
                <a:spcPts val="600"/>
              </a:spcAft>
            </a:pPr>
            <a:r>
              <a:rPr lang="en-US" dirty="0" smtClean="0"/>
              <a:t>Only one-third of borrowers entering repayment completed </a:t>
            </a:r>
            <a:r>
              <a:rPr lang="en-US" u="sng" dirty="0" smtClean="0"/>
              <a:t>loan exit counseling</a:t>
            </a:r>
            <a:endParaRPr lang="en-US" dirty="0"/>
          </a:p>
          <a:p>
            <a:pPr lvl="1">
              <a:spcBef>
                <a:spcPts val="0"/>
              </a:spcBef>
              <a:spcAft>
                <a:spcPts val="600"/>
              </a:spcAft>
            </a:pPr>
            <a:r>
              <a:rPr lang="en-US" dirty="0" smtClean="0"/>
              <a:t>Those that completed exit counseling: 11% default</a:t>
            </a:r>
          </a:p>
          <a:p>
            <a:pPr lvl="1">
              <a:spcBef>
                <a:spcPts val="0"/>
              </a:spcBef>
              <a:spcAft>
                <a:spcPts val="600"/>
              </a:spcAft>
            </a:pPr>
            <a:r>
              <a:rPr lang="en-US" dirty="0" smtClean="0"/>
              <a:t>Those that did not complete: 33% default</a:t>
            </a:r>
          </a:p>
        </p:txBody>
      </p:sp>
      <p:sp>
        <p:nvSpPr>
          <p:cNvPr id="5" name="Slide Number Placeholder 4"/>
          <p:cNvSpPr>
            <a:spLocks noGrp="1"/>
          </p:cNvSpPr>
          <p:nvPr>
            <p:ph type="sldNum" sz="quarter" idx="12"/>
          </p:nvPr>
        </p:nvSpPr>
        <p:spPr/>
        <p:txBody>
          <a:bodyPr/>
          <a:lstStyle/>
          <a:p>
            <a:fld id="{96B39A6E-B8B2-4F56-BA29-79F64EC94498}" type="slidenum">
              <a:rPr lang="en-US" smtClean="0"/>
              <a:t>9</a:t>
            </a:fld>
            <a:endParaRPr lang="en-US" dirty="0"/>
          </a:p>
        </p:txBody>
      </p:sp>
    </p:spTree>
    <p:extLst>
      <p:ext uri="{BB962C8B-B14F-4D97-AF65-F5344CB8AC3E}">
        <p14:creationId xmlns:p14="http://schemas.microsoft.com/office/powerpoint/2010/main" val="2189347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1072</TotalTime>
  <Words>628</Words>
  <Application>Microsoft Office PowerPoint</Application>
  <PresentationFormat>On-screen Show (4:3)</PresentationFormat>
  <Paragraphs>134</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Protecting Colleges and Students</vt:lpstr>
      <vt:lpstr>CDRs on the Rise  Three-Year Cohort Default Rate</vt:lpstr>
      <vt:lpstr>Report Overview</vt:lpstr>
      <vt:lpstr>Report Theory of Action</vt:lpstr>
      <vt:lpstr>Summary of Findings</vt:lpstr>
      <vt:lpstr>Summary of Findings, Cont’d</vt:lpstr>
      <vt:lpstr>PowerPoint Presentation</vt:lpstr>
      <vt:lpstr>GTCC: 3-Year CDR</vt:lpstr>
      <vt:lpstr>How Guilford Tech’s Data Stands Out</vt:lpstr>
      <vt:lpstr>Urgency at GTCC</vt:lpstr>
      <vt:lpstr>Sample Delinquency Outreach Letter</vt:lpstr>
      <vt:lpstr>Institutional Policy Rec’s</vt:lpstr>
      <vt:lpstr>Trustees Can:</vt:lpstr>
      <vt:lpstr>Federal Policy Recommendations</vt:lpstr>
      <vt:lpstr>Federal Policy Recommendations</vt:lpstr>
      <vt:lpstr>Thank You!</vt:lpstr>
    </vt:vector>
  </TitlesOfParts>
  <Company>ACCT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Bryce McKibben</dc:creator>
  <cp:lastModifiedBy>Bryce McKibben</cp:lastModifiedBy>
  <cp:revision>32</cp:revision>
  <cp:lastPrinted>2014-08-25T14:55:14Z</cp:lastPrinted>
  <dcterms:created xsi:type="dcterms:W3CDTF">2014-07-28T14:28:29Z</dcterms:created>
  <dcterms:modified xsi:type="dcterms:W3CDTF">2014-08-26T20:46:23Z</dcterms:modified>
</cp:coreProperties>
</file>