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p:scale>
          <a:sx n="92" d="100"/>
          <a:sy n="92" d="100"/>
        </p:scale>
        <p:origin x="-250" y="-3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EAF6C14-16FE-4298-B7FA-C2A6B74AFE50}" type="datetimeFigureOut">
              <a:rPr lang="en-US" smtClean="0"/>
              <a:t>4/20/2015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F39024B-9042-45BD-9444-C6C5728747CC}" type="slidenum">
              <a:rPr lang="en-US" smtClean="0"/>
              <a:t>‹#›</a:t>
            </a:fld>
            <a:endParaRPr lang="en-US"/>
          </a:p>
        </p:txBody>
      </p:sp>
    </p:spTree>
    <p:extLst>
      <p:ext uri="{BB962C8B-B14F-4D97-AF65-F5344CB8AC3E}">
        <p14:creationId xmlns:p14="http://schemas.microsoft.com/office/powerpoint/2010/main" val="10185302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smtClean="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smtClean="0">
                <a:ln w="3175" cmpd="sng">
                  <a:noFill/>
                </a:ln>
                <a:solidFill>
                  <a:schemeClr val="accent1">
                    <a:lumMod val="60000"/>
                    <a:lumOff val="40000"/>
                  </a:schemeClr>
                </a:solidFill>
                <a:effectLst/>
                <a:latin typeface="Arial"/>
              </a:rPr>
              <a:t>"</a:t>
            </a:r>
            <a:endParaRPr lang="en-US" sz="8000" baseline="0" dirty="0">
              <a:ln w="3175" cmpd="sng">
                <a:noFill/>
              </a:ln>
              <a:solidFill>
                <a:schemeClr val="accent1">
                  <a:lumMod val="60000"/>
                  <a:lumOff val="40000"/>
                </a:schemeClr>
              </a:solidFill>
              <a:effectLst/>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3440" y="1490134"/>
            <a:ext cx="8430723" cy="1646302"/>
          </a:xfrm>
        </p:spPr>
        <p:txBody>
          <a:bodyPr/>
          <a:lstStyle/>
          <a:p>
            <a:r>
              <a:rPr lang="en-US" sz="4400" b="1" dirty="0" smtClean="0">
                <a:solidFill>
                  <a:schemeClr val="accent2">
                    <a:lumMod val="50000"/>
                  </a:schemeClr>
                </a:solidFill>
              </a:rPr>
              <a:t>Basic Employment Law Review</a:t>
            </a:r>
            <a:endParaRPr lang="en-US" sz="4400" b="1" dirty="0">
              <a:solidFill>
                <a:schemeClr val="accent2">
                  <a:lumMod val="50000"/>
                </a:schemeClr>
              </a:solidFill>
            </a:endParaRPr>
          </a:p>
        </p:txBody>
      </p:sp>
      <p:sp>
        <p:nvSpPr>
          <p:cNvPr id="3" name="Subtitle 2"/>
          <p:cNvSpPr>
            <a:spLocks noGrp="1"/>
          </p:cNvSpPr>
          <p:nvPr>
            <p:ph type="subTitle" idx="1"/>
          </p:nvPr>
        </p:nvSpPr>
        <p:spPr>
          <a:xfrm>
            <a:off x="1107440" y="3309153"/>
            <a:ext cx="8146243" cy="2349967"/>
          </a:xfrm>
        </p:spPr>
        <p:txBody>
          <a:bodyPr>
            <a:normAutofit/>
          </a:bodyPr>
          <a:lstStyle/>
          <a:p>
            <a:r>
              <a:rPr lang="en-US" sz="2800" b="1" dirty="0" smtClean="0">
                <a:solidFill>
                  <a:schemeClr val="accent2">
                    <a:lumMod val="50000"/>
                  </a:schemeClr>
                </a:solidFill>
              </a:rPr>
              <a:t>NC Association of Community College Trustees</a:t>
            </a:r>
          </a:p>
          <a:p>
            <a:endParaRPr lang="en-US" b="1" dirty="0" smtClean="0">
              <a:solidFill>
                <a:schemeClr val="accent2">
                  <a:lumMod val="50000"/>
                </a:schemeClr>
              </a:solidFill>
            </a:endParaRPr>
          </a:p>
          <a:p>
            <a:endParaRPr lang="en-US" b="1" dirty="0" smtClean="0">
              <a:solidFill>
                <a:schemeClr val="accent2">
                  <a:lumMod val="50000"/>
                </a:schemeClr>
              </a:solidFill>
            </a:endParaRPr>
          </a:p>
          <a:p>
            <a:endParaRPr lang="en-US" b="1" dirty="0" smtClean="0">
              <a:solidFill>
                <a:schemeClr val="accent2">
                  <a:lumMod val="50000"/>
                </a:schemeClr>
              </a:solidFill>
            </a:endParaRPr>
          </a:p>
          <a:p>
            <a:r>
              <a:rPr lang="en-US" b="1" dirty="0" smtClean="0">
                <a:solidFill>
                  <a:schemeClr val="accent2">
                    <a:lumMod val="50000"/>
                  </a:schemeClr>
                </a:solidFill>
              </a:rPr>
              <a:t>April 9, 2015</a:t>
            </a:r>
          </a:p>
        </p:txBody>
      </p:sp>
    </p:spTree>
    <p:extLst>
      <p:ext uri="{BB962C8B-B14F-4D97-AF65-F5344CB8AC3E}">
        <p14:creationId xmlns:p14="http://schemas.microsoft.com/office/powerpoint/2010/main" val="2026090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Dismissing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lnSpc>
                <a:spcPct val="200000"/>
              </a:lnSpc>
              <a:spcBef>
                <a:spcPts val="0"/>
              </a:spcBef>
              <a:buNone/>
            </a:pPr>
            <a:r>
              <a:rPr lang="en-US" sz="2400" dirty="0" smtClean="0"/>
              <a:t>1.	Non-Renewal of Contract  </a:t>
            </a:r>
          </a:p>
          <a:p>
            <a:pPr marL="517525" indent="-517525">
              <a:lnSpc>
                <a:spcPct val="200000"/>
              </a:lnSpc>
              <a:spcBef>
                <a:spcPts val="0"/>
              </a:spcBef>
              <a:buNone/>
            </a:pPr>
            <a:r>
              <a:rPr lang="en-US" sz="2400" dirty="0" smtClean="0"/>
              <a:t>2.	Dismissing during the Contract Period</a:t>
            </a:r>
          </a:p>
          <a:p>
            <a:pPr marL="517525" indent="-517525">
              <a:lnSpc>
                <a:spcPct val="200000"/>
              </a:lnSpc>
              <a:spcBef>
                <a:spcPts val="0"/>
              </a:spcBef>
              <a:buNone/>
            </a:pPr>
            <a:r>
              <a:rPr lang="en-US" sz="2400" dirty="0" smtClean="0"/>
              <a:t>3.	At-Will </a:t>
            </a:r>
          </a:p>
          <a:p>
            <a:pPr marL="517525" indent="-517525">
              <a:lnSpc>
                <a:spcPct val="200000"/>
              </a:lnSpc>
              <a:spcBef>
                <a:spcPts val="0"/>
              </a:spcBef>
              <a:buNone/>
            </a:pPr>
            <a:r>
              <a:rPr lang="en-US" sz="2400" dirty="0" smtClean="0"/>
              <a:t>4.	Reduction-In-Force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Dismissing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spcBef>
                <a:spcPts val="0"/>
              </a:spcBef>
              <a:buNone/>
            </a:pPr>
            <a:r>
              <a:rPr lang="en-US" sz="2400" dirty="0" smtClean="0"/>
              <a:t>1.	Non-Renewal of Contract (Blue Ridge CC Policies)</a:t>
            </a:r>
          </a:p>
          <a:p>
            <a:pPr>
              <a:spcBef>
                <a:spcPts val="0"/>
              </a:spcBef>
              <a:buNone/>
            </a:pPr>
            <a:r>
              <a:rPr lang="en-US" sz="2400" dirty="0" smtClean="0"/>
              <a:t> </a:t>
            </a:r>
          </a:p>
          <a:p>
            <a:pPr marL="1198563" indent="-517525">
              <a:spcBef>
                <a:spcPts val="0"/>
              </a:spcBef>
              <a:buNone/>
            </a:pPr>
            <a:r>
              <a:rPr lang="en-US" sz="2400" dirty="0" smtClean="0"/>
              <a:t>A.	President notifies employee no later than sixty (60) days prior to expiration of intent to non-renew the contract.</a:t>
            </a:r>
          </a:p>
          <a:p>
            <a:pPr marL="1198563" indent="-517525">
              <a:spcBef>
                <a:spcPts val="0"/>
              </a:spcBef>
              <a:buNone/>
            </a:pPr>
            <a:r>
              <a:rPr lang="en-US" sz="2400" dirty="0" smtClean="0"/>
              <a:t> </a:t>
            </a:r>
          </a:p>
          <a:p>
            <a:pPr marL="1198563" indent="-517525">
              <a:spcBef>
                <a:spcPts val="0"/>
              </a:spcBef>
              <a:buNone/>
            </a:pPr>
            <a:r>
              <a:rPr lang="en-US" sz="2400" dirty="0" smtClean="0"/>
              <a:t>B.	The employee can appeal (with the appeal ultimately coming to the Board for final review)</a:t>
            </a:r>
          </a:p>
          <a:p>
            <a:pPr marL="1198563" indent="-517525">
              <a:spcBef>
                <a:spcPts val="0"/>
              </a:spcBef>
              <a:buNone/>
            </a:pPr>
            <a:r>
              <a:rPr lang="en-US" sz="2400" dirty="0" smtClean="0"/>
              <a:t> </a:t>
            </a:r>
          </a:p>
          <a:p>
            <a:pPr marL="1198563" indent="-517525">
              <a:spcBef>
                <a:spcPts val="0"/>
              </a:spcBef>
              <a:buNone/>
            </a:pPr>
            <a:r>
              <a:rPr lang="en-US" sz="2400" dirty="0" smtClean="0"/>
              <a:t>C.	Policy contains the procedural due process steps provided to the employee.</a:t>
            </a:r>
          </a:p>
          <a:p>
            <a:pPr marL="517525" indent="-517525">
              <a:lnSpc>
                <a:spcPct val="200000"/>
              </a:lnSpc>
              <a:spcBef>
                <a:spcPts val="0"/>
              </a:spcBef>
              <a:buNone/>
            </a:pPr>
            <a:r>
              <a:rPr lang="en-US" sz="2400" dirty="0" smtClean="0"/>
              <a:t>  </a:t>
            </a:r>
          </a:p>
          <a:p>
            <a:pPr marL="517525" indent="-517525">
              <a:lnSpc>
                <a:spcPct val="200000"/>
              </a:lnSpc>
              <a:spcBef>
                <a:spcPts val="0"/>
              </a:spcBef>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Dismissing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spcBef>
                <a:spcPts val="0"/>
              </a:spcBef>
              <a:buNone/>
            </a:pPr>
            <a:r>
              <a:rPr lang="en-US" sz="2350" dirty="0" smtClean="0"/>
              <a:t>2.	Dismissing during the Contract Period</a:t>
            </a:r>
          </a:p>
          <a:p>
            <a:pPr marL="517525" indent="-517525">
              <a:spcBef>
                <a:spcPts val="0"/>
              </a:spcBef>
              <a:buAutoNum type="arabicPeriod" startAt="2"/>
            </a:pPr>
            <a:endParaRPr lang="en-US" sz="2350" dirty="0" smtClean="0"/>
          </a:p>
          <a:p>
            <a:pPr marL="1198563" indent="-519113">
              <a:spcBef>
                <a:spcPts val="0"/>
              </a:spcBef>
              <a:buNone/>
            </a:pPr>
            <a:r>
              <a:rPr lang="en-US" sz="2350" dirty="0" smtClean="0"/>
              <a:t>A.	President has authority to take disciplinary action and dismiss employees. </a:t>
            </a:r>
          </a:p>
          <a:p>
            <a:pPr marL="1198563" indent="-519113">
              <a:spcBef>
                <a:spcPts val="0"/>
              </a:spcBef>
              <a:buNone/>
            </a:pPr>
            <a:r>
              <a:rPr lang="en-US" sz="2350" dirty="0" smtClean="0"/>
              <a:t> </a:t>
            </a:r>
          </a:p>
          <a:p>
            <a:pPr marL="1198563" indent="-519113">
              <a:spcBef>
                <a:spcPts val="0"/>
              </a:spcBef>
              <a:buNone/>
            </a:pPr>
            <a:r>
              <a:rPr lang="en-US" sz="2350" dirty="0" smtClean="0"/>
              <a:t>B.	Reasons the President can dismiss an employee is outlined in Policy </a:t>
            </a:r>
          </a:p>
          <a:p>
            <a:pPr marL="1198563" indent="-519113">
              <a:spcBef>
                <a:spcPts val="0"/>
              </a:spcBef>
              <a:buNone/>
            </a:pPr>
            <a:r>
              <a:rPr lang="en-US" sz="2350" dirty="0" smtClean="0"/>
              <a:t> </a:t>
            </a:r>
          </a:p>
          <a:p>
            <a:pPr marL="1198563" indent="-519113">
              <a:spcBef>
                <a:spcPts val="0"/>
              </a:spcBef>
              <a:buNone/>
            </a:pPr>
            <a:r>
              <a:rPr lang="en-US" sz="2350" dirty="0" smtClean="0"/>
              <a:t>C.	Employee can appeal President’s decision to the Board (which had been delegated to the Board’s Executive Committee). </a:t>
            </a:r>
          </a:p>
          <a:p>
            <a:pPr>
              <a:spcBef>
                <a:spcPts val="0"/>
              </a:spcBef>
              <a:buNone/>
            </a:pPr>
            <a:r>
              <a:rPr lang="en-US" sz="2350" dirty="0" smtClean="0"/>
              <a:t> </a:t>
            </a:r>
          </a:p>
          <a:p>
            <a:pPr marL="1717675" lvl="0" indent="-346075">
              <a:spcBef>
                <a:spcPts val="0"/>
              </a:spcBef>
            </a:pPr>
            <a:r>
              <a:rPr lang="en-US" sz="2350" dirty="0" smtClean="0"/>
              <a:t>Comment on the Board’s role in employee (and student) hearings.</a:t>
            </a:r>
          </a:p>
          <a:p>
            <a:pPr marL="517525" indent="-517525">
              <a:lnSpc>
                <a:spcPct val="200000"/>
              </a:lnSpc>
              <a:spcBef>
                <a:spcPts val="0"/>
              </a:spcBef>
              <a:buAutoNum type="arabicPeriod" startAt="2"/>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Dismissing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391920"/>
            <a:ext cx="8596668" cy="5466080"/>
          </a:xfrm>
        </p:spPr>
        <p:txBody>
          <a:bodyPr>
            <a:noAutofit/>
          </a:bodyPr>
          <a:lstStyle/>
          <a:p>
            <a:pPr marL="517525" indent="-517525">
              <a:spcBef>
                <a:spcPts val="0"/>
              </a:spcBef>
              <a:buNone/>
            </a:pPr>
            <a:r>
              <a:rPr lang="en-US" sz="2300" dirty="0" smtClean="0"/>
              <a:t>3.	At-Will </a:t>
            </a:r>
          </a:p>
          <a:p>
            <a:pPr marL="517525" indent="-517525">
              <a:spcBef>
                <a:spcPts val="0"/>
              </a:spcBef>
              <a:buNone/>
            </a:pPr>
            <a:endParaRPr lang="en-US" sz="2300" dirty="0" smtClean="0"/>
          </a:p>
          <a:p>
            <a:pPr marL="1147763" indent="-468313">
              <a:spcBef>
                <a:spcPts val="0"/>
              </a:spcBef>
              <a:buNone/>
            </a:pPr>
            <a:r>
              <a:rPr lang="en-US" sz="2300" dirty="0" smtClean="0"/>
              <a:t>A.	At-will employees have no expectation of future employment and have no property right (i.e., no contract).</a:t>
            </a:r>
          </a:p>
          <a:p>
            <a:pPr marL="1147763" indent="-468313">
              <a:spcBef>
                <a:spcPts val="0"/>
              </a:spcBef>
            </a:pPr>
            <a:endParaRPr lang="en-US" sz="2300" dirty="0" smtClean="0"/>
          </a:p>
          <a:p>
            <a:pPr marL="1147763" indent="-468313">
              <a:spcBef>
                <a:spcPts val="0"/>
              </a:spcBef>
              <a:buNone/>
            </a:pPr>
            <a:r>
              <a:rPr lang="en-US" sz="2300" dirty="0" smtClean="0"/>
              <a:t>B.	May be dismissed with or without cause (except the reason(s) for dismissal may not be arbitrary, capricious, discriminatory or for personal or political reasons). </a:t>
            </a:r>
          </a:p>
          <a:p>
            <a:pPr marL="1147763" indent="-468313">
              <a:spcBef>
                <a:spcPts val="0"/>
              </a:spcBef>
              <a:buNone/>
            </a:pPr>
            <a:r>
              <a:rPr lang="en-US" sz="2300" dirty="0" smtClean="0"/>
              <a:t> </a:t>
            </a:r>
          </a:p>
          <a:p>
            <a:pPr marL="1147763" indent="-468313">
              <a:spcBef>
                <a:spcPts val="0"/>
              </a:spcBef>
              <a:buNone/>
            </a:pPr>
            <a:r>
              <a:rPr lang="en-US" sz="2300" dirty="0" smtClean="0"/>
              <a:t>C.	Should follow due process policy and Board should consider granting a discretionary hearing if the employee raises dismissal being based on impressible grounds.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decel="100000"/>
                                        <p:tgtEl>
                                          <p:spTgt spid="3">
                                            <p:txEl>
                                              <p:pRg st="0" end="0"/>
                                            </p:txEl>
                                          </p:spTgt>
                                        </p:tgtEl>
                                      </p:cBhvr>
                                    </p:animEffect>
                                    <p:anim calcmode="lin" valueType="num">
                                      <p:cBhvr>
                                        <p:cTn id="8" dur="4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decel="100000"/>
                                        <p:tgtEl>
                                          <p:spTgt spid="3">
                                            <p:txEl>
                                              <p:pRg st="2" end="2"/>
                                            </p:txEl>
                                          </p:spTgt>
                                        </p:tgtEl>
                                      </p:cBhvr>
                                    </p:animEffect>
                                    <p:anim calcmode="lin" valueType="num">
                                      <p:cBhvr>
                                        <p:cTn id="18" dur="4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9" dur="4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0" dur="4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1" dur="100" accel="100000" fill="hold">
                                          <p:stCondLst>
                                            <p:cond delay="4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2" dur="100" accel="100000" fill="hold">
                                          <p:stCondLst>
                                            <p:cond delay="4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400" decel="100000"/>
                                        <p:tgtEl>
                                          <p:spTgt spid="3">
                                            <p:txEl>
                                              <p:pRg st="4" end="4"/>
                                            </p:txEl>
                                          </p:spTgt>
                                        </p:tgtEl>
                                      </p:cBhvr>
                                    </p:animEffect>
                                    <p:anim calcmode="lin" valueType="num">
                                      <p:cBhvr>
                                        <p:cTn id="28" dur="4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9" dur="4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30" dur="4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31" dur="100" accel="100000" fill="hold">
                                          <p:stCondLst>
                                            <p:cond delay="4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32" dur="100" accel="100000" fill="hold">
                                          <p:stCondLst>
                                            <p:cond delay="4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400" decel="100000"/>
                                        <p:tgtEl>
                                          <p:spTgt spid="3">
                                            <p:txEl>
                                              <p:pRg st="6" end="6"/>
                                            </p:txEl>
                                          </p:spTgt>
                                        </p:tgtEl>
                                      </p:cBhvr>
                                    </p:animEffect>
                                    <p:anim calcmode="lin" valueType="num">
                                      <p:cBhvr>
                                        <p:cTn id="38" dur="4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39" dur="4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40" dur="4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41" dur="100" accel="100000" fill="hold">
                                          <p:stCondLst>
                                            <p:cond delay="4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42" dur="100" accel="100000" fill="hold">
                                          <p:stCondLst>
                                            <p:cond delay="4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Dismissing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spcBef>
                <a:spcPts val="0"/>
              </a:spcBef>
              <a:buNone/>
            </a:pPr>
            <a:r>
              <a:rPr lang="en-US" sz="2400" dirty="0" smtClean="0"/>
              <a:t>4.	Reduction-In-Force</a:t>
            </a:r>
          </a:p>
          <a:p>
            <a:pPr marL="517525" indent="-517525">
              <a:spcBef>
                <a:spcPts val="0"/>
              </a:spcBef>
              <a:buNone/>
            </a:pPr>
            <a:endParaRPr lang="en-US" sz="2400" dirty="0" smtClean="0"/>
          </a:p>
          <a:p>
            <a:pPr marL="1198563" indent="-519113">
              <a:spcBef>
                <a:spcPts val="0"/>
              </a:spcBef>
              <a:buNone/>
            </a:pPr>
            <a:r>
              <a:rPr lang="en-US" sz="2400" dirty="0" smtClean="0"/>
              <a:t>A.	This could apply to contractual and/or at-will employees (need to guard against an argument that the "at-will" employee was dismissed for impressible grounds).</a:t>
            </a:r>
          </a:p>
          <a:p>
            <a:pPr marL="1198563" indent="-519113">
              <a:spcBef>
                <a:spcPts val="0"/>
              </a:spcBef>
              <a:buNone/>
            </a:pPr>
            <a:r>
              <a:rPr lang="en-US" sz="2400" dirty="0" smtClean="0"/>
              <a:t> </a:t>
            </a:r>
          </a:p>
          <a:p>
            <a:pPr marL="1198563" indent="-519113">
              <a:spcBef>
                <a:spcPts val="0"/>
              </a:spcBef>
              <a:buNone/>
            </a:pPr>
            <a:r>
              <a:rPr lang="en-US" sz="2400" dirty="0" smtClean="0"/>
              <a:t>B.	You RIF positions – not employees. </a:t>
            </a:r>
          </a:p>
          <a:p>
            <a:pPr marL="1198563" indent="-519113">
              <a:spcBef>
                <a:spcPts val="0"/>
              </a:spcBef>
              <a:buNone/>
            </a:pPr>
            <a:r>
              <a:rPr lang="en-US" sz="2400" dirty="0" smtClean="0"/>
              <a:t> </a:t>
            </a:r>
          </a:p>
          <a:p>
            <a:pPr marL="1198563" indent="-519113">
              <a:spcBef>
                <a:spcPts val="0"/>
              </a:spcBef>
              <a:buNone/>
            </a:pPr>
            <a:r>
              <a:rPr lang="en-US" sz="2400" dirty="0" smtClean="0"/>
              <a:t>C.	Procedural process is outlined in Policy</a:t>
            </a:r>
          </a:p>
          <a:p>
            <a:pPr marL="517525" indent="-517525">
              <a:spcBef>
                <a:spcPts val="0"/>
              </a:spcBef>
              <a:buNone/>
            </a:pP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edg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edg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spcBef>
                <a:spcPts val="0"/>
              </a:spcBef>
              <a:buNone/>
            </a:pPr>
            <a:r>
              <a:rPr lang="en-US" sz="4800" b="1" dirty="0" smtClean="0">
                <a:solidFill>
                  <a:schemeClr val="accent2">
                    <a:lumMod val="50000"/>
                  </a:schemeClr>
                </a:solidFill>
              </a:rPr>
              <a:t>QUESTIONS? </a:t>
            </a:r>
          </a:p>
          <a:p>
            <a:pPr algn="ctr">
              <a:spcBef>
                <a:spcPts val="0"/>
              </a:spcBef>
              <a:buNone/>
            </a:pPr>
            <a:endParaRPr lang="en-US" sz="4800" b="1" dirty="0" smtClean="0">
              <a:solidFill>
                <a:schemeClr val="accent2">
                  <a:lumMod val="50000"/>
                </a:schemeClr>
              </a:solidFill>
            </a:endParaRPr>
          </a:p>
          <a:p>
            <a:pPr algn="ctr">
              <a:spcBef>
                <a:spcPts val="0"/>
              </a:spcBef>
              <a:buNone/>
            </a:pPr>
            <a:r>
              <a:rPr lang="en-US" sz="4800" b="1" dirty="0" smtClean="0">
                <a:solidFill>
                  <a:schemeClr val="accent2">
                    <a:lumMod val="50000"/>
                  </a:schemeClr>
                </a:solidFill>
              </a:rPr>
              <a:t>COMMENTS?</a:t>
            </a:r>
            <a:r>
              <a:rPr lang="en-US" sz="4800" b="1" dirty="0" smtClean="0"/>
              <a:t> </a:t>
            </a:r>
          </a:p>
          <a:p>
            <a:pPr algn="ctr">
              <a:spcBef>
                <a:spcPts val="0"/>
              </a:spcBef>
            </a:pPr>
            <a:endParaRPr lang="en-US"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73" y="1481256"/>
            <a:ext cx="7437119" cy="3315546"/>
          </a:xfrm>
        </p:spPr>
        <p:txBody>
          <a:bodyPr/>
          <a:lstStyle/>
          <a:p>
            <a:r>
              <a:rPr lang="en-US" sz="3200" dirty="0" smtClean="0">
                <a:solidFill>
                  <a:schemeClr val="accent2">
                    <a:lumMod val="50000"/>
                  </a:schemeClr>
                </a:solidFill>
              </a:rPr>
              <a:t/>
            </a:r>
            <a:br>
              <a:rPr lang="en-US" sz="3200" dirty="0" smtClean="0">
                <a:solidFill>
                  <a:schemeClr val="accent2">
                    <a:lumMod val="50000"/>
                  </a:schemeClr>
                </a:solidFill>
              </a:rPr>
            </a:br>
            <a:r>
              <a:rPr lang="en-US" sz="3200" dirty="0" smtClean="0">
                <a:solidFill>
                  <a:schemeClr val="accent2">
                    <a:lumMod val="50000"/>
                  </a:schemeClr>
                </a:solidFill>
              </a:rPr>
              <a:t>Campbell Shatley, PLLC</a:t>
            </a:r>
            <a:br>
              <a:rPr lang="en-US" sz="3200" dirty="0" smtClean="0">
                <a:solidFill>
                  <a:schemeClr val="accent2">
                    <a:lumMod val="50000"/>
                  </a:schemeClr>
                </a:solidFill>
              </a:rPr>
            </a:br>
            <a:r>
              <a:rPr lang="en-US" sz="3200" dirty="0" smtClean="0">
                <a:solidFill>
                  <a:schemeClr val="accent2">
                    <a:lumMod val="50000"/>
                  </a:schemeClr>
                </a:solidFill>
              </a:rPr>
              <a:t>674 Merrimon Ave., Suite 210</a:t>
            </a:r>
            <a:br>
              <a:rPr lang="en-US" sz="3200" dirty="0" smtClean="0">
                <a:solidFill>
                  <a:schemeClr val="accent2">
                    <a:lumMod val="50000"/>
                  </a:schemeClr>
                </a:solidFill>
              </a:rPr>
            </a:br>
            <a:r>
              <a:rPr lang="en-US" sz="3200" dirty="0" smtClean="0">
                <a:solidFill>
                  <a:schemeClr val="accent2">
                    <a:lumMod val="50000"/>
                  </a:schemeClr>
                </a:solidFill>
              </a:rPr>
              <a:t>Asheville, NC 28804</a:t>
            </a:r>
            <a:br>
              <a:rPr lang="en-US" sz="3200" dirty="0" smtClean="0">
                <a:solidFill>
                  <a:schemeClr val="accent2">
                    <a:lumMod val="50000"/>
                  </a:schemeClr>
                </a:solidFill>
              </a:rPr>
            </a:br>
            <a:r>
              <a:rPr lang="en-US" sz="3200" dirty="0" smtClean="0">
                <a:solidFill>
                  <a:schemeClr val="accent2">
                    <a:lumMod val="50000"/>
                  </a:schemeClr>
                </a:solidFill>
              </a:rPr>
              <a:t>(828) 378-0064</a:t>
            </a:r>
            <a:endParaRPr lang="en-US" sz="3200" dirty="0">
              <a:solidFill>
                <a:schemeClr val="accent2">
                  <a:lumMod val="50000"/>
                </a:schemeClr>
              </a:solidFill>
            </a:endParaRPr>
          </a:p>
        </p:txBody>
      </p:sp>
    </p:spTree>
    <p:extLst>
      <p:ext uri="{BB962C8B-B14F-4D97-AF65-F5344CB8AC3E}">
        <p14:creationId xmlns:p14="http://schemas.microsoft.com/office/powerpoint/2010/main" val="2026090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1681"/>
            <a:ext cx="8596668" cy="5299682"/>
          </a:xfrm>
        </p:spPr>
        <p:txBody>
          <a:bodyPr>
            <a:normAutofit/>
          </a:bodyPr>
          <a:lstStyle/>
          <a:p>
            <a:pPr marL="517525" indent="-517525">
              <a:lnSpc>
                <a:spcPct val="200000"/>
              </a:lnSpc>
            </a:pPr>
            <a:r>
              <a:rPr lang="en-US" sz="3200" b="1" dirty="0" smtClean="0"/>
              <a:t>Employment Categories</a:t>
            </a:r>
          </a:p>
          <a:p>
            <a:pPr marL="517525" indent="-517525">
              <a:lnSpc>
                <a:spcPct val="200000"/>
              </a:lnSpc>
            </a:pPr>
            <a:r>
              <a:rPr lang="en-US" sz="3200" b="1" dirty="0" smtClean="0"/>
              <a:t>Authority to Hire Employees</a:t>
            </a:r>
          </a:p>
          <a:p>
            <a:pPr marL="517525" indent="-517525">
              <a:lnSpc>
                <a:spcPct val="200000"/>
              </a:lnSpc>
            </a:pPr>
            <a:r>
              <a:rPr lang="en-US" sz="3200" b="1" dirty="0" smtClean="0"/>
              <a:t>Term of Employment (Contract v. At-Will)</a:t>
            </a:r>
          </a:p>
          <a:p>
            <a:pPr marL="517525" indent="-517525">
              <a:lnSpc>
                <a:spcPct val="200000"/>
              </a:lnSpc>
            </a:pPr>
            <a:r>
              <a:rPr lang="en-US" sz="3200" b="1" dirty="0" smtClean="0"/>
              <a:t>Dismissing Employees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b="1" dirty="0" smtClean="0">
                <a:solidFill>
                  <a:schemeClr val="accent2">
                    <a:lumMod val="50000"/>
                  </a:schemeClr>
                </a:solidFill>
              </a:rPr>
              <a:t>Employment Categories</a:t>
            </a:r>
            <a:endParaRPr lang="en-US" dirty="0">
              <a:solidFill>
                <a:schemeClr val="accent2">
                  <a:lumMod val="50000"/>
                </a:schemeClr>
              </a:solidFill>
            </a:endParaRPr>
          </a:p>
        </p:txBody>
      </p:sp>
      <p:sp>
        <p:nvSpPr>
          <p:cNvPr id="3" name="Content Placeholder 2"/>
          <p:cNvSpPr>
            <a:spLocks noGrp="1"/>
          </p:cNvSpPr>
          <p:nvPr>
            <p:ph idx="1"/>
          </p:nvPr>
        </p:nvSpPr>
        <p:spPr>
          <a:xfrm>
            <a:off x="677334" y="1381760"/>
            <a:ext cx="8893386" cy="5476240"/>
          </a:xfrm>
        </p:spPr>
        <p:txBody>
          <a:bodyPr>
            <a:normAutofit/>
          </a:bodyPr>
          <a:lstStyle/>
          <a:p>
            <a:pPr>
              <a:spcBef>
                <a:spcPts val="0"/>
              </a:spcBef>
              <a:buNone/>
            </a:pPr>
            <a:r>
              <a:rPr lang="en-US" sz="2200" dirty="0" smtClean="0"/>
              <a:t>There are two basic employment categories: </a:t>
            </a:r>
          </a:p>
          <a:p>
            <a:pPr>
              <a:spcBef>
                <a:spcPts val="0"/>
              </a:spcBef>
            </a:pPr>
            <a:endParaRPr lang="en-US" sz="2200" dirty="0" smtClean="0"/>
          </a:p>
          <a:p>
            <a:pPr marL="800100">
              <a:spcBef>
                <a:spcPts val="0"/>
              </a:spcBef>
              <a:buNone/>
            </a:pPr>
            <a:r>
              <a:rPr lang="en-US" sz="2200" dirty="0" smtClean="0"/>
              <a:t>1. 	Full-Time or Part-Time </a:t>
            </a:r>
          </a:p>
          <a:p>
            <a:pPr>
              <a:spcBef>
                <a:spcPts val="0"/>
              </a:spcBef>
              <a:buNone/>
            </a:pPr>
            <a:r>
              <a:rPr lang="en-US" sz="2200" dirty="0" smtClean="0"/>
              <a:t>	</a:t>
            </a:r>
          </a:p>
          <a:p>
            <a:pPr marL="1257300">
              <a:spcBef>
                <a:spcPts val="0"/>
              </a:spcBef>
              <a:buNone/>
            </a:pPr>
            <a:r>
              <a:rPr lang="en-US" sz="2200" dirty="0" smtClean="0"/>
              <a:t>A.	Full-Time – employed for a minimum of nine (9) months per year and works a minimum of thirty (30) hours per week.  Full-time employees are entitled to benefits (i.e., insurance, leave, etc.)</a:t>
            </a:r>
          </a:p>
          <a:p>
            <a:pPr marL="1257300">
              <a:spcBef>
                <a:spcPts val="0"/>
              </a:spcBef>
              <a:buNone/>
            </a:pPr>
            <a:r>
              <a:rPr lang="en-US" sz="2200" dirty="0" smtClean="0"/>
              <a:t> </a:t>
            </a:r>
          </a:p>
          <a:p>
            <a:pPr marL="1257300">
              <a:spcBef>
                <a:spcPts val="0"/>
              </a:spcBef>
              <a:buNone/>
            </a:pPr>
            <a:r>
              <a:rPr lang="en-US" sz="2200" dirty="0" smtClean="0"/>
              <a:t>B.	Part-Time – employed for less than thirty (30) hours per week or less than nine (9) months per year.  With the exception of an offer of health insurance in certain situations to comply with the Affordable Care Act, part-time employees are not entitled to benefits.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rPr>
              <a:t>Employment Categories</a:t>
            </a:r>
            <a:endParaRPr lang="en-US" dirty="0">
              <a:solidFill>
                <a:schemeClr val="accent2">
                  <a:lumMod val="50000"/>
                </a:schemeClr>
              </a:solidFill>
            </a:endParaRPr>
          </a:p>
        </p:txBody>
      </p:sp>
      <p:sp>
        <p:nvSpPr>
          <p:cNvPr id="3" name="Content Placeholder 2"/>
          <p:cNvSpPr>
            <a:spLocks noGrp="1"/>
          </p:cNvSpPr>
          <p:nvPr>
            <p:ph idx="1"/>
          </p:nvPr>
        </p:nvSpPr>
        <p:spPr>
          <a:xfrm>
            <a:off x="677334" y="1524000"/>
            <a:ext cx="8893386" cy="5334000"/>
          </a:xfrm>
        </p:spPr>
        <p:txBody>
          <a:bodyPr>
            <a:normAutofit/>
          </a:bodyPr>
          <a:lstStyle/>
          <a:p>
            <a:pPr marL="800100">
              <a:spcBef>
                <a:spcPts val="0"/>
              </a:spcBef>
              <a:buNone/>
            </a:pPr>
            <a:r>
              <a:rPr lang="en-US" sz="2200" dirty="0" smtClean="0"/>
              <a:t>2. 	</a:t>
            </a:r>
            <a:r>
              <a:rPr lang="en-US" sz="2400" dirty="0" smtClean="0"/>
              <a:t>Exempt or Non-Exempt (Fair Labor Standards Act "FLSA")</a:t>
            </a:r>
            <a:endParaRPr lang="en-US" sz="2200" dirty="0" smtClean="0"/>
          </a:p>
          <a:p>
            <a:pPr>
              <a:spcBef>
                <a:spcPts val="0"/>
              </a:spcBef>
              <a:buNone/>
            </a:pPr>
            <a:r>
              <a:rPr lang="en-US" sz="2200" dirty="0" smtClean="0"/>
              <a:t>	</a:t>
            </a:r>
          </a:p>
          <a:p>
            <a:pPr marL="1257300">
              <a:spcBef>
                <a:spcPts val="0"/>
              </a:spcBef>
              <a:buNone/>
            </a:pPr>
            <a:r>
              <a:rPr lang="en-US" sz="2200" dirty="0" smtClean="0"/>
              <a:t>A.	</a:t>
            </a:r>
            <a:r>
              <a:rPr lang="en-US" sz="2400" dirty="0" smtClean="0"/>
              <a:t>Exempt – employees engaged in executive, administrative, managerial and instructional faculty work; are exempt from the minimum wage and overtime provisions of the FLSA. </a:t>
            </a:r>
            <a:endParaRPr lang="en-US" sz="2200" dirty="0" smtClean="0"/>
          </a:p>
          <a:p>
            <a:pPr marL="1257300">
              <a:spcBef>
                <a:spcPts val="0"/>
              </a:spcBef>
              <a:buNone/>
            </a:pPr>
            <a:r>
              <a:rPr lang="en-US" sz="2200" dirty="0" smtClean="0"/>
              <a:t> </a:t>
            </a:r>
          </a:p>
          <a:p>
            <a:pPr marL="1257300">
              <a:spcBef>
                <a:spcPts val="0"/>
              </a:spcBef>
              <a:buNone/>
            </a:pPr>
            <a:r>
              <a:rPr lang="en-US" sz="2200" dirty="0" smtClean="0"/>
              <a:t>B.	</a:t>
            </a:r>
            <a:r>
              <a:rPr lang="en-US" sz="2400" dirty="0" smtClean="0"/>
              <a:t>Non-Exempt – employees engaged in technical, paraprofessional, secretarial, clerical and skilled craft work; are subject to the minimum wage and overtime provisions of the FLSA.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5520"/>
          </a:xfrm>
        </p:spPr>
        <p:txBody>
          <a:bodyPr/>
          <a:lstStyle/>
          <a:p>
            <a:r>
              <a:rPr lang="en-US" b="1" dirty="0" smtClean="0">
                <a:solidFill>
                  <a:schemeClr val="accent2">
                    <a:lumMod val="50000"/>
                  </a:schemeClr>
                </a:solidFill>
              </a:rPr>
              <a:t>Authority to Hire Employee</a:t>
            </a:r>
            <a:endParaRPr lang="en-US" b="1" dirty="0">
              <a:solidFill>
                <a:schemeClr val="accent2">
                  <a:lumMod val="50000"/>
                </a:schemeClr>
              </a:solidFill>
            </a:endParaRPr>
          </a:p>
        </p:txBody>
      </p:sp>
      <p:sp>
        <p:nvSpPr>
          <p:cNvPr id="3" name="Content Placeholder 2"/>
          <p:cNvSpPr>
            <a:spLocks noGrp="1"/>
          </p:cNvSpPr>
          <p:nvPr>
            <p:ph idx="1"/>
          </p:nvPr>
        </p:nvSpPr>
        <p:spPr>
          <a:xfrm>
            <a:off x="677334" y="1676400"/>
            <a:ext cx="8596668" cy="4917439"/>
          </a:xfrm>
        </p:spPr>
        <p:txBody>
          <a:bodyPr/>
          <a:lstStyle/>
          <a:p>
            <a:pPr marL="630238" indent="-630238">
              <a:spcBef>
                <a:spcPts val="0"/>
              </a:spcBef>
              <a:buNone/>
            </a:pPr>
            <a:r>
              <a:rPr lang="en-US" sz="2400" dirty="0" smtClean="0"/>
              <a:t>1.	President – hired by the Board of Trustees G.S. 115D-20(1)</a:t>
            </a:r>
          </a:p>
          <a:p>
            <a:pPr marL="630238" indent="-630238">
              <a:spcBef>
                <a:spcPts val="0"/>
              </a:spcBef>
              <a:buNone/>
            </a:pPr>
            <a:r>
              <a:rPr lang="en-US" sz="2400" dirty="0" smtClean="0"/>
              <a:t> </a:t>
            </a:r>
          </a:p>
          <a:p>
            <a:pPr marL="630238" indent="-630238">
              <a:spcBef>
                <a:spcPts val="0"/>
              </a:spcBef>
              <a:buNone/>
            </a:pPr>
            <a:r>
              <a:rPr lang="en-US" sz="2400" dirty="0" smtClean="0"/>
              <a:t>2.	All other Personnel – hired by the President</a:t>
            </a:r>
          </a:p>
          <a:p>
            <a:pPr marL="630238" indent="-630238">
              <a:spcBef>
                <a:spcPts val="0"/>
              </a:spcBef>
            </a:pPr>
            <a:endParaRPr lang="en-US" sz="2400" dirty="0" smtClean="0"/>
          </a:p>
          <a:p>
            <a:pPr marL="630238" indent="-630238">
              <a:spcBef>
                <a:spcPts val="0"/>
              </a:spcBef>
              <a:buNone/>
            </a:pPr>
            <a:r>
              <a:rPr lang="en-US" sz="2400" dirty="0" smtClean="0"/>
              <a:t>3. 	President may "authorize certain administrators to employ part-time instructors or other personnel for temporary duties.”</a:t>
            </a:r>
          </a:p>
          <a:p>
            <a:pPr>
              <a:spcBef>
                <a:spcPts val="0"/>
              </a:spcBef>
            </a:pPr>
            <a:endParaRPr lang="en-US" sz="2400" dirty="0" smtClean="0"/>
          </a:p>
          <a:p>
            <a:pPr>
              <a:spcBef>
                <a:spcPts val="0"/>
              </a:spcBef>
              <a:buNone/>
            </a:pPr>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50000"/>
                  </a:schemeClr>
                </a:solidFill>
              </a:rPr>
              <a:t>Terms of Employment</a:t>
            </a:r>
            <a:endParaRPr lang="en-US" b="1"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algn="ctr">
              <a:buNone/>
            </a:pPr>
            <a:r>
              <a:rPr lang="en-US" sz="4400" dirty="0" smtClean="0">
                <a:solidFill>
                  <a:schemeClr val="accent2">
                    <a:lumMod val="50000"/>
                  </a:schemeClr>
                </a:solidFill>
              </a:rPr>
              <a:t>There are two </a:t>
            </a:r>
          </a:p>
          <a:p>
            <a:pPr algn="ctr">
              <a:buNone/>
            </a:pPr>
            <a:r>
              <a:rPr lang="en-US" sz="4400" dirty="0" smtClean="0">
                <a:solidFill>
                  <a:schemeClr val="accent2">
                    <a:lumMod val="50000"/>
                  </a:schemeClr>
                </a:solidFill>
              </a:rPr>
              <a:t>employment terms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Contractual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rmAutofit/>
          </a:bodyPr>
          <a:lstStyle/>
          <a:p>
            <a:pPr marL="517525" indent="-517525">
              <a:spcBef>
                <a:spcPts val="0"/>
              </a:spcBef>
              <a:buNone/>
            </a:pPr>
            <a:r>
              <a:rPr lang="en-US" sz="2200" dirty="0" smtClean="0"/>
              <a:t>A.	All full-time employees (exempt and non-exempt) receive annual employment contracts. </a:t>
            </a:r>
          </a:p>
          <a:p>
            <a:pPr>
              <a:spcBef>
                <a:spcPts val="0"/>
              </a:spcBef>
              <a:buNone/>
            </a:pPr>
            <a:r>
              <a:rPr lang="en-US" sz="2200" dirty="0" smtClean="0"/>
              <a:t> </a:t>
            </a:r>
          </a:p>
          <a:p>
            <a:pPr marL="1022350" lvl="0">
              <a:spcBef>
                <a:spcPts val="0"/>
              </a:spcBef>
            </a:pPr>
            <a:r>
              <a:rPr lang="en-US" sz="2200" dirty="0" smtClean="0"/>
              <a:t>N.C. Session Law 2001-424 § 30.6 states "… the State Board of Community Colleges shall require community colleges to convert all </a:t>
            </a:r>
            <a:r>
              <a:rPr lang="en-US" sz="2200" i="1" dirty="0" smtClean="0"/>
              <a:t>faculty contracts</a:t>
            </a:r>
            <a:r>
              <a:rPr lang="en-US" sz="2200" dirty="0" smtClean="0"/>
              <a:t> to nine-month contracts covering the fall and spring semesters.  </a:t>
            </a:r>
            <a:r>
              <a:rPr lang="en-US" sz="2200" i="1" dirty="0" smtClean="0"/>
              <a:t>Faculty members</a:t>
            </a:r>
            <a:r>
              <a:rPr lang="en-US" sz="2200" dirty="0" smtClean="0"/>
              <a:t> currently employed for more than nine months shall be placed on supplemental contracts for the summer term." (Emphasis Added)</a:t>
            </a:r>
          </a:p>
          <a:p>
            <a:pPr marL="1022350">
              <a:spcBef>
                <a:spcPts val="0"/>
              </a:spcBef>
              <a:buNone/>
            </a:pPr>
            <a:r>
              <a:rPr lang="en-US" sz="2200" dirty="0" smtClean="0"/>
              <a:t> </a:t>
            </a:r>
          </a:p>
          <a:p>
            <a:pPr marL="1022350" lvl="0">
              <a:spcBef>
                <a:spcPts val="0"/>
              </a:spcBef>
            </a:pPr>
            <a:r>
              <a:rPr lang="en-US" sz="2200" dirty="0" smtClean="0"/>
              <a:t>Question: Can you have multi-year contracts for full-time non-faculty employees?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Contractual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spcBef>
                <a:spcPts val="0"/>
              </a:spcBef>
              <a:buNone/>
            </a:pPr>
            <a:r>
              <a:rPr lang="en-US" sz="2200" dirty="0" smtClean="0"/>
              <a:t>B.	All part-time instructional employees have contracts consistent with their courses. </a:t>
            </a:r>
          </a:p>
          <a:p>
            <a:pPr marL="517525" indent="-517525">
              <a:spcBef>
                <a:spcPts val="0"/>
              </a:spcBef>
              <a:buNone/>
            </a:pPr>
            <a:r>
              <a:rPr lang="en-US" sz="2200" dirty="0" smtClean="0"/>
              <a:t> </a:t>
            </a:r>
          </a:p>
          <a:p>
            <a:pPr marL="517525" indent="-517525">
              <a:spcBef>
                <a:spcPts val="0"/>
              </a:spcBef>
              <a:buNone/>
            </a:pPr>
            <a:r>
              <a:rPr lang="en-US" sz="2200" dirty="0" smtClean="0"/>
              <a:t>C.	All newly hired full-time employees serve an initial probationary period of three (3) months where they may be dismissed with or without cause (except the reason(s) for dismissal may not be arbitrary, capricious, discriminatory or for personal or political reasons).  </a:t>
            </a:r>
          </a:p>
          <a:p>
            <a:pPr marL="517525" indent="-517525">
              <a:spcBef>
                <a:spcPts val="0"/>
              </a:spcBef>
              <a:buNone/>
            </a:pPr>
            <a:r>
              <a:rPr lang="en-US" sz="2200" dirty="0" smtClean="0"/>
              <a:t> </a:t>
            </a:r>
          </a:p>
          <a:p>
            <a:pPr marL="517525" indent="-517525">
              <a:spcBef>
                <a:spcPts val="0"/>
              </a:spcBef>
              <a:buNone/>
            </a:pPr>
            <a:r>
              <a:rPr lang="en-US" sz="2200" dirty="0" smtClean="0"/>
              <a:t>D.	No tenure track for community college employees.  1982 N.C. Attorney General Opinion ("[b]</a:t>
            </a:r>
            <a:r>
              <a:rPr lang="en-US" sz="2200" dirty="0" err="1" smtClean="0"/>
              <a:t>ut</a:t>
            </a:r>
            <a:r>
              <a:rPr lang="en-US" sz="2200" dirty="0" smtClean="0"/>
              <a:t> simple power to employ, in the opinion of this Office, does not include the power to establish a system of tenure.  That power does not exist by implication.")</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lstStyle/>
          <a:p>
            <a:r>
              <a:rPr lang="en-US" b="1" dirty="0" smtClean="0">
                <a:solidFill>
                  <a:schemeClr val="accent2">
                    <a:lumMod val="50000"/>
                  </a:schemeClr>
                </a:solidFill>
              </a:rPr>
              <a:t>At-Will Employees</a:t>
            </a:r>
            <a:endParaRPr lang="en-US" b="1" dirty="0">
              <a:solidFill>
                <a:schemeClr val="accent2">
                  <a:lumMod val="50000"/>
                </a:schemeClr>
              </a:solidFill>
            </a:endParaRPr>
          </a:p>
        </p:txBody>
      </p:sp>
      <p:sp>
        <p:nvSpPr>
          <p:cNvPr id="3" name="Content Placeholder 2"/>
          <p:cNvSpPr>
            <a:spLocks noGrp="1"/>
          </p:cNvSpPr>
          <p:nvPr>
            <p:ph idx="1"/>
          </p:nvPr>
        </p:nvSpPr>
        <p:spPr>
          <a:xfrm>
            <a:off x="677334" y="1493520"/>
            <a:ext cx="8596668" cy="5110479"/>
          </a:xfrm>
        </p:spPr>
        <p:txBody>
          <a:bodyPr>
            <a:noAutofit/>
          </a:bodyPr>
          <a:lstStyle/>
          <a:p>
            <a:pPr marL="517525" indent="-517525">
              <a:spcBef>
                <a:spcPts val="0"/>
              </a:spcBef>
              <a:buNone/>
            </a:pPr>
            <a:r>
              <a:rPr lang="en-US" sz="2200" dirty="0" smtClean="0"/>
              <a:t>A.	The only employees who are "at will" are part-time, non-instructional employees. </a:t>
            </a:r>
          </a:p>
          <a:p>
            <a:pPr marL="517525" indent="-517525">
              <a:spcBef>
                <a:spcPts val="0"/>
              </a:spcBef>
            </a:pPr>
            <a:endParaRPr lang="en-US" sz="2200" dirty="0" smtClean="0"/>
          </a:p>
          <a:p>
            <a:pPr marL="517525" indent="-517525">
              <a:spcBef>
                <a:spcPts val="0"/>
              </a:spcBef>
              <a:buNone/>
            </a:pPr>
            <a:r>
              <a:rPr lang="en-US" sz="2200" dirty="0" smtClean="0"/>
              <a:t>B.	This is consistent with other, local community colleges: </a:t>
            </a:r>
          </a:p>
          <a:p>
            <a:pPr marL="517525" indent="-517525">
              <a:spcBef>
                <a:spcPts val="0"/>
              </a:spcBef>
              <a:buNone/>
            </a:pPr>
            <a:r>
              <a:rPr lang="en-US" sz="2200" dirty="0" smtClean="0"/>
              <a:t> </a:t>
            </a:r>
          </a:p>
          <a:p>
            <a:pPr marL="1198563" lvl="0" indent="-517525">
              <a:spcBef>
                <a:spcPts val="0"/>
              </a:spcBef>
            </a:pPr>
            <a:r>
              <a:rPr lang="en-US" sz="2200" dirty="0" smtClean="0"/>
              <a:t>Isothermal CC: part-time faculty and staff are "at will" </a:t>
            </a:r>
          </a:p>
          <a:p>
            <a:pPr marL="1198563" lvl="0" indent="-517525">
              <a:spcBef>
                <a:spcPts val="0"/>
              </a:spcBef>
            </a:pPr>
            <a:r>
              <a:rPr lang="en-US" sz="2200" dirty="0" smtClean="0"/>
              <a:t>Southwestern CC: all part-time College personnel are "at will" </a:t>
            </a:r>
          </a:p>
          <a:p>
            <a:pPr marL="1198563" lvl="0" indent="-517525">
              <a:spcBef>
                <a:spcPts val="0"/>
              </a:spcBef>
            </a:pPr>
            <a:r>
              <a:rPr lang="en-US" sz="2200" dirty="0" smtClean="0"/>
              <a:t>A-B Tech CC: all part-time personnel are "at will" </a:t>
            </a:r>
          </a:p>
          <a:p>
            <a:pPr marL="517525" indent="-517525">
              <a:spcBef>
                <a:spcPts val="0"/>
              </a:spcBef>
            </a:pPr>
            <a:endParaRPr lang="en-US" sz="2200" dirty="0" smtClean="0"/>
          </a:p>
          <a:p>
            <a:pPr marL="517525" indent="-517525">
              <a:spcBef>
                <a:spcPts val="0"/>
              </a:spcBef>
              <a:buNone/>
            </a:pPr>
            <a:r>
              <a:rPr lang="en-US" sz="2200" dirty="0" smtClean="0"/>
              <a:t>C.	Could all employees (i.e., full-time and part-time) be employed "at will"?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278</TotalTime>
  <Words>96</Words>
  <Application>Microsoft Office PowerPoint</Application>
  <PresentationFormat>Custom</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Basic Employment Law Review</vt:lpstr>
      <vt:lpstr>PowerPoint Presentation</vt:lpstr>
      <vt:lpstr>Employment Categories</vt:lpstr>
      <vt:lpstr>Employment Categories</vt:lpstr>
      <vt:lpstr>Authority to Hire Employee</vt:lpstr>
      <vt:lpstr>Terms of Employment</vt:lpstr>
      <vt:lpstr>Contractual Employees</vt:lpstr>
      <vt:lpstr>Contractual Employees</vt:lpstr>
      <vt:lpstr>At-Will Employees</vt:lpstr>
      <vt:lpstr>Dismissing Employees</vt:lpstr>
      <vt:lpstr>Dismissing Employees</vt:lpstr>
      <vt:lpstr>Dismissing Employees</vt:lpstr>
      <vt:lpstr>Dismissing Employees</vt:lpstr>
      <vt:lpstr>Dismissing Employees</vt:lpstr>
      <vt:lpstr>PowerPoint Presentation</vt:lpstr>
      <vt:lpstr> Campbell Shatley, PLLC 674 Merrimon Ave., Suite 210 Asheville, NC 28804 (828) 378-0064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Henning</dc:creator>
  <cp:lastModifiedBy>April</cp:lastModifiedBy>
  <cp:revision>30</cp:revision>
  <dcterms:created xsi:type="dcterms:W3CDTF">2015-01-29T21:42:35Z</dcterms:created>
  <dcterms:modified xsi:type="dcterms:W3CDTF">2015-04-20T15:04:20Z</dcterms:modified>
</cp:coreProperties>
</file>