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305" r:id="rId8"/>
    <p:sldId id="263" r:id="rId9"/>
    <p:sldId id="265" r:id="rId10"/>
    <p:sldId id="264" r:id="rId11"/>
    <p:sldId id="266" r:id="rId12"/>
    <p:sldId id="306" r:id="rId13"/>
    <p:sldId id="267" r:id="rId14"/>
    <p:sldId id="268" r:id="rId15"/>
    <p:sldId id="269" r:id="rId16"/>
    <p:sldId id="270" r:id="rId17"/>
    <p:sldId id="271" r:id="rId18"/>
    <p:sldId id="272" r:id="rId19"/>
    <p:sldId id="309"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6" autoAdjust="0"/>
    <p:restoredTop sz="73801" autoAdjust="0"/>
  </p:normalViewPr>
  <p:slideViewPr>
    <p:cSldViewPr snapToGrid="0">
      <p:cViewPr>
        <p:scale>
          <a:sx n="66" d="100"/>
          <a:sy n="66" d="100"/>
        </p:scale>
        <p:origin x="-82"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F3E3C-7C56-443F-9011-1B1C7ED52A80}" type="datetimeFigureOut">
              <a:rPr lang="en-US" smtClean="0"/>
              <a:t>4/27/2015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BDAD4-A0A3-41A1-B2A6-B055A55B43C6}" type="slidenum">
              <a:rPr lang="en-US" smtClean="0"/>
              <a:t>‹#›</a:t>
            </a:fld>
            <a:endParaRPr lang="en-US"/>
          </a:p>
        </p:txBody>
      </p:sp>
    </p:spTree>
    <p:extLst>
      <p:ext uri="{BB962C8B-B14F-4D97-AF65-F5344CB8AC3E}">
        <p14:creationId xmlns:p14="http://schemas.microsoft.com/office/powerpoint/2010/main" val="337114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06619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0502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are clear on what constitutes a “public body,” let’s look at what the law says is an “open meeting.”</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2002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3907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3568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1307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4324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3171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3143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76159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8819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6257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are familiar with what</a:t>
            </a:r>
            <a:r>
              <a:rPr lang="en-US" baseline="0" dirty="0" smtClean="0"/>
              <a:t> constitutes a public body and what constitutes an official meeting, I now want to turn your attention to closed sessions and how your board can ensure it will stay above the fray.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7046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1151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bullet</a:t>
            </a:r>
            <a:r>
              <a:rPr lang="en-US" baseline="0" dirty="0" smtClean="0"/>
              <a:t> #4, when it’s reported that you violated open meetings, your community members will assume you were engaged in illegal behavior, or trying to be dishonest even if it was an honest mistake or misunderstanding. That only serves to stifle your ability to impact your community in all the ways you need to do so.</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0823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this is just a general principle and that I will cover the exception to the rule later in the presentation.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5560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6913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2294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225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6656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429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7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05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9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38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22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6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75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27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8/14/2014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26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59200" y="609600"/>
            <a:ext cx="8128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8/14/2014</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3556000" cy="1014662"/>
          </a:xfrm>
          <a:prstGeom prst="rect">
            <a:avLst/>
          </a:prstGeom>
        </p:spPr>
      </p:pic>
    </p:spTree>
    <p:extLst>
      <p:ext uri="{BB962C8B-B14F-4D97-AF65-F5344CB8AC3E}">
        <p14:creationId xmlns:p14="http://schemas.microsoft.com/office/powerpoint/2010/main" val="424318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martins\Local Settings\Temporary Internet Files\Content.IE5\ZAZLMCKN\MP900422384[1].jpg"/>
          <p:cNvPicPr>
            <a:picLocks noChangeAspect="1" noChangeArrowheads="1"/>
          </p:cNvPicPr>
          <p:nvPr/>
        </p:nvPicPr>
        <p:blipFill>
          <a:blip r:embed="rId3" cstate="print">
            <a:lum bright="70000" contrast="-70000"/>
          </a:blip>
          <a:srcRect/>
          <a:stretch>
            <a:fillRect/>
          </a:stretch>
        </p:blipFill>
        <p:spPr bwMode="auto">
          <a:xfrm>
            <a:off x="1524000" y="1143000"/>
            <a:ext cx="9372600" cy="4800600"/>
          </a:xfrm>
          <a:prstGeom prst="rect">
            <a:avLst/>
          </a:prstGeom>
          <a:noFill/>
          <a:ln>
            <a:noFill/>
          </a:ln>
          <a:effectLst>
            <a:outerShdw dist="50800" dir="5400000" algn="ctr" rotWithShape="0">
              <a:srgbClr val="000000">
                <a:alpha val="43137"/>
              </a:srgbClr>
            </a:outerShdw>
          </a:effectLst>
        </p:spPr>
      </p:pic>
      <p:sp>
        <p:nvSpPr>
          <p:cNvPr id="2" name="Title 1"/>
          <p:cNvSpPr>
            <a:spLocks noGrp="1"/>
          </p:cNvSpPr>
          <p:nvPr>
            <p:ph type="ctrTitle"/>
          </p:nvPr>
        </p:nvSpPr>
        <p:spPr>
          <a:xfrm>
            <a:off x="2438400" y="1371601"/>
            <a:ext cx="7772400" cy="1470025"/>
          </a:xfrm>
        </p:spPr>
        <p:txBody>
          <a:bodyPr>
            <a:normAutofit/>
          </a:bodyPr>
          <a:lstStyle/>
          <a:p>
            <a:r>
              <a:rPr lang="en-US" b="1" dirty="0" smtClean="0"/>
              <a:t>Open Meetings Law  </a:t>
            </a:r>
            <a:endParaRPr lang="en-US" b="1" dirty="0"/>
          </a:p>
        </p:txBody>
      </p:sp>
      <p:sp>
        <p:nvSpPr>
          <p:cNvPr id="3" name="Subtitle 2"/>
          <p:cNvSpPr>
            <a:spLocks noGrp="1"/>
          </p:cNvSpPr>
          <p:nvPr>
            <p:ph type="subTitle" idx="1"/>
          </p:nvPr>
        </p:nvSpPr>
        <p:spPr>
          <a:xfrm>
            <a:off x="2895600" y="2971800"/>
            <a:ext cx="6400800" cy="2514600"/>
          </a:xfrm>
        </p:spPr>
        <p:txBody>
          <a:bodyPr>
            <a:normAutofit fontScale="85000" lnSpcReduction="20000"/>
          </a:bodyPr>
          <a:lstStyle/>
          <a:p>
            <a:r>
              <a:rPr lang="en-US" sz="4300" dirty="0"/>
              <a:t>North Carolina Association of Community College Trustees</a:t>
            </a:r>
          </a:p>
          <a:p>
            <a:endParaRPr lang="en-US" dirty="0" smtClean="0"/>
          </a:p>
          <a:p>
            <a:r>
              <a:rPr lang="en-US" dirty="0" smtClean="0"/>
              <a:t>April 9, 2015</a:t>
            </a:r>
          </a:p>
          <a:p>
            <a:r>
              <a:rPr lang="en-US" sz="1500" dirty="0"/>
              <a:t> </a:t>
            </a:r>
          </a:p>
          <a:p>
            <a:r>
              <a:rPr lang="en-US" sz="2000" dirty="0"/>
              <a:t>Q. Shanté Martin, </a:t>
            </a:r>
            <a:r>
              <a:rPr lang="en-US" sz="2000" i="1" dirty="0"/>
              <a:t>NCCCS General Counsel</a:t>
            </a:r>
          </a:p>
          <a:p>
            <a:r>
              <a:rPr lang="en-US" sz="1700" dirty="0"/>
              <a:t> </a:t>
            </a:r>
            <a:endParaRPr lang="en-US" sz="2000" dirty="0"/>
          </a:p>
        </p:txBody>
      </p:sp>
    </p:spTree>
    <p:extLst>
      <p:ext uri="{BB962C8B-B14F-4D97-AF65-F5344CB8AC3E}">
        <p14:creationId xmlns:p14="http://schemas.microsoft.com/office/powerpoint/2010/main" val="117383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sz="3000" dirty="0"/>
              <a:t>The definition of </a:t>
            </a:r>
            <a:r>
              <a:rPr lang="en-US" sz="3000" b="1" dirty="0"/>
              <a:t>“public body” </a:t>
            </a:r>
            <a:r>
              <a:rPr lang="en-US" sz="3000" dirty="0"/>
              <a:t>does not include a meeting solely comprised of the professional staff of the public body.  For example, when the college President’s staff meets to discuss topics that are going to be discussed at the upcoming Board meeting, those staff persons of the Board do not constitute a “public body.”</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10</a:t>
            </a:fld>
            <a:endParaRPr lang="en-US" dirty="0">
              <a:solidFill>
                <a:prstClr val="black">
                  <a:tint val="75000"/>
                </a:prstClr>
              </a:solidFill>
            </a:endParaRPr>
          </a:p>
        </p:txBody>
      </p:sp>
      <p:pic>
        <p:nvPicPr>
          <p:cNvPr id="4098" name="Picture 2" descr="C:\Documents and Settings\martins\Local Settings\Temporary Internet Files\Content.IE5\6EX8KBWX\MP900442889[1].jpg"/>
          <p:cNvPicPr>
            <a:picLocks noChangeAspect="1" noChangeArrowheads="1"/>
          </p:cNvPicPr>
          <p:nvPr/>
        </p:nvPicPr>
        <p:blipFill>
          <a:blip r:embed="rId3" cstate="print"/>
          <a:srcRect/>
          <a:stretch>
            <a:fillRect/>
          </a:stretch>
        </p:blipFill>
        <p:spPr bwMode="auto">
          <a:xfrm>
            <a:off x="7210444" y="4784510"/>
            <a:ext cx="3054311" cy="1571841"/>
          </a:xfrm>
          <a:prstGeom prst="rect">
            <a:avLst/>
          </a:prstGeom>
          <a:noFill/>
        </p:spPr>
      </p:pic>
    </p:spTree>
    <p:extLst>
      <p:ext uri="{BB962C8B-B14F-4D97-AF65-F5344CB8AC3E}">
        <p14:creationId xmlns:p14="http://schemas.microsoft.com/office/powerpoint/2010/main" val="3346396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1210614" y="1631951"/>
            <a:ext cx="9644130" cy="4724400"/>
          </a:xfrm>
        </p:spPr>
        <p:txBody>
          <a:bodyPr>
            <a:normAutofit fontScale="85000" lnSpcReduction="20000"/>
          </a:bodyPr>
          <a:lstStyle/>
          <a:p>
            <a:pPr marL="514350" indent="-514350">
              <a:buNone/>
            </a:pPr>
            <a:r>
              <a:rPr lang="en-US" dirty="0" smtClean="0"/>
              <a:t>Local community college boards of trustees </a:t>
            </a:r>
            <a:r>
              <a:rPr lang="en-US" b="1" dirty="0" smtClean="0"/>
              <a:t>standing and special committees </a:t>
            </a:r>
            <a:r>
              <a:rPr lang="en-US" dirty="0" smtClean="0"/>
              <a:t>are also </a:t>
            </a:r>
            <a:r>
              <a:rPr lang="en-US" b="1" dirty="0" smtClean="0"/>
              <a:t>public bodies </a:t>
            </a:r>
            <a:r>
              <a:rPr lang="en-US" dirty="0" smtClean="0"/>
              <a:t>because the definition of </a:t>
            </a:r>
            <a:r>
              <a:rPr lang="en-US" b="1" dirty="0" smtClean="0"/>
              <a:t>public body</a:t>
            </a:r>
            <a:r>
              <a:rPr lang="en-US" dirty="0" smtClean="0"/>
              <a:t> includes committees. Local board committees</a:t>
            </a:r>
          </a:p>
          <a:p>
            <a:pPr marL="514350" indent="-514350">
              <a:buAutoNum type="arabicParenR"/>
            </a:pPr>
            <a:r>
              <a:rPr lang="en-US" dirty="0" smtClean="0"/>
              <a:t>Are members appointed to the board by the Governor and by county boards; AND</a:t>
            </a:r>
          </a:p>
          <a:p>
            <a:pPr marL="514350" indent="-514350">
              <a:buFont typeface="Arial" pitchFamily="34" charset="0"/>
              <a:buAutoNum type="arabicParenR"/>
            </a:pPr>
            <a:r>
              <a:rPr lang="en-US" dirty="0" smtClean="0"/>
              <a:t>Are comprised of two or more members AND</a:t>
            </a:r>
          </a:p>
          <a:p>
            <a:pPr marL="514350" indent="-514350">
              <a:buFont typeface="Arial" pitchFamily="34" charset="0"/>
              <a:buAutoNum type="arabicParenR"/>
            </a:pPr>
            <a:r>
              <a:rPr lang="en-US" dirty="0" smtClean="0"/>
              <a:t>Exercise or have the authority to exercise policy-making and advisory functions.</a:t>
            </a:r>
          </a:p>
          <a:p>
            <a:pPr marL="514350" indent="-514350">
              <a:buNone/>
            </a:pPr>
            <a:r>
              <a:rPr lang="en-US" b="1" dirty="0" smtClean="0"/>
              <a:t>Thus, standing and special committees have to follow the same procedures dictated by the Open Meetings Law as the full Board of Trustees.</a:t>
            </a:r>
          </a:p>
          <a:p>
            <a:pPr marL="514350" indent="-514350">
              <a:buFont typeface="Arial" pitchFamily="34" charset="0"/>
              <a:buAutoNum type="arabicParenR"/>
            </a:pPr>
            <a:endParaRPr lang="en-US" dirty="0" smtClean="0"/>
          </a:p>
          <a:p>
            <a:pPr marL="514350" indent="-514350">
              <a:buAutoNum type="arabicParenR"/>
            </a:pPr>
            <a:endParaRPr lang="en-US" dirty="0" smtClean="0"/>
          </a:p>
          <a:p>
            <a:pPr marL="514350" indent="-514350">
              <a:buNone/>
            </a:pPr>
            <a:endParaRPr lang="en-US" dirty="0" smtClean="0"/>
          </a:p>
          <a:p>
            <a:pPr>
              <a:buNone/>
            </a:pPr>
            <a:endParaRPr lang="en-US" dirty="0" smtClean="0"/>
          </a:p>
          <a:p>
            <a:pPr marL="514350" indent="-514350">
              <a:buNone/>
            </a:pPr>
            <a:endParaRPr lang="en-US" sz="3000"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11</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092" y="5549139"/>
            <a:ext cx="1554480" cy="1172337"/>
          </a:xfrm>
          <a:prstGeom prst="rect">
            <a:avLst/>
          </a:prstGeom>
          <a:effectLst>
            <a:softEdge rad="127000"/>
          </a:effectLst>
        </p:spPr>
      </p:pic>
    </p:spTree>
    <p:extLst>
      <p:ext uri="{BB962C8B-B14F-4D97-AF65-F5344CB8AC3E}">
        <p14:creationId xmlns:p14="http://schemas.microsoft.com/office/powerpoint/2010/main" val="395284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martins\Local Settings\Temporary Internet Files\Content.IE5\ZAZLMCKN\MP900174966[1].jpg"/>
          <p:cNvPicPr>
            <a:picLocks noChangeAspect="1" noChangeArrowheads="1"/>
          </p:cNvPicPr>
          <p:nvPr/>
        </p:nvPicPr>
        <p:blipFill>
          <a:blip r:embed="rId3" cstate="print">
            <a:lum bright="70000" contrast="-70000"/>
          </a:blip>
          <a:srcRect/>
          <a:stretch>
            <a:fillRect/>
          </a:stretch>
        </p:blipFill>
        <p:spPr bwMode="auto">
          <a:xfrm>
            <a:off x="2202286" y="1784349"/>
            <a:ext cx="7559899" cy="4341815"/>
          </a:xfrm>
          <a:prstGeom prst="rect">
            <a:avLst/>
          </a:prstGeom>
          <a:noFill/>
          <a:effectLst>
            <a:softEdge rad="127000"/>
          </a:effectLst>
        </p:spPr>
      </p:pic>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lgn="ctr">
              <a:buNone/>
            </a:pPr>
            <a:endParaRPr lang="en-US" dirty="0" smtClean="0"/>
          </a:p>
          <a:p>
            <a:pPr algn="ctr">
              <a:buNone/>
            </a:pPr>
            <a:endParaRPr lang="en-US" dirty="0"/>
          </a:p>
          <a:p>
            <a:pPr algn="ctr">
              <a:buNone/>
            </a:pPr>
            <a:r>
              <a:rPr lang="en-US" b="1" dirty="0" smtClean="0"/>
              <a:t>	Definition of “Open Meeting”</a:t>
            </a:r>
            <a:endParaRPr lang="en-US" b="1"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038759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47075" y="4733890"/>
            <a:ext cx="2743200" cy="1830765"/>
          </a:xfrm>
          <a:prstGeom prst="rect">
            <a:avLst/>
          </a:prstGeom>
          <a:effectLst>
            <a:softEdge rad="127000"/>
          </a:effectLst>
        </p:spPr>
      </p:pic>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t>  </a:t>
            </a:r>
            <a:r>
              <a:rPr lang="en-US" sz="3000" dirty="0"/>
              <a:t>To be an </a:t>
            </a:r>
            <a:r>
              <a:rPr lang="en-US" sz="3000" b="1" dirty="0"/>
              <a:t>“official meeting,” </a:t>
            </a:r>
            <a:r>
              <a:rPr lang="en-US" sz="3000" dirty="0"/>
              <a:t>the following </a:t>
            </a:r>
            <a:r>
              <a:rPr lang="en-US" sz="3000" dirty="0" smtClean="0"/>
              <a:t>elements </a:t>
            </a:r>
            <a:r>
              <a:rPr lang="en-US" sz="3000" dirty="0"/>
              <a:t>must be </a:t>
            </a:r>
            <a:r>
              <a:rPr lang="en-US" sz="3000" dirty="0" smtClean="0"/>
              <a:t>	present</a:t>
            </a:r>
            <a:r>
              <a:rPr lang="en-US" sz="3000" dirty="0"/>
              <a:t>:</a:t>
            </a:r>
          </a:p>
          <a:p>
            <a:pPr marL="457200" indent="-457200">
              <a:buAutoNum type="arabicParenR"/>
            </a:pPr>
            <a:r>
              <a:rPr lang="en-US" sz="3000" dirty="0"/>
              <a:t>Meeting, assembly, or gathering together </a:t>
            </a:r>
            <a:r>
              <a:rPr lang="en-US" sz="3000" i="1" dirty="0"/>
              <a:t>at any time or place</a:t>
            </a:r>
            <a:r>
              <a:rPr lang="en-US" sz="3000" dirty="0"/>
              <a:t> OR simultaneous communication by electronic means; AND</a:t>
            </a:r>
          </a:p>
          <a:p>
            <a:pPr marL="457200" indent="-457200">
              <a:buAutoNum type="arabicParenR"/>
            </a:pPr>
            <a:r>
              <a:rPr lang="en-US" sz="3000" dirty="0"/>
              <a:t>Majority of the public body’s members; AND</a:t>
            </a:r>
          </a:p>
          <a:p>
            <a:pPr marL="457200" indent="-457200">
              <a:buAutoNum type="arabicParenR"/>
            </a:pPr>
            <a:r>
              <a:rPr lang="en-US" sz="3000" dirty="0"/>
              <a:t>C</a:t>
            </a:r>
            <a:r>
              <a:rPr lang="en-US" sz="3000" dirty="0" smtClean="0"/>
              <a:t>onduct </a:t>
            </a:r>
            <a:r>
              <a:rPr lang="en-US" sz="3000" dirty="0"/>
              <a:t>hearings, </a:t>
            </a:r>
            <a:r>
              <a:rPr lang="en-US" sz="3000" dirty="0" smtClean="0"/>
              <a:t>participate </a:t>
            </a:r>
            <a:r>
              <a:rPr lang="en-US" sz="3000" dirty="0"/>
              <a:t>in deliberations, </a:t>
            </a:r>
            <a:r>
              <a:rPr lang="en-US" sz="3000" dirty="0" smtClean="0"/>
              <a:t>vote upon or </a:t>
            </a:r>
            <a:r>
              <a:rPr lang="en-US" sz="3000" dirty="0"/>
              <a:t>otherwise </a:t>
            </a:r>
            <a:r>
              <a:rPr lang="en-US" sz="3000" dirty="0" smtClean="0"/>
              <a:t>transact the </a:t>
            </a:r>
            <a:r>
              <a:rPr lang="en-US" sz="3000" dirty="0"/>
              <a:t>public business within the jurisdiction, real or </a:t>
            </a:r>
            <a:r>
              <a:rPr lang="en-US" sz="3000" dirty="0" smtClean="0"/>
              <a:t>apparent, of the public body.</a:t>
            </a:r>
            <a:endParaRPr lang="en-US" sz="3000"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0096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231" y="425452"/>
            <a:ext cx="8128000" cy="944562"/>
          </a:xfrm>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867178" y="1728990"/>
            <a:ext cx="9550400" cy="4525963"/>
          </a:xfrm>
        </p:spPr>
        <p:txBody>
          <a:bodyPr>
            <a:normAutofit/>
          </a:bodyPr>
          <a:lstStyle/>
          <a:p>
            <a:pPr>
              <a:buNone/>
            </a:pPr>
            <a:r>
              <a:rPr lang="en-US" dirty="0" smtClean="0"/>
              <a:t>	The meeting is </a:t>
            </a:r>
            <a:r>
              <a:rPr lang="en-US" b="1" dirty="0" smtClean="0"/>
              <a:t>not</a:t>
            </a:r>
            <a:r>
              <a:rPr lang="en-US" dirty="0" smtClean="0"/>
              <a:t> an official meeting if the members of the public body gather for </a:t>
            </a:r>
            <a:r>
              <a:rPr lang="en-US" b="1" dirty="0" smtClean="0"/>
              <a:t>social purposes</a:t>
            </a:r>
            <a:r>
              <a:rPr lang="en-US" dirty="0" smtClean="0"/>
              <a:t> or other informal purposes, UNLESS the social or informal gathering is formed for the purpose of evading the spirit of transparency. </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14</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231" y="4654753"/>
            <a:ext cx="2857500" cy="1600200"/>
          </a:xfrm>
          <a:prstGeom prst="rect">
            <a:avLst/>
          </a:prstGeom>
          <a:effectLst>
            <a:softEdge rad="127000"/>
          </a:effectLst>
        </p:spPr>
      </p:pic>
    </p:spTree>
    <p:extLst>
      <p:ext uri="{BB962C8B-B14F-4D97-AF65-F5344CB8AC3E}">
        <p14:creationId xmlns:p14="http://schemas.microsoft.com/office/powerpoint/2010/main" val="1318845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609600" y="1830388"/>
            <a:ext cx="10972800" cy="4525963"/>
          </a:xfrm>
        </p:spPr>
        <p:txBody>
          <a:bodyPr>
            <a:normAutofit/>
          </a:bodyPr>
          <a:lstStyle/>
          <a:p>
            <a:pPr>
              <a:buNone/>
            </a:pPr>
            <a:r>
              <a:rPr lang="en-US" dirty="0" smtClean="0"/>
              <a:t>	For example, if the majority of the board decided to play golf for the purpose of deliberating an upcoming board item, the golf gathering is an </a:t>
            </a:r>
            <a:r>
              <a:rPr lang="en-US" b="1" dirty="0" smtClean="0"/>
              <a:t>official meeting</a:t>
            </a:r>
            <a:r>
              <a:rPr lang="en-US" dirty="0" smtClean="0"/>
              <a:t> because the </a:t>
            </a:r>
            <a:r>
              <a:rPr lang="en-US" b="1" dirty="0" smtClean="0"/>
              <a:t>social</a:t>
            </a:r>
            <a:r>
              <a:rPr lang="en-US" dirty="0" smtClean="0"/>
              <a:t> aspect is created to thwart the public’s ability to observe the Board’s business. </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15</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8002231" y="4642893"/>
            <a:ext cx="2859272" cy="1896020"/>
          </a:xfrm>
          <a:prstGeom prst="rect">
            <a:avLst/>
          </a:prstGeom>
        </p:spPr>
      </p:pic>
    </p:spTree>
    <p:extLst>
      <p:ext uri="{BB962C8B-B14F-4D97-AF65-F5344CB8AC3E}">
        <p14:creationId xmlns:p14="http://schemas.microsoft.com/office/powerpoint/2010/main" val="1163807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1118314" y="1738313"/>
            <a:ext cx="9480997" cy="4800600"/>
          </a:xfrm>
        </p:spPr>
        <p:txBody>
          <a:bodyPr>
            <a:normAutofit/>
          </a:bodyPr>
          <a:lstStyle/>
          <a:p>
            <a:pPr>
              <a:buNone/>
            </a:pPr>
            <a:r>
              <a:rPr lang="en-US" b="1" dirty="0" smtClean="0"/>
              <a:t>Applying the “official meeting” definition:</a:t>
            </a:r>
          </a:p>
          <a:p>
            <a:pPr marL="0" indent="0">
              <a:buNone/>
            </a:pPr>
            <a:r>
              <a:rPr lang="en-US" sz="3500" dirty="0" smtClean="0"/>
              <a:t>	If </a:t>
            </a:r>
            <a:r>
              <a:rPr lang="en-US" sz="3500" dirty="0"/>
              <a:t>the Board meets in a non-traditional </a:t>
            </a:r>
            <a:r>
              <a:rPr lang="en-US" sz="3500" dirty="0" smtClean="0"/>
              <a:t>	meeting location such as on the Board 	Chair’s boat, </a:t>
            </a:r>
            <a:r>
              <a:rPr lang="en-US" sz="3500" dirty="0"/>
              <a:t>it does not mean that the </a:t>
            </a:r>
            <a:r>
              <a:rPr lang="en-US" sz="3500" dirty="0" smtClean="0"/>
              <a:t>	meeting </a:t>
            </a:r>
            <a:r>
              <a:rPr lang="en-US" sz="3500" dirty="0"/>
              <a:t>does not constitute an “official </a:t>
            </a:r>
            <a:r>
              <a:rPr lang="en-US" sz="3500" dirty="0" smtClean="0"/>
              <a:t>	meeting</a:t>
            </a:r>
            <a:r>
              <a:rPr lang="en-US" sz="3500" dirty="0"/>
              <a:t>” because an official meeting could </a:t>
            </a:r>
            <a:r>
              <a:rPr lang="en-US" sz="3500" dirty="0" smtClean="0"/>
              <a:t>	be </a:t>
            </a:r>
            <a:r>
              <a:rPr lang="en-US" sz="3500" dirty="0"/>
              <a:t>held at “any time or any place.”</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16</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422" y="4835526"/>
            <a:ext cx="2857500" cy="1885950"/>
          </a:xfrm>
          <a:prstGeom prst="rect">
            <a:avLst/>
          </a:prstGeom>
          <a:effectLst>
            <a:softEdge rad="317500"/>
          </a:effectLst>
        </p:spPr>
      </p:pic>
    </p:spTree>
    <p:extLst>
      <p:ext uri="{BB962C8B-B14F-4D97-AF65-F5344CB8AC3E}">
        <p14:creationId xmlns:p14="http://schemas.microsoft.com/office/powerpoint/2010/main" val="882401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1053920" y="1920876"/>
            <a:ext cx="9223421" cy="4800600"/>
          </a:xfrm>
        </p:spPr>
        <p:txBody>
          <a:bodyPr>
            <a:normAutofit/>
          </a:bodyPr>
          <a:lstStyle/>
          <a:p>
            <a:pPr>
              <a:buNone/>
            </a:pPr>
            <a:r>
              <a:rPr lang="en-US" b="1" dirty="0" smtClean="0"/>
              <a:t>Applying the “official meeting” definition:</a:t>
            </a:r>
          </a:p>
          <a:p>
            <a:pPr>
              <a:buNone/>
            </a:pPr>
            <a:r>
              <a:rPr lang="en-US" sz="1200" b="1" dirty="0"/>
              <a:t> </a:t>
            </a:r>
          </a:p>
          <a:p>
            <a:pPr marL="0" indent="0">
              <a:spcBef>
                <a:spcPts val="0"/>
              </a:spcBef>
              <a:buNone/>
            </a:pPr>
            <a:r>
              <a:rPr lang="en-US" sz="3500" dirty="0" smtClean="0"/>
              <a:t>	If </a:t>
            </a:r>
            <a:r>
              <a:rPr lang="en-US" sz="3500" dirty="0"/>
              <a:t>the majority of the members of the </a:t>
            </a:r>
            <a:endParaRPr lang="en-US" sz="3500" dirty="0" smtClean="0"/>
          </a:p>
          <a:p>
            <a:pPr marL="0" indent="0">
              <a:spcBef>
                <a:spcPts val="0"/>
              </a:spcBef>
              <a:buNone/>
            </a:pPr>
            <a:r>
              <a:rPr lang="en-US" sz="3500" dirty="0" smtClean="0"/>
              <a:t>	public </a:t>
            </a:r>
            <a:r>
              <a:rPr lang="en-US" sz="3500" dirty="0"/>
              <a:t>body </a:t>
            </a:r>
            <a:r>
              <a:rPr lang="en-US" sz="3500" dirty="0" smtClean="0"/>
              <a:t>(includes full board and 	committees) are </a:t>
            </a:r>
            <a:r>
              <a:rPr lang="en-US" sz="3500" b="1" dirty="0"/>
              <a:t>not</a:t>
            </a:r>
            <a:r>
              <a:rPr lang="en-US" sz="3500" dirty="0"/>
              <a:t> present, it is </a:t>
            </a:r>
            <a:r>
              <a:rPr lang="en-US" sz="3500" b="1" dirty="0"/>
              <a:t>not</a:t>
            </a:r>
            <a:r>
              <a:rPr lang="en-US" sz="3500" dirty="0"/>
              <a:t> an </a:t>
            </a:r>
            <a:r>
              <a:rPr lang="en-US" sz="3500" dirty="0" smtClean="0"/>
              <a:t>	“</a:t>
            </a:r>
            <a:r>
              <a:rPr lang="en-US" sz="3500" dirty="0"/>
              <a:t>official meeting.”</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17</a:t>
            </a:fld>
            <a:endParaRPr lang="en-US">
              <a:solidFill>
                <a:prstClr val="black">
                  <a:tint val="75000"/>
                </a:prst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00" y="4216468"/>
            <a:ext cx="2514600" cy="2322445"/>
          </a:xfrm>
          <a:prstGeom prst="rect">
            <a:avLst/>
          </a:prstGeom>
          <a:effectLst>
            <a:softEdge rad="317500"/>
          </a:effectLst>
        </p:spPr>
      </p:pic>
    </p:spTree>
    <p:extLst>
      <p:ext uri="{BB962C8B-B14F-4D97-AF65-F5344CB8AC3E}">
        <p14:creationId xmlns:p14="http://schemas.microsoft.com/office/powerpoint/2010/main" val="429012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963769" y="1738313"/>
            <a:ext cx="9601200" cy="4800600"/>
          </a:xfrm>
        </p:spPr>
        <p:txBody>
          <a:bodyPr>
            <a:normAutofit/>
          </a:bodyPr>
          <a:lstStyle/>
          <a:p>
            <a:pPr>
              <a:buNone/>
            </a:pPr>
            <a:r>
              <a:rPr lang="en-US" dirty="0" smtClean="0"/>
              <a:t>	</a:t>
            </a:r>
            <a:r>
              <a:rPr lang="en-US" b="1" dirty="0" smtClean="0"/>
              <a:t>Applying the “official meeting” definition:</a:t>
            </a:r>
          </a:p>
          <a:p>
            <a:pPr marL="457200" indent="-457200">
              <a:buNone/>
            </a:pPr>
            <a:r>
              <a:rPr lang="en-US" sz="3600" dirty="0" smtClean="0"/>
              <a:t>	If </a:t>
            </a:r>
            <a:r>
              <a:rPr lang="en-US" sz="3600" dirty="0"/>
              <a:t>the majority of the members of the public body gather and do not conduct a hearing, deliberate, vote, or otherwise transact the public’s business, it is </a:t>
            </a:r>
            <a:r>
              <a:rPr lang="en-US" sz="3600" b="1" dirty="0"/>
              <a:t>not </a:t>
            </a:r>
            <a:r>
              <a:rPr lang="en-US" sz="3600" dirty="0"/>
              <a:t>an “official meeting.” </a:t>
            </a:r>
          </a:p>
          <a:p>
            <a:pPr marL="457200" indent="-457200">
              <a:buAutoNum type="arabicPeriod"/>
            </a:pPr>
            <a:endParaRPr lang="en-US" sz="2500"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18</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8927025" y="4679697"/>
            <a:ext cx="1859216" cy="1859216"/>
          </a:xfrm>
          <a:prstGeom prst="rect">
            <a:avLst/>
          </a:prstGeom>
          <a:effectLst>
            <a:softEdge rad="127000"/>
          </a:effectLst>
        </p:spPr>
      </p:pic>
    </p:spTree>
    <p:extLst>
      <p:ext uri="{BB962C8B-B14F-4D97-AF65-F5344CB8AC3E}">
        <p14:creationId xmlns:p14="http://schemas.microsoft.com/office/powerpoint/2010/main" val="819364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963769" y="1738313"/>
            <a:ext cx="9601200" cy="4800600"/>
          </a:xfrm>
        </p:spPr>
        <p:txBody>
          <a:bodyPr>
            <a:normAutofit/>
          </a:bodyPr>
          <a:lstStyle/>
          <a:p>
            <a:pPr>
              <a:buNone/>
            </a:pPr>
            <a:r>
              <a:rPr lang="en-US" dirty="0" smtClean="0"/>
              <a:t>	</a:t>
            </a:r>
            <a:r>
              <a:rPr lang="en-US" b="1" dirty="0" smtClean="0"/>
              <a:t>Applying the “official meeting” definition:</a:t>
            </a:r>
          </a:p>
          <a:p>
            <a:pPr marL="457200" indent="-457200">
              <a:buNone/>
            </a:pPr>
            <a:r>
              <a:rPr lang="en-US" sz="4000" b="1" dirty="0" smtClean="0"/>
              <a:t>	If </a:t>
            </a:r>
            <a:r>
              <a:rPr lang="en-US" sz="4000" b="1" dirty="0"/>
              <a:t>you question whether the Board’s gathering will constitute an </a:t>
            </a:r>
            <a:r>
              <a:rPr lang="en-US" sz="4000" b="1" dirty="0" smtClean="0"/>
              <a:t>“official </a:t>
            </a:r>
            <a:r>
              <a:rPr lang="en-US" sz="4000" b="1" dirty="0"/>
              <a:t>meeting</a:t>
            </a:r>
            <a:r>
              <a:rPr lang="en-US" sz="4000" b="1" dirty="0" smtClean="0"/>
              <a:t>,” </a:t>
            </a:r>
            <a:r>
              <a:rPr lang="en-US" sz="4000" b="1" dirty="0"/>
              <a:t>it is imperative that you consult with counsel.</a:t>
            </a:r>
          </a:p>
          <a:p>
            <a:pPr marL="457200" indent="-457200">
              <a:buAutoNum type="arabicPeriod"/>
            </a:pPr>
            <a:endParaRPr lang="en-US" sz="2500"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19</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8059119" y="4457455"/>
            <a:ext cx="2692185" cy="2081458"/>
          </a:xfrm>
          <a:prstGeom prst="rect">
            <a:avLst/>
          </a:prstGeom>
          <a:effectLst>
            <a:softEdge rad="127000"/>
          </a:effectLst>
        </p:spPr>
      </p:pic>
    </p:spTree>
    <p:extLst>
      <p:ext uri="{BB962C8B-B14F-4D97-AF65-F5344CB8AC3E}">
        <p14:creationId xmlns:p14="http://schemas.microsoft.com/office/powerpoint/2010/main" val="1870954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None/>
            </a:pPr>
            <a:r>
              <a:rPr lang="en-US" sz="2850" dirty="0"/>
              <a:t>The following information is designed to alert you to important aspects of the Open Meetings Law.  This handout is not designed to be exhaustive.  The intent is to highlight legal information that is relevant to issues that commonly arise related to the Open Meetings </a:t>
            </a:r>
            <a:r>
              <a:rPr lang="en-US" sz="2850" dirty="0" smtClean="0"/>
              <a:t>Law: 1) misinterpreting </a:t>
            </a:r>
            <a:r>
              <a:rPr lang="en-US" sz="2850" dirty="0"/>
              <a:t>what constitutes an “official meeting,” </a:t>
            </a:r>
            <a:r>
              <a:rPr lang="en-US" sz="2850" dirty="0" smtClean="0"/>
              <a:t>2) improper </a:t>
            </a:r>
            <a:r>
              <a:rPr lang="en-US" sz="2850" dirty="0"/>
              <a:t>use of closed meetings </a:t>
            </a:r>
            <a:r>
              <a:rPr lang="en-US" sz="2850" dirty="0" smtClean="0"/>
              <a:t>or 3) </a:t>
            </a:r>
            <a:r>
              <a:rPr lang="en-US" sz="2850" dirty="0"/>
              <a:t>improper process used to close meetings</a:t>
            </a:r>
            <a:r>
              <a:rPr lang="en-US" sz="2850" dirty="0" smtClean="0"/>
              <a:t>.</a:t>
            </a:r>
            <a:endParaRPr lang="en-US" dirty="0" smtClean="0"/>
          </a:p>
          <a:p>
            <a:pPr>
              <a:buNone/>
            </a:pPr>
            <a:endParaRPr lang="en-US" sz="1500"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2</a:t>
            </a:fld>
            <a:endParaRPr lang="en-US">
              <a:solidFill>
                <a:prstClr val="black">
                  <a:tint val="75000"/>
                </a:prstClr>
              </a:solidFill>
            </a:endParaRPr>
          </a:p>
        </p:txBody>
      </p:sp>
      <p:sp>
        <p:nvSpPr>
          <p:cNvPr id="8" name="TextBox 7"/>
          <p:cNvSpPr txBox="1"/>
          <p:nvPr/>
        </p:nvSpPr>
        <p:spPr>
          <a:xfrm>
            <a:off x="2057400" y="5715001"/>
            <a:ext cx="601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prstClr val="black"/>
                </a:solidFill>
              </a:rPr>
              <a:t>I advise you to consult with your local attorney or contact the NCCCS General Counsel’s office if you have questions related to the Open Meetings Law.</a:t>
            </a:r>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050" y="4413251"/>
            <a:ext cx="2857500" cy="1943100"/>
          </a:xfrm>
          <a:prstGeom prst="rect">
            <a:avLst/>
          </a:prstGeom>
          <a:effectLst>
            <a:softEdge rad="127000"/>
          </a:effectLst>
        </p:spPr>
      </p:pic>
    </p:spTree>
    <p:extLst>
      <p:ext uri="{BB962C8B-B14F-4D97-AF65-F5344CB8AC3E}">
        <p14:creationId xmlns:p14="http://schemas.microsoft.com/office/powerpoint/2010/main" val="2360320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2371242" y="1738313"/>
            <a:ext cx="7159302" cy="4763473"/>
          </a:xfrm>
          <a:prstGeom prst="rect">
            <a:avLst/>
          </a:prstGeom>
          <a:effectLst>
            <a:softEdge rad="317500"/>
          </a:effectLst>
        </p:spPr>
      </p:pic>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963769" y="1738313"/>
            <a:ext cx="9601200" cy="4800600"/>
          </a:xfrm>
        </p:spPr>
        <p:txBody>
          <a:bodyPr>
            <a:normAutofit/>
          </a:bodyPr>
          <a:lstStyle/>
          <a:p>
            <a:pPr algn="ctr">
              <a:buNone/>
            </a:pPr>
            <a:r>
              <a:rPr lang="en-US" dirty="0" smtClean="0"/>
              <a:t>	</a:t>
            </a:r>
          </a:p>
          <a:p>
            <a:pPr algn="ctr">
              <a:buNone/>
            </a:pPr>
            <a:endParaRPr lang="en-US" sz="4000" b="1" dirty="0"/>
          </a:p>
          <a:p>
            <a:pPr algn="ctr">
              <a:buNone/>
            </a:pPr>
            <a:r>
              <a:rPr lang="en-US" sz="4000" b="1" dirty="0" smtClean="0"/>
              <a:t>Closed Sessions</a:t>
            </a:r>
            <a:endParaRPr lang="en-US" sz="4000" b="1" dirty="0"/>
          </a:p>
          <a:p>
            <a:pPr marL="457200" indent="-457200">
              <a:buAutoNum type="arabicPeriod"/>
            </a:pPr>
            <a:endParaRPr lang="en-US" sz="2500"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4267319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1068945" y="1600200"/>
            <a:ext cx="9646277" cy="4724400"/>
          </a:xfrm>
        </p:spPr>
        <p:txBody>
          <a:bodyPr>
            <a:normAutofit/>
          </a:bodyPr>
          <a:lstStyle/>
          <a:p>
            <a:pPr>
              <a:buNone/>
            </a:pPr>
            <a:r>
              <a:rPr lang="en-US" dirty="0" smtClean="0"/>
              <a:t>	“Whereas the public bodies that administer the legislative, policymaking, quasi-judicial, administrative, and advisory functions of North Carolina and its political subdivisions exist solely to conduct the people’s business, it is the public policy of North Carolina that the hearings, deliberations, and actions of these bodies be conducted openly.”</a:t>
            </a:r>
          </a:p>
          <a:p>
            <a:pPr>
              <a:buNone/>
            </a:pPr>
            <a:r>
              <a:rPr lang="en-US" sz="1500" dirty="0"/>
              <a:t> </a:t>
            </a:r>
          </a:p>
          <a:p>
            <a:pPr>
              <a:buNone/>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3</a:t>
            </a:fld>
            <a:endParaRPr lang="en-US">
              <a:solidFill>
                <a:prstClr val="black">
                  <a:tint val="75000"/>
                </a:prst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7177" y="5111979"/>
            <a:ext cx="2114282" cy="1609497"/>
          </a:xfrm>
          <a:prstGeom prst="rect">
            <a:avLst/>
          </a:prstGeom>
          <a:effectLst>
            <a:softEdge rad="127000"/>
          </a:effectLst>
        </p:spPr>
      </p:pic>
    </p:spTree>
    <p:extLst>
      <p:ext uri="{BB962C8B-B14F-4D97-AF65-F5344CB8AC3E}">
        <p14:creationId xmlns:p14="http://schemas.microsoft.com/office/powerpoint/2010/main" val="77790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Reasons it is imperative for your Board of Trustees to comply with the Open Meetings Law:</a:t>
            </a:r>
          </a:p>
          <a:p>
            <a:pPr marL="514350" indent="-514350">
              <a:buAutoNum type="arabicParenR"/>
            </a:pPr>
            <a:r>
              <a:rPr lang="en-US" sz="2700" dirty="0"/>
              <a:t>Protect trustees from being personally liable for attorneys fees and other fees if an individual trustee intentionally violates the Open Meetings law</a:t>
            </a:r>
          </a:p>
          <a:p>
            <a:pPr marL="514350" indent="-514350">
              <a:buAutoNum type="arabicParenR"/>
            </a:pPr>
            <a:r>
              <a:rPr lang="en-US" sz="2700" dirty="0"/>
              <a:t>Avoid unflattering press coverage</a:t>
            </a:r>
          </a:p>
          <a:p>
            <a:pPr marL="514350" indent="-514350">
              <a:buNone/>
            </a:pPr>
            <a:r>
              <a:rPr lang="en-US" sz="2700" dirty="0"/>
              <a:t>3)	Prevent your Board of Trustees from being mired in a hailstorm of media inquiries unrelated to positive college news</a:t>
            </a:r>
          </a:p>
          <a:p>
            <a:pPr marL="514350" indent="-514350">
              <a:buAutoNum type="arabicParenR" startAt="4"/>
            </a:pPr>
            <a:r>
              <a:rPr lang="en-US" sz="2700" dirty="0"/>
              <a:t>Avoid being </a:t>
            </a:r>
            <a:r>
              <a:rPr lang="en-US" sz="2700" dirty="0" smtClean="0"/>
              <a:t>characterized as untrustworthy by the community who supports our college institutions</a:t>
            </a:r>
            <a:endParaRPr lang="en-US" sz="2700" dirty="0"/>
          </a:p>
          <a:p>
            <a:pPr marL="514350" indent="-514350">
              <a:buAutoNum type="arabicParenR" startAt="4"/>
            </a:pP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4</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733" y="5501640"/>
            <a:ext cx="1885950" cy="1037273"/>
          </a:xfrm>
          <a:prstGeom prst="rect">
            <a:avLst/>
          </a:prstGeom>
          <a:effectLst>
            <a:softEdge rad="127000"/>
          </a:effectLst>
        </p:spPr>
      </p:pic>
    </p:spTree>
    <p:extLst>
      <p:ext uri="{BB962C8B-B14F-4D97-AF65-F5344CB8AC3E}">
        <p14:creationId xmlns:p14="http://schemas.microsoft.com/office/powerpoint/2010/main" val="15529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None/>
            </a:pPr>
            <a:r>
              <a:rPr lang="en-US" dirty="0" smtClean="0"/>
              <a:t>	</a:t>
            </a:r>
          </a:p>
          <a:p>
            <a:pPr>
              <a:buNone/>
            </a:pPr>
            <a:r>
              <a:rPr lang="en-US" i="1" dirty="0" smtClean="0"/>
              <a:t>As a general principle</a:t>
            </a:r>
            <a:r>
              <a:rPr lang="en-US" dirty="0" smtClean="0"/>
              <a:t>, “each official meeting of a public body shall be open to the public, and any person entitled to attend such a meeting.”</a:t>
            </a:r>
          </a:p>
          <a:p>
            <a:pPr>
              <a:buNone/>
            </a:pPr>
            <a:r>
              <a:rPr lang="en-US" sz="1500" dirty="0"/>
              <a:t> </a:t>
            </a:r>
          </a:p>
          <a:p>
            <a:pPr>
              <a:buNone/>
            </a:pPr>
            <a:endParaRPr lang="en-US"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5</a:t>
            </a:fld>
            <a:endParaRPr lang="en-US">
              <a:solidFill>
                <a:prstClr val="black">
                  <a:tint val="75000"/>
                </a:prstClr>
              </a:solidFill>
            </a:endParaRPr>
          </a:p>
        </p:txBody>
      </p:sp>
      <p:pic>
        <p:nvPicPr>
          <p:cNvPr id="3074" name="Picture 2" descr="C:\Documents and Settings\martins\Local Settings\Temporary Internet Files\Content.IE5\K190IDCV\MP900433150[1].jpg"/>
          <p:cNvPicPr>
            <a:picLocks noChangeAspect="1" noChangeArrowheads="1"/>
          </p:cNvPicPr>
          <p:nvPr/>
        </p:nvPicPr>
        <p:blipFill>
          <a:blip r:embed="rId3" cstate="print"/>
          <a:srcRect/>
          <a:stretch>
            <a:fillRect/>
          </a:stretch>
        </p:blipFill>
        <p:spPr bwMode="auto">
          <a:xfrm>
            <a:off x="7332133" y="3979333"/>
            <a:ext cx="3234267" cy="1947333"/>
          </a:xfrm>
          <a:prstGeom prst="rect">
            <a:avLst/>
          </a:prstGeom>
          <a:noFill/>
          <a:effectLst>
            <a:softEdge rad="127000"/>
          </a:effectLst>
        </p:spPr>
      </p:pic>
    </p:spTree>
    <p:extLst>
      <p:ext uri="{BB962C8B-B14F-4D97-AF65-F5344CB8AC3E}">
        <p14:creationId xmlns:p14="http://schemas.microsoft.com/office/powerpoint/2010/main" val="118259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None/>
            </a:pPr>
            <a:r>
              <a:rPr lang="en-US" dirty="0" smtClean="0"/>
              <a:t>	To determine whether the general principle that “each </a:t>
            </a:r>
            <a:r>
              <a:rPr lang="en-US" b="1" dirty="0" smtClean="0"/>
              <a:t>official meeting </a:t>
            </a:r>
            <a:r>
              <a:rPr lang="en-US" dirty="0" smtClean="0"/>
              <a:t>of a </a:t>
            </a:r>
            <a:r>
              <a:rPr lang="en-US" b="1" dirty="0" smtClean="0"/>
              <a:t>public body </a:t>
            </a:r>
            <a:r>
              <a:rPr lang="en-US" dirty="0" smtClean="0"/>
              <a:t>shall be open to the public, and any person entitled to attend such a meeting” is applicable to community colleges, it is useful to define “</a:t>
            </a:r>
            <a:r>
              <a:rPr lang="en-US" b="1" dirty="0"/>
              <a:t>public body</a:t>
            </a:r>
            <a:r>
              <a:rPr lang="en-US" dirty="0" smtClean="0"/>
              <a:t>” and “</a:t>
            </a:r>
            <a:r>
              <a:rPr lang="en-US" b="1" dirty="0"/>
              <a:t>official meeting</a:t>
            </a:r>
            <a:r>
              <a:rPr lang="en-US" dirty="0" smtClean="0"/>
              <a:t>.”</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6</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4" y="4575176"/>
            <a:ext cx="2857500" cy="1781175"/>
          </a:xfrm>
          <a:prstGeom prst="rect">
            <a:avLst/>
          </a:prstGeom>
          <a:effectLst>
            <a:softEdge rad="127000"/>
          </a:effectLst>
        </p:spPr>
      </p:pic>
    </p:spTree>
    <p:extLst>
      <p:ext uri="{BB962C8B-B14F-4D97-AF65-F5344CB8AC3E}">
        <p14:creationId xmlns:p14="http://schemas.microsoft.com/office/powerpoint/2010/main" val="399558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martins\Local Settings\Temporary Internet Files\Content.IE5\ZAZLMCKN\MP900174966[1].jpg"/>
          <p:cNvPicPr>
            <a:picLocks noChangeAspect="1" noChangeArrowheads="1"/>
          </p:cNvPicPr>
          <p:nvPr/>
        </p:nvPicPr>
        <p:blipFill>
          <a:blip r:embed="rId3" cstate="print">
            <a:lum bright="70000" contrast="-70000"/>
          </a:blip>
          <a:srcRect/>
          <a:stretch>
            <a:fillRect/>
          </a:stretch>
        </p:blipFill>
        <p:spPr bwMode="auto">
          <a:xfrm>
            <a:off x="2202286" y="1784349"/>
            <a:ext cx="7559899" cy="4341815"/>
          </a:xfrm>
          <a:prstGeom prst="rect">
            <a:avLst/>
          </a:prstGeom>
          <a:noFill/>
          <a:effectLst>
            <a:softEdge rad="127000"/>
          </a:effectLst>
        </p:spPr>
      </p:pic>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lgn="ctr">
              <a:buNone/>
            </a:pPr>
            <a:endParaRPr lang="en-US" dirty="0" smtClean="0"/>
          </a:p>
          <a:p>
            <a:pPr algn="ctr">
              <a:buNone/>
            </a:pPr>
            <a:endParaRPr lang="en-US" dirty="0"/>
          </a:p>
          <a:p>
            <a:pPr algn="ctr">
              <a:buNone/>
            </a:pPr>
            <a:r>
              <a:rPr lang="en-US" b="1" dirty="0" smtClean="0"/>
              <a:t>	Definition of “Public Body”</a:t>
            </a:r>
            <a:endParaRPr lang="en-US" b="1"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373223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a:xfrm>
            <a:off x="862885" y="1600200"/>
            <a:ext cx="9347915" cy="4724400"/>
          </a:xfrm>
        </p:spPr>
        <p:txBody>
          <a:bodyPr>
            <a:normAutofit/>
          </a:bodyPr>
          <a:lstStyle/>
          <a:p>
            <a:pPr>
              <a:buFont typeface="Wingdings" pitchFamily="2" charset="2"/>
              <a:buChar char="v"/>
            </a:pPr>
            <a:r>
              <a:rPr lang="en-US" dirty="0" smtClean="0"/>
              <a:t>  </a:t>
            </a:r>
            <a:r>
              <a:rPr lang="en-US" sz="3000" dirty="0"/>
              <a:t>To be a </a:t>
            </a:r>
            <a:r>
              <a:rPr lang="en-US" sz="3000" b="1" dirty="0"/>
              <a:t>“public body,” </a:t>
            </a:r>
            <a:r>
              <a:rPr lang="en-US" sz="3000" dirty="0"/>
              <a:t>the following elements must be present:</a:t>
            </a:r>
          </a:p>
          <a:p>
            <a:pPr marL="0" indent="0">
              <a:buNone/>
            </a:pPr>
            <a:r>
              <a:rPr lang="en-US" sz="3000" dirty="0" smtClean="0"/>
              <a:t>	Be </a:t>
            </a:r>
            <a:r>
              <a:rPr lang="en-US" sz="3000" dirty="0"/>
              <a:t>an elected or appointed </a:t>
            </a:r>
            <a:r>
              <a:rPr lang="en-US" sz="3000" dirty="0" smtClean="0"/>
              <a:t>authority or board that</a:t>
            </a:r>
          </a:p>
          <a:p>
            <a:pPr marL="400050" lvl="1" indent="0">
              <a:buNone/>
            </a:pPr>
            <a:r>
              <a:rPr lang="en-US" sz="2600" dirty="0" smtClean="0"/>
              <a:t>1) 	Has at least two (2) members AND</a:t>
            </a:r>
          </a:p>
          <a:p>
            <a:pPr marL="400050" lvl="1" indent="0">
              <a:buNone/>
            </a:pPr>
            <a:r>
              <a:rPr lang="en-US" sz="2600" dirty="0" smtClean="0"/>
              <a:t>2)	Exercises </a:t>
            </a:r>
            <a:r>
              <a:rPr lang="en-US" sz="2600" dirty="0"/>
              <a:t>or is authorized to exercise </a:t>
            </a:r>
            <a:r>
              <a:rPr lang="en-US" sz="2600" dirty="0" smtClean="0"/>
              <a:t>. . . policy-	making</a:t>
            </a:r>
            <a:r>
              <a:rPr lang="en-US" sz="2600" dirty="0"/>
              <a:t>, quasi-judicial, administrative, or advisory </a:t>
            </a:r>
            <a:r>
              <a:rPr lang="en-US" sz="2600" dirty="0" smtClean="0"/>
              <a:t>	functions</a:t>
            </a:r>
            <a:endParaRPr lang="en-US" sz="2600" dirty="0"/>
          </a:p>
          <a:p>
            <a:pPr marL="914400" lvl="1" indent="-514350">
              <a:buNone/>
            </a:pPr>
            <a:endParaRPr lang="en-US" sz="2600" dirty="0"/>
          </a:p>
          <a:p>
            <a:pPr marL="914400" lvl="1" indent="-514350">
              <a:buNone/>
            </a:pPr>
            <a:endParaRPr lang="en-US" sz="2600" dirty="0"/>
          </a:p>
          <a:p>
            <a:pPr marL="457200" indent="-457200">
              <a:buNone/>
            </a:pPr>
            <a:endParaRPr lang="en-US" sz="3000" dirty="0"/>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8</a:t>
            </a:fld>
            <a:endParaRPr lang="en-US" dirty="0">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4633913"/>
            <a:ext cx="2857500" cy="1905000"/>
          </a:xfrm>
          <a:prstGeom prst="rect">
            <a:avLst/>
          </a:prstGeom>
          <a:effectLst>
            <a:softEdge rad="127000"/>
          </a:effectLst>
        </p:spPr>
      </p:pic>
    </p:spTree>
    <p:extLst>
      <p:ext uri="{BB962C8B-B14F-4D97-AF65-F5344CB8AC3E}">
        <p14:creationId xmlns:p14="http://schemas.microsoft.com/office/powerpoint/2010/main" val="234774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rotWithShape="1">
          <a:blip r:embed="rId3">
            <a:lum bright="70000" contrast="-70000"/>
            <a:extLst>
              <a:ext uri="{28A0092B-C50C-407E-A947-70E740481C1C}">
                <a14:useLocalDpi xmlns:a14="http://schemas.microsoft.com/office/drawing/2010/main" val="0"/>
              </a:ext>
            </a:extLst>
          </a:blip>
          <a:srcRect l="-2563" t="-5178" r="-1398" b="-359"/>
          <a:stretch/>
        </p:blipFill>
        <p:spPr>
          <a:xfrm>
            <a:off x="4876800" y="4435793"/>
            <a:ext cx="6492240" cy="210312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normAutofit fontScale="90000"/>
          </a:bodyPr>
          <a:lstStyle/>
          <a:p>
            <a:r>
              <a:rPr lang="en-US" b="1" dirty="0" smtClean="0"/>
              <a:t>Open Meetings Law</a:t>
            </a:r>
            <a:br>
              <a:rPr lang="en-US" b="1" dirty="0" smtClean="0"/>
            </a:br>
            <a:r>
              <a:rPr lang="en-US" sz="2200" b="1" dirty="0"/>
              <a:t>N.C.G.S. § 143-318.9 through 143-318.18</a:t>
            </a:r>
          </a:p>
        </p:txBody>
      </p:sp>
      <p:sp>
        <p:nvSpPr>
          <p:cNvPr id="3" name="Content Placeholder 2"/>
          <p:cNvSpPr>
            <a:spLocks noGrp="1"/>
          </p:cNvSpPr>
          <p:nvPr>
            <p:ph idx="1"/>
          </p:nvPr>
        </p:nvSpPr>
        <p:spPr/>
        <p:txBody>
          <a:bodyPr>
            <a:normAutofit/>
          </a:bodyPr>
          <a:lstStyle/>
          <a:p>
            <a:pPr>
              <a:buNone/>
            </a:pPr>
            <a:r>
              <a:rPr lang="en-US" dirty="0" smtClean="0"/>
              <a:t>	Local community college boards of trustees are </a:t>
            </a:r>
            <a:r>
              <a:rPr lang="en-US" b="1" dirty="0" smtClean="0"/>
              <a:t>public bodies </a:t>
            </a:r>
            <a:r>
              <a:rPr lang="en-US" dirty="0" smtClean="0"/>
              <a:t>because </a:t>
            </a:r>
          </a:p>
          <a:p>
            <a:pPr marL="514350" indent="-514350">
              <a:buAutoNum type="arabicParenR"/>
            </a:pPr>
            <a:r>
              <a:rPr lang="en-US" sz="3000" dirty="0"/>
              <a:t>Members of local boards of trustees are appointed to the board by the Governor and by county boards; AND</a:t>
            </a:r>
          </a:p>
          <a:p>
            <a:pPr marL="514350" indent="-514350">
              <a:buAutoNum type="arabicParenR"/>
            </a:pPr>
            <a:r>
              <a:rPr lang="en-US" sz="3000" dirty="0"/>
              <a:t>Local boards "are composed of two or more members;" AND</a:t>
            </a:r>
          </a:p>
          <a:p>
            <a:pPr marL="514350" indent="-514350">
              <a:buAutoNum type="arabicParenR"/>
            </a:pPr>
            <a:r>
              <a:rPr lang="en-US" sz="3000" dirty="0"/>
              <a:t>Local boards "exercise or is authorized to exercise policy-making" and advisory functions.</a:t>
            </a: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211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566</Words>
  <Application>Microsoft Office PowerPoint</Application>
  <PresentationFormat>Custom</PresentationFormat>
  <Paragraphs>125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Open Meetings Law  </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lpstr>Open Meetings Law N.C.G.S. § 143-318.9 through 143-318.18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Leake</dc:creator>
  <cp:lastModifiedBy>April</cp:lastModifiedBy>
  <cp:revision>56</cp:revision>
  <dcterms:created xsi:type="dcterms:W3CDTF">2015-03-24T15:03:42Z</dcterms:created>
  <dcterms:modified xsi:type="dcterms:W3CDTF">2015-04-27T14:29:16Z</dcterms:modified>
</cp:coreProperties>
</file>