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73" r:id="rId2"/>
    <p:sldId id="274" r:id="rId3"/>
    <p:sldId id="275" r:id="rId4"/>
    <p:sldId id="311" r:id="rId5"/>
    <p:sldId id="276" r:id="rId6"/>
    <p:sldId id="277" r:id="rId7"/>
    <p:sldId id="278" r:id="rId8"/>
    <p:sldId id="279" r:id="rId9"/>
    <p:sldId id="280" r:id="rId10"/>
    <p:sldId id="281" r:id="rId11"/>
    <p:sldId id="282" r:id="rId12"/>
    <p:sldId id="283" r:id="rId13"/>
    <p:sldId id="284" r:id="rId14"/>
    <p:sldId id="285" r:id="rId15"/>
    <p:sldId id="308" r:id="rId16"/>
    <p:sldId id="315" r:id="rId17"/>
    <p:sldId id="312" r:id="rId18"/>
    <p:sldId id="314" r:id="rId19"/>
    <p:sldId id="313" r:id="rId20"/>
    <p:sldId id="303" r:id="rId21"/>
    <p:sldId id="30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16" autoAdjust="0"/>
    <p:restoredTop sz="73801" autoAdjust="0"/>
  </p:normalViewPr>
  <p:slideViewPr>
    <p:cSldViewPr snapToGrid="0">
      <p:cViewPr>
        <p:scale>
          <a:sx n="66" d="100"/>
          <a:sy n="66" d="100"/>
        </p:scale>
        <p:origin x="-82" y="-5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8F3E3C-7C56-443F-9011-1B1C7ED52A80}" type="datetimeFigureOut">
              <a:rPr lang="en-US" smtClean="0"/>
              <a:t>4/27/2015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7BDAD4-A0A3-41A1-B2A6-B055A55B43C6}" type="slidenum">
              <a:rPr lang="en-US" smtClean="0"/>
              <a:t>‹#›</a:t>
            </a:fld>
            <a:endParaRPr lang="en-US"/>
          </a:p>
        </p:txBody>
      </p:sp>
    </p:spTree>
    <p:extLst>
      <p:ext uri="{BB962C8B-B14F-4D97-AF65-F5344CB8AC3E}">
        <p14:creationId xmlns:p14="http://schemas.microsoft.com/office/powerpoint/2010/main" val="3371149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93134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example of presidential elections on the community college campus</a:t>
            </a:r>
            <a:r>
              <a:rPr lang="en-US" baseline="0" dirty="0" smtClean="0"/>
              <a:t> before it comes to the State Board.  At the college level, the decision is not final because the State Board of Community Colleges has to approve the </a:t>
            </a:r>
            <a:r>
              <a:rPr lang="en-US" baseline="0" smtClean="0"/>
              <a:t>local election.</a:t>
            </a:r>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242817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611664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497379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190202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77635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109818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Solicit feedback from audience as to the problems.</a:t>
            </a:r>
          </a:p>
          <a:p>
            <a:r>
              <a:rPr lang="en-US" dirty="0" smtClean="0"/>
              <a:t>1</a:t>
            </a:r>
            <a:r>
              <a:rPr lang="en-US" baseline="30000" dirty="0" smtClean="0"/>
              <a:t>st</a:t>
            </a:r>
            <a:r>
              <a:rPr lang="en-US" dirty="0" smtClean="0"/>
              <a:t> bullet problem:  It doesn’t cite any reason.</a:t>
            </a:r>
          </a:p>
          <a:p>
            <a:r>
              <a:rPr lang="en-US" dirty="0" smtClean="0"/>
              <a:t>2</a:t>
            </a:r>
            <a:r>
              <a:rPr lang="en-US" baseline="30000" dirty="0" smtClean="0"/>
              <a:t>nd</a:t>
            </a:r>
            <a:r>
              <a:rPr lang="en-US" baseline="0" dirty="0" smtClean="0"/>
              <a:t> bullet problem:  There is no identification of the specific closed session basis, nor any citation to the law that makes the personnel discussion confidential.  There is no indication of an individual employee or prospective employee. It’s too general.  May want to identify the position.</a:t>
            </a:r>
          </a:p>
          <a:p>
            <a:r>
              <a:rPr lang="en-US" baseline="0" dirty="0" smtClean="0"/>
              <a:t>3</a:t>
            </a:r>
            <a:r>
              <a:rPr lang="en-US" baseline="30000" dirty="0" smtClean="0"/>
              <a:t>rd</a:t>
            </a:r>
            <a:r>
              <a:rPr lang="en-US" baseline="0" dirty="0" smtClean="0"/>
              <a:t> bullet problem:  There is no citation to the law that makes the discussion confidential.</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88961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Motion corresponding</a:t>
            </a:r>
            <a:r>
              <a:rPr lang="en-US" baseline="0" dirty="0" smtClean="0"/>
              <a:t> to discussion:  </a:t>
            </a:r>
            <a:r>
              <a:rPr lang="en-US" dirty="0" smtClean="0"/>
              <a:t>If</a:t>
            </a:r>
            <a:r>
              <a:rPr lang="en-US" baseline="0" dirty="0" smtClean="0"/>
              <a:t> you go into closed session for one purpose, that purpose should be included in your motion and your closed session discussion should be limited to that one purpose.  For example, your minutes will reflect a motion for a confidential personnel discussion and an actual confidential personnel discussion about an individual employee.  If you have a motion for a confidential personnel discussion and discuss that as well as the plans to restructure the department, the restructuring discussion is inappropriate because it is not closed session material and because you didn’t have a motion for it.  Your minutes will show that you did not follow the proper process.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6406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Closed</a:t>
            </a:r>
            <a:r>
              <a:rPr lang="en-US" baseline="0" dirty="0" smtClean="0"/>
              <a:t> session topic</a:t>
            </a:r>
            <a:r>
              <a:rPr lang="en-US" dirty="0" smtClean="0"/>
              <a:t> corresponding</a:t>
            </a:r>
            <a:r>
              <a:rPr lang="en-US" baseline="0" dirty="0" smtClean="0"/>
              <a:t> to closed session motion:  Even if a topic is appropriate for closed session, that purpose must be included in your motion.  You cannot discuss two closed session topics in closed session if you only listed one closed session topic in the motion.</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996121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634726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032476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Flesh out the point that it</a:t>
            </a:r>
            <a:r>
              <a:rPr lang="en-US" baseline="0" dirty="0" smtClean="0"/>
              <a:t> is to the board member’s benefit to follow the advice of counsel.</a:t>
            </a:r>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080220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43837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697647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528657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573015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the issue is really sensitive or a subject about which the board doesn’t want the public or the campus to know about yet because of it’s disruption, the board can’t discuss it in closed session if it’s not in the list.  You may want to consider the one-on-one conversations that take you out of the “official meeting” definition.  Use the example of discussing eliminating a program with the board.</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513191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35011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61219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755112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8/14/2014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4299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8/14/2014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270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8/14/2014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05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8/14/2014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794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8/14/2014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382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8/14/2014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220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8/14/2014</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464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8/14/2014</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21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8/14/2014</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758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8/14/2014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278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8/14/2014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262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59200" y="609600"/>
            <a:ext cx="81280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8/14/2014</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07EB5-E551-4081-B1D4-5458D7644D4F}"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descr="NCCCS_logo_2C.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52400"/>
            <a:ext cx="3556000" cy="1014662"/>
          </a:xfrm>
          <a:prstGeom prst="rect">
            <a:avLst/>
          </a:prstGeom>
        </p:spPr>
      </p:pic>
    </p:spTree>
    <p:extLst>
      <p:ext uri="{BB962C8B-B14F-4D97-AF65-F5344CB8AC3E}">
        <p14:creationId xmlns:p14="http://schemas.microsoft.com/office/powerpoint/2010/main" val="424318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p:txBody>
          <a:bodyPr>
            <a:normAutofit/>
          </a:bodyPr>
          <a:lstStyle/>
          <a:p>
            <a:pPr>
              <a:buNone/>
            </a:pPr>
            <a:r>
              <a:rPr lang="en-US" dirty="0" smtClean="0"/>
              <a:t>	</a:t>
            </a:r>
            <a:r>
              <a:rPr lang="en-US" sz="3050" dirty="0" smtClean="0"/>
              <a:t> </a:t>
            </a:r>
            <a:r>
              <a:rPr lang="en-US" sz="3050" b="1" dirty="0"/>
              <a:t>A</a:t>
            </a:r>
            <a:r>
              <a:rPr lang="en-US" sz="3050" b="1" dirty="0" smtClean="0"/>
              <a:t>s </a:t>
            </a:r>
            <a:r>
              <a:rPr lang="en-US" sz="3050" b="1" dirty="0"/>
              <a:t>a general principle</a:t>
            </a:r>
            <a:r>
              <a:rPr lang="en-US" sz="3050" dirty="0"/>
              <a:t>, </a:t>
            </a:r>
            <a:r>
              <a:rPr lang="en-US" sz="3050" dirty="0" smtClean="0"/>
              <a:t> official meetings of public bodies must be open to the public.  HOWEVER, </a:t>
            </a:r>
            <a:r>
              <a:rPr lang="en-US" sz="3050" dirty="0"/>
              <a:t>there are </a:t>
            </a:r>
            <a:r>
              <a:rPr lang="en-US" sz="3050" b="1" dirty="0"/>
              <a:t>explicit, proscribed circumstances</a:t>
            </a:r>
            <a:r>
              <a:rPr lang="en-US" sz="3050" dirty="0"/>
              <a:t> when it is lawful for the Board to exclude the public from its deliberations – </a:t>
            </a:r>
            <a:r>
              <a:rPr lang="en-US" sz="3050" b="1" dirty="0"/>
              <a:t>closed session meetings.</a:t>
            </a:r>
            <a:endParaRPr lang="en-US" sz="3050" dirty="0"/>
          </a:p>
          <a:p>
            <a:pPr>
              <a:buNone/>
            </a:pPr>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1</a:t>
            </a:fld>
            <a:endParaRPr lang="en-US">
              <a:solidFill>
                <a:prstClr val="black">
                  <a:tint val="75000"/>
                </a:prstClr>
              </a:solidFill>
            </a:endParaRPr>
          </a:p>
        </p:txBody>
      </p:sp>
      <p:pic>
        <p:nvPicPr>
          <p:cNvPr id="7170" name="Picture 2" descr="C:\Documents and Settings\martins\Local Settings\Temporary Internet Files\Content.IE5\6EX8KBWX\MP900430507[1].jpg"/>
          <p:cNvPicPr>
            <a:picLocks noChangeAspect="1" noChangeArrowheads="1"/>
          </p:cNvPicPr>
          <p:nvPr/>
        </p:nvPicPr>
        <p:blipFill>
          <a:blip r:embed="rId3" cstate="print"/>
          <a:srcRect/>
          <a:stretch>
            <a:fillRect/>
          </a:stretch>
        </p:blipFill>
        <p:spPr bwMode="auto">
          <a:xfrm>
            <a:off x="8229600" y="4330229"/>
            <a:ext cx="2961253" cy="2026122"/>
          </a:xfrm>
          <a:prstGeom prst="rect">
            <a:avLst/>
          </a:prstGeom>
          <a:noFill/>
          <a:effectLst>
            <a:softEdge rad="31750"/>
          </a:effectLst>
        </p:spPr>
      </p:pic>
    </p:spTree>
    <p:extLst>
      <p:ext uri="{BB962C8B-B14F-4D97-AF65-F5344CB8AC3E}">
        <p14:creationId xmlns:p14="http://schemas.microsoft.com/office/powerpoint/2010/main" val="3870548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p:txBody>
          <a:bodyPr>
            <a:normAutofit/>
          </a:bodyPr>
          <a:lstStyle/>
          <a:p>
            <a:pPr>
              <a:buNone/>
            </a:pPr>
            <a:r>
              <a:rPr lang="en-US" dirty="0" smtClean="0"/>
              <a:t>	</a:t>
            </a:r>
            <a:r>
              <a:rPr lang="en-US" b="1" dirty="0" smtClean="0"/>
              <a:t>Important points to avoid unwanted scrutiny regarding closed sessions cont’d:</a:t>
            </a:r>
          </a:p>
          <a:p>
            <a:pPr>
              <a:buNone/>
            </a:pPr>
            <a:r>
              <a:rPr lang="en-US" dirty="0" smtClean="0"/>
              <a:t>7) The Board is </a:t>
            </a:r>
            <a:r>
              <a:rPr lang="en-US" b="1" dirty="0" smtClean="0"/>
              <a:t>explicitly prohibited </a:t>
            </a:r>
            <a:r>
              <a:rPr lang="en-US" dirty="0" smtClean="0"/>
              <a:t>from considering or filling a vacancy on the Board in closed session.  The Board must consider or </a:t>
            </a:r>
            <a:r>
              <a:rPr lang="en-US" b="1" dirty="0" smtClean="0"/>
              <a:t>fill the Board vacancy in open session</a:t>
            </a:r>
            <a:r>
              <a:rPr lang="en-US" dirty="0" smtClean="0"/>
              <a:t>.</a:t>
            </a:r>
          </a:p>
          <a:p>
            <a:pPr>
              <a:buNone/>
            </a:pPr>
            <a:r>
              <a:rPr lang="en-US" dirty="0" smtClean="0"/>
              <a:t>8) The public body having the </a:t>
            </a:r>
            <a:r>
              <a:rPr lang="en-US" b="1" dirty="0" smtClean="0"/>
              <a:t>final authority</a:t>
            </a:r>
            <a:r>
              <a:rPr lang="en-US" dirty="0" smtClean="0"/>
              <a:t> to appoint, discharge, or remove shall take </a:t>
            </a:r>
            <a:r>
              <a:rPr lang="en-US" b="1" dirty="0" smtClean="0"/>
              <a:t>final action</a:t>
            </a:r>
            <a:r>
              <a:rPr lang="en-US" dirty="0" smtClean="0"/>
              <a:t> to appoint, discharge, or remove in </a:t>
            </a:r>
            <a:r>
              <a:rPr lang="en-US" b="1" dirty="0" smtClean="0"/>
              <a:t>open session</a:t>
            </a:r>
            <a:r>
              <a:rPr lang="en-US" dirty="0" smtClean="0"/>
              <a:t>.  </a:t>
            </a:r>
          </a:p>
          <a:p>
            <a:pPr>
              <a:buNone/>
            </a:pPr>
            <a:endParaRPr lang="en-US" dirty="0" smtClean="0"/>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10</a:t>
            </a:fld>
            <a:endParaRPr lang="en-US">
              <a:solidFill>
                <a:prstClr val="black">
                  <a:tint val="75000"/>
                </a:prstClr>
              </a:solidFill>
            </a:endParaRPr>
          </a:p>
        </p:txBody>
      </p:sp>
      <p:pic>
        <p:nvPicPr>
          <p:cNvPr id="6146" name="Picture 2" descr="C:\Documents and Settings\martins\Local Settings\Temporary Internet Files\Content.IE5\7U6KYR22\MC900441572[1].wmf"/>
          <p:cNvPicPr>
            <a:picLocks noChangeAspect="1" noChangeArrowheads="1"/>
          </p:cNvPicPr>
          <p:nvPr/>
        </p:nvPicPr>
        <p:blipFill>
          <a:blip r:embed="rId3" cstate="print"/>
          <a:srcRect/>
          <a:stretch>
            <a:fillRect/>
          </a:stretch>
        </p:blipFill>
        <p:spPr bwMode="auto">
          <a:xfrm>
            <a:off x="8077199" y="5377912"/>
            <a:ext cx="2120685" cy="1215972"/>
          </a:xfrm>
          <a:prstGeom prst="rect">
            <a:avLst/>
          </a:prstGeom>
          <a:noFill/>
        </p:spPr>
      </p:pic>
    </p:spTree>
    <p:extLst>
      <p:ext uri="{BB962C8B-B14F-4D97-AF65-F5344CB8AC3E}">
        <p14:creationId xmlns:p14="http://schemas.microsoft.com/office/powerpoint/2010/main" val="205693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p:txBody>
          <a:bodyPr>
            <a:normAutofit/>
          </a:bodyPr>
          <a:lstStyle/>
          <a:p>
            <a:pPr>
              <a:buFont typeface="Wingdings" pitchFamily="2" charset="2"/>
              <a:buChar char="v"/>
            </a:pPr>
            <a:r>
              <a:rPr lang="en-US" b="1" dirty="0" smtClean="0"/>
              <a:t>Calling a closed session:</a:t>
            </a:r>
          </a:p>
          <a:p>
            <a:pPr>
              <a:buNone/>
            </a:pPr>
            <a:r>
              <a:rPr lang="en-US" b="1" dirty="0" smtClean="0"/>
              <a:t>	</a:t>
            </a:r>
            <a:r>
              <a:rPr lang="en-US" dirty="0" smtClean="0"/>
              <a:t>It is imperative for local boards to use the appropriate procedure to close an open meeting.  The General Assembly has </a:t>
            </a:r>
            <a:r>
              <a:rPr lang="en-US" b="1" dirty="0" smtClean="0"/>
              <a:t>mandated </a:t>
            </a:r>
            <a:r>
              <a:rPr lang="en-US" dirty="0" smtClean="0"/>
              <a:t>that all of the following steps be taken when calling a closed session:</a:t>
            </a:r>
          </a:p>
          <a:p>
            <a:pPr>
              <a:buNone/>
            </a:pPr>
            <a:r>
              <a:rPr lang="en-US" dirty="0" smtClean="0"/>
              <a:t>1)  Make and adopt a motion to go into closed session </a:t>
            </a:r>
            <a:r>
              <a:rPr lang="en-US" b="1" dirty="0" smtClean="0"/>
              <a:t>during the open meeting</a:t>
            </a:r>
            <a:r>
              <a:rPr lang="en-US" dirty="0" smtClean="0"/>
              <a:t>.</a:t>
            </a:r>
          </a:p>
          <a:p>
            <a:pPr>
              <a:buFont typeface="Wingdings" pitchFamily="2" charset="2"/>
              <a:buChar char="v"/>
            </a:pPr>
            <a:endParaRPr lang="en-US" dirty="0" smtClean="0"/>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11</a:t>
            </a:fld>
            <a:endParaRPr lang="en-US">
              <a:solidFill>
                <a:prstClr val="black">
                  <a:tint val="75000"/>
                </a:prstClr>
              </a:solidFill>
            </a:endParaRPr>
          </a:p>
        </p:txBody>
      </p:sp>
      <p:pic>
        <p:nvPicPr>
          <p:cNvPr id="5122" name="Picture 2" descr="C:\Documents and Settings\martins\Local Settings\Temporary Internet Files\Content.IE5\D2QBIY38\MC900434929[1].png"/>
          <p:cNvPicPr>
            <a:picLocks noChangeAspect="1" noChangeArrowheads="1"/>
          </p:cNvPicPr>
          <p:nvPr/>
        </p:nvPicPr>
        <p:blipFill>
          <a:blip r:embed="rId3" cstate="print"/>
          <a:srcRect/>
          <a:stretch>
            <a:fillRect/>
          </a:stretch>
        </p:blipFill>
        <p:spPr bwMode="auto">
          <a:xfrm>
            <a:off x="8362627" y="4881052"/>
            <a:ext cx="1840424" cy="1840424"/>
          </a:xfrm>
          <a:prstGeom prst="rect">
            <a:avLst/>
          </a:prstGeom>
          <a:noFill/>
        </p:spPr>
      </p:pic>
    </p:spTree>
    <p:extLst>
      <p:ext uri="{BB962C8B-B14F-4D97-AF65-F5344CB8AC3E}">
        <p14:creationId xmlns:p14="http://schemas.microsoft.com/office/powerpoint/2010/main" val="319842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p:txBody>
          <a:bodyPr>
            <a:normAutofit/>
          </a:bodyPr>
          <a:lstStyle/>
          <a:p>
            <a:pPr>
              <a:buFont typeface="Wingdings" pitchFamily="2" charset="2"/>
              <a:buChar char="v"/>
            </a:pPr>
            <a:r>
              <a:rPr lang="en-US" b="1" dirty="0" smtClean="0"/>
              <a:t>Calling a closed session cont’d:</a:t>
            </a:r>
          </a:p>
          <a:p>
            <a:pPr marL="514350" indent="-514350">
              <a:buAutoNum type="arabicParenR" startAt="2"/>
            </a:pPr>
            <a:r>
              <a:rPr lang="en-US" dirty="0" smtClean="0"/>
              <a:t>The motion to go into closed session </a:t>
            </a:r>
            <a:r>
              <a:rPr lang="en-US" b="1" dirty="0" smtClean="0"/>
              <a:t>must</a:t>
            </a:r>
            <a:r>
              <a:rPr lang="en-US" dirty="0" smtClean="0"/>
              <a:t> cite one of the permissible reasons on the exclusive list of appropriate closed session topics.  The failure to cite the appropriate permissible reason for going into closed session within the motion renders the ability of the Board to maintain the confidentiality of the closed session vulnerable.</a:t>
            </a:r>
          </a:p>
          <a:p>
            <a:pPr marL="514350" indent="-514350">
              <a:buAutoNum type="arabicParenR" startAt="2"/>
            </a:pPr>
            <a:endParaRPr lang="en-US" dirty="0" smtClean="0"/>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12</a:t>
            </a:fld>
            <a:endParaRPr lang="en-US">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4662" y="5111751"/>
            <a:ext cx="1590675" cy="1609725"/>
          </a:xfrm>
          <a:prstGeom prst="rect">
            <a:avLst/>
          </a:prstGeom>
        </p:spPr>
      </p:pic>
    </p:spTree>
    <p:extLst>
      <p:ext uri="{BB962C8B-B14F-4D97-AF65-F5344CB8AC3E}">
        <p14:creationId xmlns:p14="http://schemas.microsoft.com/office/powerpoint/2010/main" val="183382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p:txBody>
          <a:bodyPr>
            <a:normAutofit/>
          </a:bodyPr>
          <a:lstStyle/>
          <a:p>
            <a:pPr>
              <a:buFont typeface="Wingdings" pitchFamily="2" charset="2"/>
              <a:buChar char="v"/>
            </a:pPr>
            <a:r>
              <a:rPr lang="en-US" b="1" dirty="0" smtClean="0"/>
              <a:t>Calling a closed session cont’d:</a:t>
            </a:r>
          </a:p>
          <a:p>
            <a:pPr>
              <a:buNone/>
              <a:tabLst>
                <a:tab pos="457200" algn="l"/>
                <a:tab pos="508000" algn="l"/>
              </a:tabLst>
            </a:pPr>
            <a:r>
              <a:rPr lang="en-US" dirty="0" smtClean="0"/>
              <a:t>3) If the purpose of the closed session is to discuss privileged 	or confidential information, the General Assembly 	mandates that the motion to close the meeting </a:t>
            </a:r>
            <a:r>
              <a:rPr lang="en-US" b="1" dirty="0" smtClean="0"/>
              <a:t>cites </a:t>
            </a:r>
            <a:r>
              <a:rPr lang="en-US" dirty="0" smtClean="0"/>
              <a:t>the l	law that renders the information confidential or privileged.  </a:t>
            </a:r>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13</a:t>
            </a:fld>
            <a:endParaRPr lang="en-US">
              <a:solidFill>
                <a:prstClr val="black">
                  <a:tint val="75000"/>
                </a:prstClr>
              </a:solidFill>
            </a:endParaRPr>
          </a:p>
        </p:txBody>
      </p:sp>
      <p:pic>
        <p:nvPicPr>
          <p:cNvPr id="4" name="Picture 3"/>
          <p:cNvPicPr>
            <a:picLocks noChangeAspect="1"/>
          </p:cNvPicPr>
          <p:nvPr/>
        </p:nvPicPr>
        <p:blipFill>
          <a:blip r:embed="rId3"/>
          <a:stretch>
            <a:fillRect/>
          </a:stretch>
        </p:blipFill>
        <p:spPr>
          <a:xfrm>
            <a:off x="8167607" y="4641045"/>
            <a:ext cx="2800512" cy="1897868"/>
          </a:xfrm>
          <a:prstGeom prst="rect">
            <a:avLst/>
          </a:prstGeom>
          <a:effectLst>
            <a:softEdge rad="127000"/>
          </a:effectLst>
        </p:spPr>
      </p:pic>
    </p:spTree>
    <p:extLst>
      <p:ext uri="{BB962C8B-B14F-4D97-AF65-F5344CB8AC3E}">
        <p14:creationId xmlns:p14="http://schemas.microsoft.com/office/powerpoint/2010/main" val="16362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p:txBody>
          <a:bodyPr>
            <a:normAutofit/>
          </a:bodyPr>
          <a:lstStyle/>
          <a:p>
            <a:pPr>
              <a:buFont typeface="Wingdings" pitchFamily="2" charset="2"/>
              <a:buChar char="v"/>
            </a:pPr>
            <a:r>
              <a:rPr lang="en-US" dirty="0" smtClean="0"/>
              <a:t> </a:t>
            </a:r>
            <a:r>
              <a:rPr lang="en-US" b="1" dirty="0" smtClean="0"/>
              <a:t>Calling a closed session cont’d:</a:t>
            </a:r>
            <a:endParaRPr lang="en-US" dirty="0" smtClean="0"/>
          </a:p>
          <a:p>
            <a:pPr>
              <a:buNone/>
            </a:pPr>
            <a:r>
              <a:rPr lang="en-US" dirty="0" smtClean="0"/>
              <a:t>For example, if the Board wants to go into closed session to discuss terminating a college employee, the motion to go into closed session would need to </a:t>
            </a:r>
          </a:p>
          <a:p>
            <a:pPr marL="514350" indent="-514350">
              <a:buAutoNum type="arabicParenR"/>
            </a:pPr>
            <a:r>
              <a:rPr lang="en-US" dirty="0" smtClean="0"/>
              <a:t>Cite the statute allowing them to discuss confidential information in closed session (G.S. 143-318.11(a)(1)) </a:t>
            </a:r>
            <a:r>
              <a:rPr lang="en-US" b="1" dirty="0" smtClean="0"/>
              <a:t>AND</a:t>
            </a:r>
          </a:p>
          <a:p>
            <a:pPr marL="514350" indent="-514350">
              <a:buAutoNum type="arabicParenR"/>
            </a:pPr>
            <a:r>
              <a:rPr lang="en-US" dirty="0" smtClean="0"/>
              <a:t>Cite the statute that renders discussion of employee terminations confidential (G.S. 115D-27)</a:t>
            </a:r>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14</a:t>
            </a:fld>
            <a:endParaRPr lang="en-US" dirty="0">
              <a:solidFill>
                <a:prstClr val="black">
                  <a:tint val="75000"/>
                </a:prstClr>
              </a:solidFill>
            </a:endParaRPr>
          </a:p>
        </p:txBody>
      </p:sp>
      <p:pic>
        <p:nvPicPr>
          <p:cNvPr id="3074" name="Picture 2" descr="C:\Documents and Settings\martins\Local Settings\Temporary Internet Files\Content.IE5\ZX252GAY\MC900437803[1].wmf"/>
          <p:cNvPicPr>
            <a:picLocks noChangeAspect="1" noChangeArrowheads="1"/>
          </p:cNvPicPr>
          <p:nvPr/>
        </p:nvPicPr>
        <p:blipFill>
          <a:blip r:embed="rId3" cstate="print"/>
          <a:srcRect/>
          <a:stretch>
            <a:fillRect/>
          </a:stretch>
        </p:blipFill>
        <p:spPr bwMode="auto">
          <a:xfrm>
            <a:off x="9432433" y="5424408"/>
            <a:ext cx="1367681" cy="1158606"/>
          </a:xfrm>
          <a:prstGeom prst="rect">
            <a:avLst/>
          </a:prstGeom>
          <a:noFill/>
        </p:spPr>
      </p:pic>
    </p:spTree>
    <p:extLst>
      <p:ext uri="{BB962C8B-B14F-4D97-AF65-F5344CB8AC3E}">
        <p14:creationId xmlns:p14="http://schemas.microsoft.com/office/powerpoint/2010/main" val="189572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5400" y="68265"/>
            <a:ext cx="8128000" cy="944562"/>
          </a:xfrm>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a:xfrm>
            <a:off x="241300" y="1295401"/>
            <a:ext cx="11341100" cy="4830764"/>
          </a:xfrm>
        </p:spPr>
        <p:txBody>
          <a:bodyPr>
            <a:normAutofit/>
          </a:bodyPr>
          <a:lstStyle/>
          <a:p>
            <a:pPr>
              <a:buFont typeface="Wingdings" pitchFamily="2" charset="2"/>
              <a:buChar char="v"/>
            </a:pPr>
            <a:r>
              <a:rPr lang="en-US" sz="2400" b="1" dirty="0" smtClean="0"/>
              <a:t>Calling a closed session cont’d:</a:t>
            </a:r>
          </a:p>
          <a:p>
            <a:pPr marL="0" indent="0">
              <a:buNone/>
            </a:pPr>
            <a:r>
              <a:rPr lang="en-US" dirty="0" smtClean="0"/>
              <a:t>Sample motion for specific </a:t>
            </a:r>
          </a:p>
          <a:p>
            <a:pPr marL="0" indent="0">
              <a:buNone/>
            </a:pPr>
            <a:r>
              <a:rPr lang="en-US" dirty="0" smtClean="0"/>
              <a:t>personnel discussion.</a:t>
            </a:r>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15</a:t>
            </a:fld>
            <a:endParaRPr lang="en-US">
              <a:solidFill>
                <a:prstClr val="black">
                  <a:tint val="75000"/>
                </a:prstClr>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684" t="6190" r="7890" b="33096"/>
          <a:stretch/>
        </p:blipFill>
        <p:spPr>
          <a:xfrm>
            <a:off x="5168764" y="1190061"/>
            <a:ext cx="5797960" cy="5395911"/>
          </a:xfrm>
          <a:prstGeom prst="rect">
            <a:avLst/>
          </a:prstGeom>
          <a:solidFill>
            <a:schemeClr val="bg1"/>
          </a:solidFill>
          <a:ln w="12700">
            <a:solidFill>
              <a:schemeClr val="tx1"/>
            </a:solidFill>
          </a:ln>
        </p:spPr>
      </p:pic>
    </p:spTree>
    <p:extLst>
      <p:ext uri="{BB962C8B-B14F-4D97-AF65-F5344CB8AC3E}">
        <p14:creationId xmlns:p14="http://schemas.microsoft.com/office/powerpoint/2010/main" val="1288857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p:txBody>
          <a:bodyPr>
            <a:normAutofit/>
          </a:bodyPr>
          <a:lstStyle/>
          <a:p>
            <a:pPr>
              <a:buFont typeface="Wingdings" pitchFamily="2" charset="2"/>
              <a:buChar char="v"/>
            </a:pPr>
            <a:r>
              <a:rPr lang="en-US" b="1" dirty="0" smtClean="0"/>
              <a:t>Calling a closed session cont’d:</a:t>
            </a:r>
          </a:p>
          <a:p>
            <a:pPr>
              <a:buNone/>
            </a:pPr>
            <a:r>
              <a:rPr lang="en-US" dirty="0" smtClean="0"/>
              <a:t>Examples of improper ways to go into closed session:</a:t>
            </a:r>
          </a:p>
          <a:p>
            <a:pPr>
              <a:buFont typeface="Wingdings" panose="05000000000000000000" pitchFamily="2" charset="2"/>
              <a:buChar char="Ø"/>
            </a:pPr>
            <a:r>
              <a:rPr lang="en-US" dirty="0" smtClean="0"/>
              <a:t>“I move to go into closed session.”</a:t>
            </a:r>
          </a:p>
          <a:p>
            <a:pPr>
              <a:buFont typeface="Wingdings" panose="05000000000000000000" pitchFamily="2" charset="2"/>
              <a:buChar char="Ø"/>
            </a:pPr>
            <a:r>
              <a:rPr lang="en-US" dirty="0" smtClean="0"/>
              <a:t>“I move to go into closed session to talk about personnel issues.”</a:t>
            </a:r>
          </a:p>
          <a:p>
            <a:pPr>
              <a:buFont typeface="Wingdings" panose="05000000000000000000" pitchFamily="2" charset="2"/>
              <a:buChar char="Ø"/>
            </a:pPr>
            <a:r>
              <a:rPr lang="en-US" dirty="0" smtClean="0"/>
              <a:t>“I move to go into closed session to discuss</a:t>
            </a:r>
          </a:p>
          <a:p>
            <a:pPr marL="457200" lvl="1" indent="0">
              <a:buNone/>
            </a:pPr>
            <a:r>
              <a:rPr lang="en-US" sz="3200" dirty="0" smtClean="0"/>
              <a:t>confidential personnel information.” </a:t>
            </a:r>
          </a:p>
          <a:p>
            <a:pPr>
              <a:buFont typeface="Wingdings" panose="05000000000000000000" pitchFamily="2" charset="2"/>
              <a:buChar char="Ø"/>
            </a:pPr>
            <a:endParaRPr lang="en-US" dirty="0" smtClean="0"/>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16</a:t>
            </a:fld>
            <a:endParaRPr lang="en-US">
              <a:solidFill>
                <a:prstClr val="black">
                  <a:tint val="75000"/>
                </a:prstClr>
              </a:solidFill>
            </a:endParaRPr>
          </a:p>
        </p:txBody>
      </p:sp>
      <p:pic>
        <p:nvPicPr>
          <p:cNvPr id="4" name="Picture 3"/>
          <p:cNvPicPr>
            <a:picLocks noChangeAspect="1"/>
          </p:cNvPicPr>
          <p:nvPr/>
        </p:nvPicPr>
        <p:blipFill>
          <a:blip r:embed="rId3"/>
          <a:stretch>
            <a:fillRect/>
          </a:stretch>
        </p:blipFill>
        <p:spPr>
          <a:xfrm>
            <a:off x="8590940" y="4458483"/>
            <a:ext cx="2800512" cy="1897868"/>
          </a:xfrm>
          <a:prstGeom prst="rect">
            <a:avLst/>
          </a:prstGeom>
          <a:effectLst>
            <a:softEdge rad="127000"/>
          </a:effectLst>
        </p:spPr>
      </p:pic>
    </p:spTree>
    <p:extLst>
      <p:ext uri="{BB962C8B-B14F-4D97-AF65-F5344CB8AC3E}">
        <p14:creationId xmlns:p14="http://schemas.microsoft.com/office/powerpoint/2010/main" val="229217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p:txBody>
          <a:bodyPr>
            <a:normAutofit/>
          </a:bodyPr>
          <a:lstStyle/>
          <a:p>
            <a:pPr>
              <a:buFont typeface="Wingdings" pitchFamily="2" charset="2"/>
              <a:buChar char="v"/>
            </a:pPr>
            <a:r>
              <a:rPr lang="en-US" b="1" dirty="0" smtClean="0"/>
              <a:t>Calling a closed session cont’d:</a:t>
            </a:r>
          </a:p>
          <a:p>
            <a:pPr>
              <a:buNone/>
            </a:pPr>
            <a:r>
              <a:rPr lang="en-US" dirty="0" smtClean="0"/>
              <a:t>Be sure that your closed session discussion corresponds to your closed session motion so that your closed session motion and your closed session minutes MATCH!</a:t>
            </a:r>
          </a:p>
          <a:p>
            <a:pPr>
              <a:buNone/>
            </a:pPr>
            <a:endParaRPr lang="en-US" dirty="0"/>
          </a:p>
          <a:p>
            <a:pPr>
              <a:buNone/>
            </a:pPr>
            <a:r>
              <a:rPr lang="en-US" dirty="0" smtClean="0"/>
              <a:t>		Motion + Minutes = Match</a:t>
            </a:r>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17</a:t>
            </a:fld>
            <a:endParaRPr lang="en-US">
              <a:solidFill>
                <a:prstClr val="black">
                  <a:tint val="75000"/>
                </a:prstClr>
              </a:solidFill>
            </a:endParaRPr>
          </a:p>
        </p:txBody>
      </p:sp>
      <p:pic>
        <p:nvPicPr>
          <p:cNvPr id="6" name="Picture 5"/>
          <p:cNvPicPr>
            <a:picLocks noChangeAspect="1"/>
          </p:cNvPicPr>
          <p:nvPr/>
        </p:nvPicPr>
        <p:blipFill>
          <a:blip r:embed="rId3"/>
          <a:stretch>
            <a:fillRect/>
          </a:stretch>
        </p:blipFill>
        <p:spPr>
          <a:xfrm>
            <a:off x="8911525" y="4651568"/>
            <a:ext cx="2214320" cy="2069908"/>
          </a:xfrm>
          <a:prstGeom prst="rect">
            <a:avLst/>
          </a:prstGeom>
        </p:spPr>
      </p:pic>
    </p:spTree>
    <p:extLst>
      <p:ext uri="{BB962C8B-B14F-4D97-AF65-F5344CB8AC3E}">
        <p14:creationId xmlns:p14="http://schemas.microsoft.com/office/powerpoint/2010/main" val="707874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p:txBody>
          <a:bodyPr>
            <a:normAutofit lnSpcReduction="10000"/>
          </a:bodyPr>
          <a:lstStyle/>
          <a:p>
            <a:pPr>
              <a:buFont typeface="Wingdings" pitchFamily="2" charset="2"/>
              <a:buChar char="v"/>
            </a:pPr>
            <a:r>
              <a:rPr lang="en-US" b="1" dirty="0" smtClean="0"/>
              <a:t>Calling a closed session cont’d:</a:t>
            </a:r>
          </a:p>
          <a:p>
            <a:pPr>
              <a:buNone/>
            </a:pPr>
            <a:r>
              <a:rPr lang="en-US" dirty="0" smtClean="0"/>
              <a:t>Each closed session topic requires a corresponding motion.  While in closed session, board members cannot bring up other closed session topics if that topic was not included in the motion to go into closed session.  The board would need to go back into open session and approve a closed session motion to cover the additional closed session topic.</a:t>
            </a:r>
          </a:p>
          <a:p>
            <a:pPr>
              <a:buNone/>
            </a:pPr>
            <a:endParaRPr lang="en-US" dirty="0"/>
          </a:p>
          <a:p>
            <a:pPr>
              <a:buNone/>
            </a:pPr>
            <a:r>
              <a:rPr lang="en-US" dirty="0" smtClean="0"/>
              <a:t>		</a:t>
            </a:r>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18</a:t>
            </a:fld>
            <a:endParaRPr lang="en-US">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350" y="5060951"/>
            <a:ext cx="2476500" cy="1295400"/>
          </a:xfrm>
          <a:prstGeom prst="rect">
            <a:avLst/>
          </a:prstGeom>
          <a:effectLst>
            <a:softEdge rad="127000"/>
          </a:effectLst>
        </p:spPr>
      </p:pic>
    </p:spTree>
    <p:extLst>
      <p:ext uri="{BB962C8B-B14F-4D97-AF65-F5344CB8AC3E}">
        <p14:creationId xmlns:p14="http://schemas.microsoft.com/office/powerpoint/2010/main" val="3694380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976033" y="1090348"/>
            <a:ext cx="6239934" cy="5545667"/>
          </a:xfrm>
          <a:prstGeom prst="rect">
            <a:avLst/>
          </a:prstGeom>
          <a:effectLst>
            <a:softEdge rad="317500"/>
          </a:effectLst>
        </p:spPr>
      </p:pic>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p:txBody>
          <a:bodyPr>
            <a:normAutofit/>
          </a:bodyPr>
          <a:lstStyle/>
          <a:p>
            <a:pPr>
              <a:buFont typeface="Wingdings" pitchFamily="2" charset="2"/>
              <a:buChar char="v"/>
            </a:pPr>
            <a:endParaRPr lang="en-US" dirty="0" smtClean="0"/>
          </a:p>
          <a:p>
            <a:pPr marL="0" indent="0" algn="ctr">
              <a:buNone/>
            </a:pPr>
            <a:endParaRPr lang="en-US" b="1" dirty="0" smtClean="0"/>
          </a:p>
          <a:p>
            <a:pPr marL="0" indent="0" algn="ctr">
              <a:buNone/>
            </a:pPr>
            <a:r>
              <a:rPr lang="en-US" b="1" dirty="0" smtClean="0"/>
              <a:t>Avoiding Board Member Liability</a:t>
            </a:r>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833681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p:txBody>
          <a:bodyPr>
            <a:normAutofit lnSpcReduction="10000"/>
          </a:bodyPr>
          <a:lstStyle/>
          <a:p>
            <a:pPr>
              <a:buNone/>
            </a:pPr>
            <a:r>
              <a:rPr lang="en-US" dirty="0" smtClean="0"/>
              <a:t>	The following exclusive list provides the ONLY circumstances when it is lawful to go into </a:t>
            </a:r>
            <a:r>
              <a:rPr lang="en-US" b="1" dirty="0" smtClean="0"/>
              <a:t>closed session </a:t>
            </a:r>
            <a:r>
              <a:rPr lang="en-US" dirty="0" smtClean="0"/>
              <a:t>and close the Board’s meeting to the public:</a:t>
            </a:r>
          </a:p>
          <a:p>
            <a:pPr marL="514350" indent="-514350">
              <a:buAutoNum type="arabicParenR"/>
            </a:pPr>
            <a:r>
              <a:rPr lang="en-US" dirty="0" smtClean="0"/>
              <a:t>To protect privileged or confidential information or to protect information that is not considered a public record;</a:t>
            </a:r>
          </a:p>
          <a:p>
            <a:pPr marL="514350" indent="-514350">
              <a:buAutoNum type="arabicParenR"/>
            </a:pPr>
            <a:r>
              <a:rPr lang="en-US" dirty="0" smtClean="0"/>
              <a:t>To prevent the premature disclosure of an honorary degree, scholarship, prize or similar award; </a:t>
            </a:r>
          </a:p>
          <a:p>
            <a:pPr marL="514350" indent="-514350">
              <a:buAutoNum type="arabicParenR"/>
            </a:pPr>
            <a:r>
              <a:rPr lang="en-US" dirty="0" smtClean="0"/>
              <a:t>To consult with the Board’s attorney to preserve attorney-client privilege; </a:t>
            </a:r>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2</a:t>
            </a:fld>
            <a:endParaRPr lang="en-US">
              <a:solidFill>
                <a:prstClr val="black">
                  <a:tint val="75000"/>
                </a:prstClr>
              </a:solidFill>
            </a:endParaRPr>
          </a:p>
        </p:txBody>
      </p:sp>
      <p:pic>
        <p:nvPicPr>
          <p:cNvPr id="1028" name="Picture 4" descr="C:\Documents and Settings\martins\Local Settings\Temporary Internet Files\Content.IE5\ZX252GAY\MC900433136[1].jpg"/>
          <p:cNvPicPr>
            <a:picLocks noChangeAspect="1" noChangeArrowheads="1"/>
          </p:cNvPicPr>
          <p:nvPr/>
        </p:nvPicPr>
        <p:blipFill>
          <a:blip r:embed="rId3" cstate="print"/>
          <a:srcRect/>
          <a:stretch>
            <a:fillRect/>
          </a:stretch>
        </p:blipFill>
        <p:spPr bwMode="auto">
          <a:xfrm>
            <a:off x="7772400" y="5638800"/>
            <a:ext cx="1828800" cy="1035086"/>
          </a:xfrm>
          <a:prstGeom prst="rect">
            <a:avLst/>
          </a:prstGeom>
          <a:noFill/>
        </p:spPr>
      </p:pic>
    </p:spTree>
    <p:extLst>
      <p:ext uri="{BB962C8B-B14F-4D97-AF65-F5344CB8AC3E}">
        <p14:creationId xmlns:p14="http://schemas.microsoft.com/office/powerpoint/2010/main" val="76172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p:txBody>
          <a:bodyPr>
            <a:normAutofit lnSpcReduction="10000"/>
          </a:bodyPr>
          <a:lstStyle/>
          <a:p>
            <a:pPr>
              <a:buFont typeface="Wingdings" pitchFamily="2" charset="2"/>
              <a:buChar char="v"/>
            </a:pPr>
            <a:r>
              <a:rPr lang="en-US" dirty="0" smtClean="0"/>
              <a:t> </a:t>
            </a:r>
            <a:r>
              <a:rPr lang="en-US" b="1" dirty="0" smtClean="0"/>
              <a:t>Complying with the advice of counsel could protect Board members from personal liability.  </a:t>
            </a:r>
          </a:p>
          <a:p>
            <a:pPr marL="365760" indent="0">
              <a:buNone/>
            </a:pPr>
            <a:r>
              <a:rPr lang="en-US" dirty="0" smtClean="0"/>
              <a:t>If any person brings an action against the Board for an open meetings violation, any Board member who </a:t>
            </a:r>
            <a:r>
              <a:rPr lang="en-US" b="1" dirty="0" smtClean="0"/>
              <a:t>knowingly or intentionally violates the Open Meetings Law </a:t>
            </a:r>
            <a:r>
              <a:rPr lang="en-US" dirty="0" smtClean="0"/>
              <a:t>may be held </a:t>
            </a:r>
            <a:r>
              <a:rPr lang="en-US" b="1" dirty="0" smtClean="0"/>
              <a:t>personally liable </a:t>
            </a:r>
            <a:r>
              <a:rPr lang="en-US" dirty="0" smtClean="0"/>
              <a:t>for any fees, including attorney’s fees, that are assessed against the losing party, UNLESS the public body or individual Board member has followed the advice of an attorney.</a:t>
            </a:r>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20</a:t>
            </a:fld>
            <a:endParaRPr lang="en-US">
              <a:solidFill>
                <a:prstClr val="black">
                  <a:tint val="75000"/>
                </a:prstClr>
              </a:solidFill>
            </a:endParaRPr>
          </a:p>
        </p:txBody>
      </p:sp>
      <p:pic>
        <p:nvPicPr>
          <p:cNvPr id="2050" name="Picture 2" descr="C:\Documents and Settings\martins\Local Settings\Temporary Internet Files\Content.IE5\D2QBIY38\MP910216577[1].jpg"/>
          <p:cNvPicPr>
            <a:picLocks noChangeAspect="1" noChangeArrowheads="1"/>
          </p:cNvPicPr>
          <p:nvPr/>
        </p:nvPicPr>
        <p:blipFill>
          <a:blip r:embed="rId3" cstate="print"/>
          <a:srcRect/>
          <a:stretch>
            <a:fillRect/>
          </a:stretch>
        </p:blipFill>
        <p:spPr bwMode="auto">
          <a:xfrm>
            <a:off x="8260598" y="5495878"/>
            <a:ext cx="2342254" cy="1225598"/>
          </a:xfrm>
          <a:prstGeom prst="rect">
            <a:avLst/>
          </a:prstGeom>
          <a:noFill/>
        </p:spPr>
      </p:pic>
    </p:spTree>
    <p:extLst>
      <p:ext uri="{BB962C8B-B14F-4D97-AF65-F5344CB8AC3E}">
        <p14:creationId xmlns:p14="http://schemas.microsoft.com/office/powerpoint/2010/main" val="1423728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p:txBody>
          <a:bodyPr>
            <a:normAutofit/>
          </a:bodyPr>
          <a:lstStyle/>
          <a:p>
            <a:pPr>
              <a:buFont typeface="Wingdings" pitchFamily="2" charset="2"/>
              <a:buChar char="v"/>
            </a:pPr>
            <a:r>
              <a:rPr lang="en-US" b="1" dirty="0" smtClean="0"/>
              <a:t> Conclusion</a:t>
            </a:r>
          </a:p>
          <a:p>
            <a:pPr>
              <a:buNone/>
            </a:pPr>
            <a:r>
              <a:rPr lang="en-US" b="1" dirty="0" smtClean="0"/>
              <a:t>		</a:t>
            </a:r>
            <a:r>
              <a:rPr lang="en-US" dirty="0" smtClean="0"/>
              <a:t>Reinforcing that it is the public policy of North Carolina to conduct the people’s business openly will help keep your college’s Board of Trustees from negative scrutiny.  If you have a question related to the Open Meetings Law, it is prudent to seek and follow the advice of an attorney.</a:t>
            </a:r>
            <a:endParaRPr lang="en-US" b="1" dirty="0" smtClean="0"/>
          </a:p>
          <a:p>
            <a:pPr lvl="1">
              <a:buNone/>
            </a:pPr>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21</a:t>
            </a:fld>
            <a:endParaRPr lang="en-US">
              <a:solidFill>
                <a:prstClr val="black">
                  <a:tint val="75000"/>
                </a:prstClr>
              </a:solidFill>
            </a:endParaRPr>
          </a:p>
        </p:txBody>
      </p:sp>
      <p:pic>
        <p:nvPicPr>
          <p:cNvPr id="1026" name="Picture 2" descr="C:\Documents and Settings\martins\Local Settings\Temporary Internet Files\Content.IE5\ZX252GAY\MC900116362[1].wmf"/>
          <p:cNvPicPr>
            <a:picLocks noChangeAspect="1" noChangeArrowheads="1"/>
          </p:cNvPicPr>
          <p:nvPr/>
        </p:nvPicPr>
        <p:blipFill>
          <a:blip r:embed="rId3" cstate="print"/>
          <a:srcRect/>
          <a:stretch>
            <a:fillRect/>
          </a:stretch>
        </p:blipFill>
        <p:spPr bwMode="auto">
          <a:xfrm>
            <a:off x="7889311" y="5164167"/>
            <a:ext cx="2693743" cy="1211560"/>
          </a:xfrm>
          <a:prstGeom prst="rect">
            <a:avLst/>
          </a:prstGeom>
          <a:noFill/>
        </p:spPr>
      </p:pic>
    </p:spTree>
    <p:extLst>
      <p:ext uri="{BB962C8B-B14F-4D97-AF65-F5344CB8AC3E}">
        <p14:creationId xmlns:p14="http://schemas.microsoft.com/office/powerpoint/2010/main" val="81327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p:txBody>
          <a:bodyPr>
            <a:noAutofit/>
          </a:bodyPr>
          <a:lstStyle/>
          <a:p>
            <a:pPr>
              <a:buNone/>
            </a:pPr>
            <a:r>
              <a:rPr lang="en-US" sz="2800" dirty="0" smtClean="0"/>
              <a:t>	</a:t>
            </a:r>
            <a:r>
              <a:rPr lang="en-US" sz="2800" b="1" dirty="0" smtClean="0"/>
              <a:t>Closed session reasons </a:t>
            </a:r>
            <a:r>
              <a:rPr lang="en-US" sz="2800" dirty="0" smtClean="0"/>
              <a:t>continued:</a:t>
            </a:r>
          </a:p>
          <a:p>
            <a:pPr marL="514350" indent="-514350">
              <a:buAutoNum type="arabicParenR" startAt="4"/>
            </a:pPr>
            <a:r>
              <a:rPr lang="en-US" sz="3600" dirty="0" smtClean="0"/>
              <a:t>To discuss economic development matters;</a:t>
            </a:r>
          </a:p>
          <a:p>
            <a:pPr marL="514350" indent="-514350">
              <a:buAutoNum type="arabicParenR" startAt="4"/>
            </a:pPr>
            <a:r>
              <a:rPr lang="en-US" sz="3600" dirty="0" smtClean="0"/>
              <a:t>To discuss the Board’s negotiation strategies related to real property contracts and employment contracts;</a:t>
            </a:r>
          </a:p>
          <a:p>
            <a:pPr marL="0" indent="0">
              <a:buNone/>
            </a:pPr>
            <a:r>
              <a:rPr lang="en-US" sz="2800" dirty="0"/>
              <a:t>	</a:t>
            </a:r>
            <a:endParaRPr lang="en-US" sz="2800" dirty="0" smtClean="0"/>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3</a:t>
            </a:fld>
            <a:endParaRPr lang="en-US">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267" y="4896167"/>
            <a:ext cx="2698750" cy="1642746"/>
          </a:xfrm>
          <a:prstGeom prst="rect">
            <a:avLst/>
          </a:prstGeom>
          <a:effectLst>
            <a:softEdge rad="127000"/>
          </a:effectLst>
        </p:spPr>
      </p:pic>
    </p:spTree>
    <p:extLst>
      <p:ext uri="{BB962C8B-B14F-4D97-AF65-F5344CB8AC3E}">
        <p14:creationId xmlns:p14="http://schemas.microsoft.com/office/powerpoint/2010/main" val="241916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p:txBody>
          <a:bodyPr>
            <a:noAutofit/>
          </a:bodyPr>
          <a:lstStyle/>
          <a:p>
            <a:pPr>
              <a:buNone/>
            </a:pPr>
            <a:r>
              <a:rPr lang="en-US" sz="2800" dirty="0" smtClean="0"/>
              <a:t>	</a:t>
            </a:r>
            <a:r>
              <a:rPr lang="en-US" sz="2800" b="1" dirty="0" smtClean="0"/>
              <a:t>Closed session reasons </a:t>
            </a:r>
            <a:r>
              <a:rPr lang="en-US" sz="2800" dirty="0" smtClean="0"/>
              <a:t>continued:</a:t>
            </a:r>
          </a:p>
          <a:p>
            <a:pPr marL="0" indent="0">
              <a:buNone/>
              <a:tabLst>
                <a:tab pos="465138" algn="l"/>
              </a:tabLst>
            </a:pPr>
            <a:r>
              <a:rPr lang="en-US" dirty="0" smtClean="0"/>
              <a:t>6)  To discuss qualifications, competence, performance, 	character, fitness, appointment conditions, or initial 	employment conditions of a current or prospective public 	officer or employee;</a:t>
            </a:r>
          </a:p>
          <a:p>
            <a:pPr marL="682625">
              <a:buFont typeface="Wingdings" panose="05000000000000000000" pitchFamily="2" charset="2"/>
              <a:buChar char="v"/>
            </a:pPr>
            <a:r>
              <a:rPr lang="en-US" dirty="0" smtClean="0"/>
              <a:t>Final action by public body with final authority for appointments, discharges, and removals MUST be taken in open session.</a:t>
            </a:r>
          </a:p>
          <a:p>
            <a:pPr marL="0" indent="0">
              <a:buNone/>
            </a:pPr>
            <a:r>
              <a:rPr lang="en-US" sz="2800" dirty="0"/>
              <a:t>	</a:t>
            </a:r>
            <a:endParaRPr lang="en-US" sz="2800" dirty="0" smtClean="0"/>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4</a:t>
            </a:fld>
            <a:endParaRPr lang="en-US">
              <a:solidFill>
                <a:prstClr val="black">
                  <a:tint val="75000"/>
                </a:prstClr>
              </a:solidFill>
            </a:endParaRPr>
          </a:p>
        </p:txBody>
      </p:sp>
      <p:pic>
        <p:nvPicPr>
          <p:cNvPr id="2051" name="Picture 3" descr="C:\Documents and Settings\martins\Local Settings\Temporary Internet Files\Content.IE5\7U6KYR22\MC900104730[1].wmf"/>
          <p:cNvPicPr>
            <a:picLocks noChangeAspect="1" noChangeArrowheads="1"/>
          </p:cNvPicPr>
          <p:nvPr/>
        </p:nvPicPr>
        <p:blipFill>
          <a:blip r:embed="rId3" cstate="print"/>
          <a:srcRect/>
          <a:stretch>
            <a:fillRect/>
          </a:stretch>
        </p:blipFill>
        <p:spPr bwMode="auto">
          <a:xfrm>
            <a:off x="8906933" y="5326698"/>
            <a:ext cx="2216577" cy="1212215"/>
          </a:xfrm>
          <a:prstGeom prst="rect">
            <a:avLst/>
          </a:prstGeom>
          <a:noFill/>
        </p:spPr>
      </p:pic>
    </p:spTree>
    <p:extLst>
      <p:ext uri="{BB962C8B-B14F-4D97-AF65-F5344CB8AC3E}">
        <p14:creationId xmlns:p14="http://schemas.microsoft.com/office/powerpoint/2010/main" val="172517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Closed session reasons </a:t>
            </a:r>
            <a:r>
              <a:rPr lang="en-US" dirty="0" smtClean="0"/>
              <a:t>continued:</a:t>
            </a:r>
            <a:endParaRPr lang="en-US" dirty="0"/>
          </a:p>
          <a:p>
            <a:pPr marL="0" indent="0">
              <a:buNone/>
              <a:tabLst>
                <a:tab pos="465138" algn="l"/>
              </a:tabLst>
            </a:pPr>
            <a:r>
              <a:rPr lang="en-US" dirty="0" smtClean="0"/>
              <a:t>7) To </a:t>
            </a:r>
            <a:r>
              <a:rPr lang="en-US" dirty="0"/>
              <a:t>hear or investigate a complaint, charge, or grievance by </a:t>
            </a:r>
            <a:r>
              <a:rPr lang="en-US" dirty="0" smtClean="0"/>
              <a:t>or         	against an </a:t>
            </a:r>
            <a:r>
              <a:rPr lang="en-US" dirty="0"/>
              <a:t>individual public officer or employee; </a:t>
            </a:r>
          </a:p>
          <a:p>
            <a:pPr marL="514350" indent="-514350">
              <a:buAutoNum type="arabicParenR" startAt="8"/>
            </a:pPr>
            <a:r>
              <a:rPr lang="en-US" dirty="0" smtClean="0"/>
              <a:t>To plan, conduct, or hear reports about alleged criminal misconduct investigations;</a:t>
            </a:r>
          </a:p>
          <a:p>
            <a:pPr marL="514350" indent="-514350">
              <a:buAutoNum type="arabicParenR" startAt="8"/>
            </a:pPr>
            <a:r>
              <a:rPr lang="en-US" dirty="0" smtClean="0"/>
              <a:t>To form plans by a local board of education relating to emergency response to incidents of school violence;</a:t>
            </a:r>
          </a:p>
          <a:p>
            <a:pPr marL="514350" indent="-514350">
              <a:buAutoNum type="arabicParenR" startAt="8"/>
            </a:pPr>
            <a:r>
              <a:rPr lang="en-US" dirty="0" smtClean="0"/>
              <a:t>To discuss public safety actions and obtain briefings relating to existing or potential terrorist activity. </a:t>
            </a:r>
          </a:p>
          <a:p>
            <a:pPr marL="514350" indent="-514350">
              <a:buAutoNum type="arabicParenR" startAt="8"/>
            </a:pPr>
            <a:endParaRPr lang="en-US" dirty="0" smtClean="0"/>
          </a:p>
          <a:p>
            <a:pPr marL="514350" indent="-514350">
              <a:buAutoNum type="arabicParenR" startAt="4"/>
            </a:pPr>
            <a:endParaRPr lang="en-US" dirty="0" smtClean="0"/>
          </a:p>
          <a:p>
            <a:pPr marL="514350" indent="-514350">
              <a:buNone/>
            </a:pPr>
            <a:endParaRPr lang="en-US" dirty="0" smtClean="0"/>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5</a:t>
            </a:fld>
            <a:endParaRPr lang="en-US">
              <a:solidFill>
                <a:prstClr val="black">
                  <a:tint val="75000"/>
                </a:prstClr>
              </a:solidFill>
            </a:endParaRPr>
          </a:p>
        </p:txBody>
      </p:sp>
      <p:pic>
        <p:nvPicPr>
          <p:cNvPr id="3074" name="Picture 2" descr="C:\Documents and Settings\martins\Local Settings\Temporary Internet Files\Content.IE5\6EX8KBWX\MC900127680[1].wmf"/>
          <p:cNvPicPr>
            <a:picLocks noChangeAspect="1" noChangeArrowheads="1"/>
          </p:cNvPicPr>
          <p:nvPr/>
        </p:nvPicPr>
        <p:blipFill>
          <a:blip r:embed="rId3" cstate="print"/>
          <a:srcRect/>
          <a:stretch>
            <a:fillRect/>
          </a:stretch>
        </p:blipFill>
        <p:spPr bwMode="auto">
          <a:xfrm>
            <a:off x="7620001" y="5367867"/>
            <a:ext cx="2573866" cy="1353609"/>
          </a:xfrm>
          <a:prstGeom prst="rect">
            <a:avLst/>
          </a:prstGeom>
          <a:noFill/>
        </p:spPr>
      </p:pic>
    </p:spTree>
    <p:extLst>
      <p:ext uri="{BB962C8B-B14F-4D97-AF65-F5344CB8AC3E}">
        <p14:creationId xmlns:p14="http://schemas.microsoft.com/office/powerpoint/2010/main" val="10569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p:txBody>
          <a:bodyPr>
            <a:normAutofit/>
          </a:bodyPr>
          <a:lstStyle/>
          <a:p>
            <a:pPr>
              <a:buNone/>
            </a:pPr>
            <a:r>
              <a:rPr lang="en-US" dirty="0" smtClean="0"/>
              <a:t>	</a:t>
            </a:r>
            <a:r>
              <a:rPr lang="en-US" b="1" dirty="0" smtClean="0"/>
              <a:t>Closed session reasons </a:t>
            </a:r>
            <a:r>
              <a:rPr lang="en-US" dirty="0" smtClean="0"/>
              <a:t>continued:</a:t>
            </a:r>
          </a:p>
          <a:p>
            <a:pPr marL="514350" indent="0">
              <a:buNone/>
            </a:pPr>
            <a:r>
              <a:rPr lang="en-US" dirty="0" smtClean="0"/>
              <a:t>Items 1 through 10 listed above are the </a:t>
            </a:r>
            <a:r>
              <a:rPr lang="en-US" b="1" dirty="0" smtClean="0"/>
              <a:t>exclusive list</a:t>
            </a:r>
            <a:r>
              <a:rPr lang="en-US" dirty="0" smtClean="0"/>
              <a:t> of reasons for which the local board has the authority to exclude members of the public from its deliberations or actions. </a:t>
            </a:r>
          </a:p>
          <a:p>
            <a:pPr marL="514350" indent="-514350">
              <a:buAutoNum type="arabicParenR" startAt="8"/>
            </a:pPr>
            <a:endParaRPr lang="en-US" dirty="0" smtClean="0"/>
          </a:p>
          <a:p>
            <a:pPr marL="514350" indent="-514350">
              <a:buAutoNum type="arabicParenR" startAt="4"/>
            </a:pPr>
            <a:endParaRPr lang="en-US" dirty="0" smtClean="0"/>
          </a:p>
          <a:p>
            <a:pPr marL="514350" indent="-514350">
              <a:buNone/>
            </a:pPr>
            <a:endParaRPr lang="en-US" dirty="0" smtClean="0"/>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6</a:t>
            </a:fld>
            <a:endParaRPr lang="en-US">
              <a:solidFill>
                <a:prstClr val="black">
                  <a:tint val="75000"/>
                </a:prstClr>
              </a:solidFill>
            </a:endParaRPr>
          </a:p>
        </p:txBody>
      </p:sp>
      <p:pic>
        <p:nvPicPr>
          <p:cNvPr id="4098" name="Picture 2" descr="C:\Documents and Settings\martins\Local Settings\Temporary Internet Files\Content.IE5\6EX8KBWX\MP900385979[1].jpg"/>
          <p:cNvPicPr>
            <a:picLocks noChangeAspect="1" noChangeArrowheads="1"/>
          </p:cNvPicPr>
          <p:nvPr/>
        </p:nvPicPr>
        <p:blipFill>
          <a:blip r:embed="rId3" cstate="print"/>
          <a:srcRect/>
          <a:stretch>
            <a:fillRect/>
          </a:stretch>
        </p:blipFill>
        <p:spPr bwMode="auto">
          <a:xfrm>
            <a:off x="8094133" y="4875741"/>
            <a:ext cx="2618341" cy="1480610"/>
          </a:xfrm>
          <a:prstGeom prst="rect">
            <a:avLst/>
          </a:prstGeom>
          <a:noFill/>
          <a:effectLst>
            <a:softEdge rad="127000"/>
          </a:effectLst>
        </p:spPr>
      </p:pic>
    </p:spTree>
    <p:extLst>
      <p:ext uri="{BB962C8B-B14F-4D97-AF65-F5344CB8AC3E}">
        <p14:creationId xmlns:p14="http://schemas.microsoft.com/office/powerpoint/2010/main" val="4033483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a:xfrm>
            <a:off x="495946" y="1600200"/>
            <a:ext cx="9714854" cy="4724400"/>
          </a:xfrm>
        </p:spPr>
        <p:txBody>
          <a:bodyPr>
            <a:normAutofit fontScale="62500" lnSpcReduction="20000"/>
          </a:bodyPr>
          <a:lstStyle/>
          <a:p>
            <a:pPr>
              <a:buFont typeface="Wingdings" pitchFamily="2" charset="2"/>
              <a:buChar char="v"/>
            </a:pPr>
            <a:r>
              <a:rPr lang="en-US" sz="4300" b="1" dirty="0"/>
              <a:t>Important points to avoid unwanted scrutiny regarding closed sessions:</a:t>
            </a:r>
          </a:p>
          <a:p>
            <a:pPr marL="514350" indent="-514350">
              <a:buAutoNum type="arabicParenR"/>
            </a:pPr>
            <a:r>
              <a:rPr lang="en-US" sz="4300" dirty="0"/>
              <a:t>Simply having the board’s attorney present at the meeting does not qualify the discussion for closed session.   The board has to discuss attorney-client privileged information to close the meeting.</a:t>
            </a:r>
          </a:p>
          <a:p>
            <a:pPr marL="514350" indent="-514350">
              <a:buAutoNum type="arabicParenR"/>
            </a:pPr>
            <a:r>
              <a:rPr lang="en-US" sz="4300" dirty="0"/>
              <a:t>General policy matters may not be discussed in closed session.</a:t>
            </a:r>
          </a:p>
          <a:p>
            <a:pPr marL="514350" indent="-514350">
              <a:buAutoNum type="arabicParenR"/>
            </a:pPr>
            <a:r>
              <a:rPr lang="en-US" sz="4300" dirty="0"/>
              <a:t>Approval of or consideration of settlement terms for community colleges in closed session must be reported to the Board and entered into the minutes as soon as possible within a reasonable time after the settlement is concluded.</a:t>
            </a:r>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7</a:t>
            </a:fld>
            <a:endParaRPr lang="en-US">
              <a:solidFill>
                <a:prstClr val="black">
                  <a:tint val="75000"/>
                </a:prstClr>
              </a:solidFill>
            </a:endParaRPr>
          </a:p>
        </p:txBody>
      </p:sp>
      <p:pic>
        <p:nvPicPr>
          <p:cNvPr id="5122" name="Picture 2" descr="C:\Documents and Settings\martins\Local Settings\Temporary Internet Files\Content.IE5\091W2A5T\MC900104728[1].wmf"/>
          <p:cNvPicPr>
            <a:picLocks noChangeAspect="1" noChangeArrowheads="1"/>
          </p:cNvPicPr>
          <p:nvPr/>
        </p:nvPicPr>
        <p:blipFill>
          <a:blip r:embed="rId3" cstate="print"/>
          <a:srcRect/>
          <a:stretch>
            <a:fillRect/>
          </a:stretch>
        </p:blipFill>
        <p:spPr bwMode="auto">
          <a:xfrm>
            <a:off x="8198604" y="6018738"/>
            <a:ext cx="2553620" cy="611724"/>
          </a:xfrm>
          <a:prstGeom prst="rect">
            <a:avLst/>
          </a:prstGeom>
          <a:noFill/>
          <a:effectLst>
            <a:softEdge rad="127000"/>
          </a:effectLst>
        </p:spPr>
      </p:pic>
    </p:spTree>
    <p:extLst>
      <p:ext uri="{BB962C8B-B14F-4D97-AF65-F5344CB8AC3E}">
        <p14:creationId xmlns:p14="http://schemas.microsoft.com/office/powerpoint/2010/main" val="1225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v"/>
            </a:pPr>
            <a:r>
              <a:rPr lang="en-US" b="1" dirty="0" smtClean="0"/>
              <a:t>Important points to avoid unwanted scrutiny regarding closed sessions cont’d:</a:t>
            </a:r>
          </a:p>
          <a:p>
            <a:pPr marL="514350" indent="-514350">
              <a:buAutoNum type="arabicParenR" startAt="4"/>
            </a:pPr>
            <a:r>
              <a:rPr lang="en-US" dirty="0" smtClean="0"/>
              <a:t>Regarding economic development initiatives, board </a:t>
            </a:r>
            <a:r>
              <a:rPr lang="en-US" b="1" dirty="0" smtClean="0"/>
              <a:t>action</a:t>
            </a:r>
            <a:r>
              <a:rPr lang="en-US" dirty="0" smtClean="0"/>
              <a:t> to approve signing a contract, to approve committing to a contract, or to approve authorization of expenditures must take place in </a:t>
            </a:r>
            <a:r>
              <a:rPr lang="en-US" b="1" dirty="0" smtClean="0"/>
              <a:t>open session</a:t>
            </a:r>
            <a:r>
              <a:rPr lang="en-US" dirty="0" smtClean="0"/>
              <a:t>.</a:t>
            </a:r>
          </a:p>
          <a:p>
            <a:pPr marL="514350" indent="-514350">
              <a:buAutoNum type="arabicParenR" startAt="4"/>
            </a:pPr>
            <a:r>
              <a:rPr lang="en-US" dirty="0" smtClean="0"/>
              <a:t>General personnel issues cannot be discussed in closed session.  The personnel discussion has to be about an </a:t>
            </a:r>
            <a:r>
              <a:rPr lang="en-US" b="1" dirty="0" smtClean="0"/>
              <a:t>individual</a:t>
            </a:r>
            <a:r>
              <a:rPr lang="en-US" dirty="0" smtClean="0"/>
              <a:t> employee or public officer to be discussed in closed session.  </a:t>
            </a:r>
          </a:p>
          <a:p>
            <a:pPr marL="514350" indent="-514350">
              <a:buNone/>
            </a:pPr>
            <a:endParaRPr lang="en-US" dirty="0" smtClean="0"/>
          </a:p>
          <a:p>
            <a:pPr>
              <a:buNone/>
            </a:pPr>
            <a:endParaRPr lang="en-US" b="1" dirty="0" smtClean="0"/>
          </a:p>
          <a:p>
            <a:pPr>
              <a:buNone/>
            </a:pPr>
            <a:endParaRPr lang="en-US" dirty="0" smtClean="0"/>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8</a:t>
            </a:fld>
            <a:endParaRPr lang="en-US">
              <a:solidFill>
                <a:prstClr val="black">
                  <a:tint val="75000"/>
                </a:prstClr>
              </a:solidFill>
            </a:endParaRPr>
          </a:p>
        </p:txBody>
      </p:sp>
      <p:pic>
        <p:nvPicPr>
          <p:cNvPr id="4" name="Picture 3"/>
          <p:cNvPicPr>
            <a:picLocks noChangeAspect="1"/>
          </p:cNvPicPr>
          <p:nvPr/>
        </p:nvPicPr>
        <p:blipFill>
          <a:blip r:embed="rId3"/>
          <a:stretch>
            <a:fillRect/>
          </a:stretch>
        </p:blipFill>
        <p:spPr>
          <a:xfrm>
            <a:off x="9113003" y="5412033"/>
            <a:ext cx="1679790" cy="1309443"/>
          </a:xfrm>
          <a:prstGeom prst="rect">
            <a:avLst/>
          </a:prstGeom>
          <a:effectLst>
            <a:softEdge rad="127000"/>
          </a:effectLst>
        </p:spPr>
      </p:pic>
    </p:spTree>
    <p:extLst>
      <p:ext uri="{BB962C8B-B14F-4D97-AF65-F5344CB8AC3E}">
        <p14:creationId xmlns:p14="http://schemas.microsoft.com/office/powerpoint/2010/main" val="109966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a:xfrm>
            <a:off x="718088" y="1573994"/>
            <a:ext cx="10972800" cy="4525963"/>
          </a:xfrm>
        </p:spPr>
        <p:txBody>
          <a:bodyPr>
            <a:normAutofit/>
          </a:bodyPr>
          <a:lstStyle/>
          <a:p>
            <a:pPr>
              <a:buNone/>
            </a:pPr>
            <a:r>
              <a:rPr lang="en-US" dirty="0" smtClean="0"/>
              <a:t>	</a:t>
            </a:r>
            <a:r>
              <a:rPr lang="en-US" b="1" dirty="0" smtClean="0"/>
              <a:t>Important points to avoid unwanted scrutiny regarding closed sessions cont’d:</a:t>
            </a:r>
          </a:p>
          <a:p>
            <a:pPr marL="514350" indent="-514350">
              <a:buAutoNum type="arabicParenR" startAt="6"/>
            </a:pPr>
            <a:r>
              <a:rPr lang="en-US" sz="3400" dirty="0"/>
              <a:t>The Board is </a:t>
            </a:r>
            <a:r>
              <a:rPr lang="en-US" sz="3400" b="1" dirty="0"/>
              <a:t>explicitly prohibited </a:t>
            </a:r>
            <a:r>
              <a:rPr lang="en-US" sz="3400" dirty="0"/>
              <a:t>from discussing the qualifications, competence, performance, character, fitness, appointment, or removal of a </a:t>
            </a:r>
            <a:r>
              <a:rPr lang="en-US" sz="3400" b="1" dirty="0"/>
              <a:t>member of its own Board </a:t>
            </a:r>
            <a:r>
              <a:rPr lang="en-US" sz="3400" dirty="0"/>
              <a:t>or of </a:t>
            </a:r>
            <a:r>
              <a:rPr lang="en-US" sz="3400" b="1" dirty="0"/>
              <a:t>another public body</a:t>
            </a:r>
            <a:r>
              <a:rPr lang="en-US" sz="3400" dirty="0"/>
              <a:t> in closed session.  These issues MUST be discussed in </a:t>
            </a:r>
            <a:r>
              <a:rPr lang="en-US" sz="3400" b="1" dirty="0"/>
              <a:t>open session</a:t>
            </a:r>
            <a:r>
              <a:rPr lang="en-US" sz="3400" dirty="0"/>
              <a:t>.</a:t>
            </a:r>
          </a:p>
          <a:p>
            <a:pPr marL="514350" indent="-514350">
              <a:buNone/>
            </a:pPr>
            <a:endParaRPr lang="en-US" sz="3400" dirty="0"/>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9</a:t>
            </a:fld>
            <a:endParaRPr lang="en-US">
              <a:solidFill>
                <a:prstClr val="black">
                  <a:tint val="75000"/>
                </a:prstClr>
              </a:solidFill>
            </a:endParaRPr>
          </a:p>
        </p:txBody>
      </p:sp>
      <p:pic>
        <p:nvPicPr>
          <p:cNvPr id="7170" name="Picture 2" descr="C:\Documents and Settings\martins\Local Settings\Temporary Internet Files\Content.IE5\6EX8KBWX\MP900385964[1].jpg"/>
          <p:cNvPicPr>
            <a:picLocks noChangeAspect="1" noChangeArrowheads="1"/>
          </p:cNvPicPr>
          <p:nvPr/>
        </p:nvPicPr>
        <p:blipFill>
          <a:blip r:embed="rId3" cstate="print"/>
          <a:srcRect/>
          <a:stretch>
            <a:fillRect/>
          </a:stretch>
        </p:blipFill>
        <p:spPr bwMode="auto">
          <a:xfrm>
            <a:off x="8305799" y="5579390"/>
            <a:ext cx="1892085" cy="1039124"/>
          </a:xfrm>
          <a:prstGeom prst="rect">
            <a:avLst/>
          </a:prstGeom>
          <a:noFill/>
        </p:spPr>
      </p:pic>
    </p:spTree>
    <p:extLst>
      <p:ext uri="{BB962C8B-B14F-4D97-AF65-F5344CB8AC3E}">
        <p14:creationId xmlns:p14="http://schemas.microsoft.com/office/powerpoint/2010/main" val="143674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TotalTime>
  <Words>1070</Words>
  <Application>Microsoft Office PowerPoint</Application>
  <PresentationFormat>Custom</PresentationFormat>
  <Paragraphs>142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1_Office Theme</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Leake</dc:creator>
  <cp:lastModifiedBy>April</cp:lastModifiedBy>
  <cp:revision>56</cp:revision>
  <dcterms:created xsi:type="dcterms:W3CDTF">2015-03-24T15:03:42Z</dcterms:created>
  <dcterms:modified xsi:type="dcterms:W3CDTF">2015-04-27T14:30:59Z</dcterms:modified>
</cp:coreProperties>
</file>