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handoutMasterIdLst>
    <p:handoutMasterId r:id="rId14"/>
  </p:handoutMasterIdLst>
  <p:sldIdLst>
    <p:sldId id="256" r:id="rId2"/>
    <p:sldId id="257" r:id="rId3"/>
    <p:sldId id="258" r:id="rId4"/>
    <p:sldId id="263" r:id="rId5"/>
    <p:sldId id="262" r:id="rId6"/>
    <p:sldId id="261" r:id="rId7"/>
    <p:sldId id="260" r:id="rId8"/>
    <p:sldId id="264" r:id="rId9"/>
    <p:sldId id="265" r:id="rId10"/>
    <p:sldId id="266" r:id="rId11"/>
    <p:sldId id="269" r:id="rId12"/>
    <p:sldId id="268" r:id="rId13"/>
  </p:sldIdLst>
  <p:sldSz cx="12192000" cy="6858000"/>
  <p:notesSz cx="7315200" cy="96012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2" autoAdjust="0"/>
    <p:restoredTop sz="94660"/>
  </p:normalViewPr>
  <p:slideViewPr>
    <p:cSldViewPr snapToGrid="0">
      <p:cViewPr>
        <p:scale>
          <a:sx n="92" d="100"/>
          <a:sy n="92" d="100"/>
        </p:scale>
        <p:origin x="-250" y="-34"/>
      </p:cViewPr>
      <p:guideLst>
        <p:guide orient="horz" pos="2160"/>
        <p:guide pos="3840"/>
      </p:guideLst>
    </p:cSldViewPr>
  </p:slid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sz="quarter" idx="1"/>
          </p:nvPr>
        </p:nvSpPr>
        <p:spPr>
          <a:xfrm>
            <a:off x="4143587" y="0"/>
            <a:ext cx="3169920" cy="480060"/>
          </a:xfrm>
          <a:prstGeom prst="rect">
            <a:avLst/>
          </a:prstGeom>
        </p:spPr>
        <p:txBody>
          <a:bodyPr vert="horz" lIns="96661" tIns="48331" rIns="96661" bIns="48331" rtlCol="0"/>
          <a:lstStyle>
            <a:lvl1pPr algn="r">
              <a:defRPr sz="1300"/>
            </a:lvl1pPr>
          </a:lstStyle>
          <a:p>
            <a:fld id="{5A65949C-F7A4-486D-84BE-4431DCD3EAF0}" type="datetimeFigureOut">
              <a:rPr lang="en-US" smtClean="0"/>
              <a:t>4/20/2015</a:t>
            </a:fld>
            <a:endParaRPr lang="en-US"/>
          </a:p>
        </p:txBody>
      </p:sp>
      <p:sp>
        <p:nvSpPr>
          <p:cNvPr id="4" name="Footer Placeholder 3"/>
          <p:cNvSpPr>
            <a:spLocks noGrp="1"/>
          </p:cNvSpPr>
          <p:nvPr>
            <p:ph type="ftr" sz="quarter" idx="2"/>
          </p:nvPr>
        </p:nvSpPr>
        <p:spPr>
          <a:xfrm>
            <a:off x="0" y="9119474"/>
            <a:ext cx="3169920" cy="480060"/>
          </a:xfrm>
          <a:prstGeom prst="rect">
            <a:avLst/>
          </a:prstGeom>
        </p:spPr>
        <p:txBody>
          <a:bodyPr vert="horz" lIns="96661" tIns="48331" rIns="96661" bIns="48331" rtlCol="0" anchor="b"/>
          <a:lstStyle>
            <a:lvl1pPr algn="l">
              <a:defRPr sz="1300"/>
            </a:lvl1pPr>
          </a:lstStyle>
          <a:p>
            <a:endParaRPr lang="en-US"/>
          </a:p>
        </p:txBody>
      </p:sp>
      <p:sp>
        <p:nvSpPr>
          <p:cNvPr id="5" name="Slide Number Placeholder 4"/>
          <p:cNvSpPr>
            <a:spLocks noGrp="1"/>
          </p:cNvSpPr>
          <p:nvPr>
            <p:ph type="sldNum" sz="quarter" idx="3"/>
          </p:nvPr>
        </p:nvSpPr>
        <p:spPr>
          <a:xfrm>
            <a:off x="4143587" y="9119474"/>
            <a:ext cx="3169920" cy="480060"/>
          </a:xfrm>
          <a:prstGeom prst="rect">
            <a:avLst/>
          </a:prstGeom>
        </p:spPr>
        <p:txBody>
          <a:bodyPr vert="horz" lIns="96661" tIns="48331" rIns="96661" bIns="48331" rtlCol="0" anchor="b"/>
          <a:lstStyle>
            <a:lvl1pPr algn="r">
              <a:defRPr sz="1300"/>
            </a:lvl1pPr>
          </a:lstStyle>
          <a:p>
            <a:fld id="{221B5F66-F0C6-4E1B-90AA-97E8FCB708B3}" type="slidenum">
              <a:rPr lang="en-US" smtClean="0"/>
              <a:t>‹#›</a:t>
            </a:fld>
            <a:endParaRPr lang="en-US"/>
          </a:p>
        </p:txBody>
      </p:sp>
    </p:spTree>
    <p:extLst>
      <p:ext uri="{BB962C8B-B14F-4D97-AF65-F5344CB8AC3E}">
        <p14:creationId xmlns:p14="http://schemas.microsoft.com/office/powerpoint/2010/main" val="2726172618"/>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8ABE3C1-DBE1-495D-B57B-2849774B866A}" type="datetimeFigureOut">
              <a:rPr lang="en-US" dirty="0"/>
              <a:pPr/>
              <a:t>4/20/2015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46C117F-5CCF-4837-BE5F-2B92066CAFAF}" type="datetimeFigureOut">
              <a:rPr lang="en-US" dirty="0"/>
              <a:pPr/>
              <a:t>4/20/2015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4EB90BD-B6CE-46B7-997F-7313B992CCDC}" type="datetimeFigureOut">
              <a:rPr lang="en-US" dirty="0"/>
              <a:pPr/>
              <a:t>4/20/2015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DB9D11F-B188-461D-B23F-39381795C052}" type="datetimeFigureOut">
              <a:rPr lang="en-US" dirty="0"/>
              <a:pPr/>
              <a:t>4/20/2015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pPr/>
              <a:t>‹#›</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smtClean="0">
                <a:solidFill>
                  <a:schemeClr val="tx1"/>
                </a:solidFill>
                <a:effectLst/>
              </a:rPr>
              <a:t>"</a:t>
            </a:r>
            <a:endParaRPr lang="en-US" sz="7200" dirty="0">
              <a:solidFill>
                <a:schemeClr val="tx1"/>
              </a:solidFill>
              <a:effectLst/>
            </a:endParaRP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smtClean="0">
                <a:solidFill>
                  <a:schemeClr val="tx1"/>
                </a:solidFill>
                <a:effectLst/>
              </a:rPr>
              <a:t>"</a:t>
            </a:r>
            <a:endParaRPr lang="en-US" sz="7200" dirty="0">
              <a:solidFill>
                <a:schemeClr val="tx1"/>
              </a:solidFill>
              <a:effectLst/>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2E6D8D9-55A2-4063-B0F3-121F44549695}" type="datetimeFigureOut">
              <a:rPr lang="en-US" dirty="0"/>
              <a:pPr/>
              <a:t>4/20/2015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D4B24536-994D-4021-A283-9F449C0DB509}" type="datetimeFigureOut">
              <a:rPr lang="en-US" dirty="0"/>
              <a:pPr/>
              <a:t>4/20/2015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3CBBBB78-C96F-47B7-AB17-D852CA960AC9}" type="datetimeFigureOut">
              <a:rPr lang="en-US" dirty="0"/>
              <a:pPr/>
              <a:t>4/20/2015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FA3F48C-C7C6-4055-9F49-3777875E72AE}" type="datetimeFigureOut">
              <a:rPr lang="en-US" dirty="0"/>
              <a:pPr/>
              <a:t>4/20/2015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6178E61D-D431-422C-9764-11DAFE33AB63}" type="datetimeFigureOut">
              <a:rPr lang="en-US" dirty="0"/>
              <a:pPr/>
              <a:t>4/20/2015</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2DE42F4-6EEF-4EF7-8ED4-2208F0F89A08}" type="datetimeFigureOut">
              <a:rPr lang="en-US" dirty="0"/>
              <a:pPr/>
              <a:t>4/20/2015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0578ACC-22D6-47C1-A373-4FD133E34F3C}" type="datetimeFigureOut">
              <a:rPr lang="en-US" dirty="0"/>
              <a:pPr/>
              <a:t>4/20/2015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E5A6C69-6797-4E8A-BF37-F2C3751466E9}" type="datetimeFigureOut">
              <a:rPr lang="en-US" dirty="0"/>
              <a:pPr/>
              <a:t>4/20/2015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82014A1-A632-4878-A0D3-F52BA7563730}" type="datetimeFigureOut">
              <a:rPr lang="en-US" dirty="0"/>
              <a:pPr/>
              <a:t>4/20/2015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E99F462-093F-4566-844B-4C71F2739DA5}" type="datetimeFigureOut">
              <a:rPr lang="en-US" dirty="0"/>
              <a:pPr/>
              <a:t>4/20/2015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3D24A7AC-904D-4781-85BA-7D10C17ED021}" type="datetimeFigureOut">
              <a:rPr lang="en-US" dirty="0"/>
              <a:pPr/>
              <a:t>4/20/2015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331444B-B92B-4E27-8C94-BB93EAF5CB18}" type="datetimeFigureOut">
              <a:rPr lang="en-US" dirty="0"/>
              <a:pPr/>
              <a:t>4/20/2015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63EFA5E-FA76-400D-B3DC-F0BA90E6D107}" type="datetimeFigureOut">
              <a:rPr lang="en-US" dirty="0"/>
              <a:pPr/>
              <a:t>4/20/2015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9D6E9DEC-419B-4CC5-A080-3B06BD5A8291}" type="datetimeFigureOut">
              <a:rPr lang="en-US" dirty="0"/>
              <a:pPr/>
              <a:t>4/20/2015</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Game of Risk</a:t>
            </a:r>
            <a:br>
              <a:rPr lang="en-US" dirty="0" smtClean="0"/>
            </a:br>
            <a:r>
              <a:rPr lang="en-US" sz="2800" dirty="0" smtClean="0"/>
              <a:t>Understanding Your Legal Liability as a Trustee</a:t>
            </a:r>
            <a:endParaRPr lang="en-US" sz="2800" dirty="0"/>
          </a:p>
        </p:txBody>
      </p:sp>
      <p:sp>
        <p:nvSpPr>
          <p:cNvPr id="3" name="Subtitle 2"/>
          <p:cNvSpPr>
            <a:spLocks noGrp="1"/>
          </p:cNvSpPr>
          <p:nvPr>
            <p:ph type="subTitle" idx="1"/>
          </p:nvPr>
        </p:nvSpPr>
        <p:spPr>
          <a:xfrm>
            <a:off x="680322" y="4551680"/>
            <a:ext cx="8144134" cy="960046"/>
          </a:xfrm>
        </p:spPr>
        <p:txBody>
          <a:bodyPr>
            <a:normAutofit/>
          </a:bodyPr>
          <a:lstStyle/>
          <a:p>
            <a:r>
              <a:rPr lang="en-US" sz="2800" dirty="0" smtClean="0"/>
              <a:t>NC Association of Community College Trustees</a:t>
            </a:r>
          </a:p>
          <a:p>
            <a:r>
              <a:rPr lang="en-US" dirty="0" smtClean="0"/>
              <a:t>April 9, 2015</a:t>
            </a:r>
          </a:p>
        </p:txBody>
      </p:sp>
    </p:spTree>
    <p:extLst>
      <p:ext uri="{BB962C8B-B14F-4D97-AF65-F5344CB8AC3E}">
        <p14:creationId xmlns:p14="http://schemas.microsoft.com/office/powerpoint/2010/main" val="113739767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Trustee Liability</a:t>
            </a:r>
            <a:endParaRPr lang="en-US" dirty="0"/>
          </a:p>
        </p:txBody>
      </p:sp>
      <p:sp>
        <p:nvSpPr>
          <p:cNvPr id="3" name="Content Placeholder 2"/>
          <p:cNvSpPr>
            <a:spLocks noGrp="1"/>
          </p:cNvSpPr>
          <p:nvPr>
            <p:ph idx="1"/>
          </p:nvPr>
        </p:nvSpPr>
        <p:spPr>
          <a:xfrm>
            <a:off x="203200" y="2153920"/>
            <a:ext cx="10200639" cy="4704080"/>
          </a:xfrm>
        </p:spPr>
        <p:txBody>
          <a:bodyPr>
            <a:normAutofit/>
          </a:bodyPr>
          <a:lstStyle/>
          <a:p>
            <a:pPr marL="457200" indent="-457200"/>
            <a:r>
              <a:rPr lang="en-US" dirty="0" smtClean="0"/>
              <a:t>For federal constitutional claims, Trustees sued individually enjoy qualified immunity.  Qualified immunity protects government officials who perform discretionary functions from civil liability insofar as their conduct does not violate clearly established statutory law or constitutional rights of which a reasonable person would have known.</a:t>
            </a:r>
          </a:p>
          <a:p>
            <a:pPr marL="457200" lvl="0" indent="-457200"/>
            <a:endParaRPr lang="en-US" dirty="0" smtClean="0"/>
          </a:p>
          <a:p>
            <a:pPr marL="457200" lvl="0" indent="-457200"/>
            <a:r>
              <a:rPr lang="en-US" dirty="0" smtClean="0"/>
              <a:t>The College’s insurance policies also provides liability coverage for Trustees.</a:t>
            </a:r>
          </a:p>
          <a:p>
            <a:pPr marL="457200" indent="-457200"/>
            <a:endParaRPr lang="en-US" dirty="0" smtClean="0"/>
          </a:p>
          <a:p>
            <a:pPr marL="457200" lvl="0" indent="-457200"/>
            <a:r>
              <a:rPr lang="en-US" dirty="0" smtClean="0"/>
              <a:t>Public Official Immunity and Qualified Immunity are not waived by the purchase of insurance.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lide(fromBottom)">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slide(fromBottom)">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slide(fromBottom)">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Trustee Liability</a:t>
            </a:r>
            <a:endParaRPr lang="en-US" dirty="0"/>
          </a:p>
        </p:txBody>
      </p:sp>
      <p:sp>
        <p:nvSpPr>
          <p:cNvPr id="3" name="Content Placeholder 2"/>
          <p:cNvSpPr>
            <a:spLocks noGrp="1"/>
          </p:cNvSpPr>
          <p:nvPr>
            <p:ph idx="1"/>
          </p:nvPr>
        </p:nvSpPr>
        <p:spPr>
          <a:xfrm>
            <a:off x="203200" y="2153920"/>
            <a:ext cx="10200639" cy="4429760"/>
          </a:xfrm>
        </p:spPr>
        <p:txBody>
          <a:bodyPr/>
          <a:lstStyle/>
          <a:p>
            <a:pPr marL="457200" lvl="0" indent="-457200">
              <a:lnSpc>
                <a:spcPct val="100000"/>
              </a:lnSpc>
              <a:spcBef>
                <a:spcPts val="0"/>
              </a:spcBef>
            </a:pPr>
            <a:r>
              <a:rPr lang="en-US" sz="2800" dirty="0" smtClean="0"/>
              <a:t>Trustees play a limited role in the day-to-day operations and normally are not individually named in lawsuits. The risk is somewhat limited. </a:t>
            </a:r>
          </a:p>
          <a:p>
            <a:pPr marL="457200" indent="-457200">
              <a:lnSpc>
                <a:spcPct val="100000"/>
              </a:lnSpc>
              <a:spcBef>
                <a:spcPts val="0"/>
              </a:spcBef>
              <a:buNone/>
            </a:pPr>
            <a:endParaRPr lang="en-US" sz="2800" dirty="0" smtClean="0"/>
          </a:p>
          <a:p>
            <a:pPr marL="457200" lvl="0" indent="-457200">
              <a:lnSpc>
                <a:spcPct val="100000"/>
              </a:lnSpc>
              <a:spcBef>
                <a:spcPts val="0"/>
              </a:spcBef>
            </a:pPr>
            <a:r>
              <a:rPr lang="en-US" sz="2800" dirty="0" smtClean="0"/>
              <a:t>If sued individually, some immunities may apply as well as insurance. </a:t>
            </a:r>
          </a:p>
          <a:p>
            <a:pPr marL="457200" indent="-457200">
              <a:lnSpc>
                <a:spcPct val="100000"/>
              </a:lnSpc>
              <a:spcBef>
                <a:spcPts val="0"/>
              </a:spcBef>
            </a:pPr>
            <a:endParaRPr lang="en-US" sz="2800" dirty="0" smtClean="0"/>
          </a:p>
          <a:p>
            <a:pPr marL="457200" lvl="0" indent="-457200">
              <a:lnSpc>
                <a:spcPct val="100000"/>
              </a:lnSpc>
              <a:spcBef>
                <a:spcPts val="0"/>
              </a:spcBef>
            </a:pPr>
            <a:r>
              <a:rPr lang="en-US" sz="2800" dirty="0" smtClean="0"/>
              <a:t>As a Trustee, know and understand your role and responsibilities.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lide(fromBottom)">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slide(fromBottom)">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slide(fromBottom)">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0322" y="2733709"/>
            <a:ext cx="8144134" cy="1137251"/>
          </a:xfrm>
        </p:spPr>
        <p:txBody>
          <a:bodyPr/>
          <a:lstStyle/>
          <a:p>
            <a:r>
              <a:rPr lang="en-US" dirty="0" smtClean="0"/>
              <a:t>Questions/Thoughts?</a:t>
            </a:r>
            <a:endParaRPr lang="en-US" sz="2800" dirty="0"/>
          </a:p>
        </p:txBody>
      </p:sp>
      <p:sp>
        <p:nvSpPr>
          <p:cNvPr id="4" name="Subtitle 3"/>
          <p:cNvSpPr>
            <a:spLocks noGrp="1"/>
          </p:cNvSpPr>
          <p:nvPr>
            <p:ph type="subTitle" idx="1"/>
          </p:nvPr>
        </p:nvSpPr>
        <p:spPr>
          <a:xfrm>
            <a:off x="670162" y="4424519"/>
            <a:ext cx="8144134" cy="1630841"/>
          </a:xfrm>
        </p:spPr>
        <p:txBody>
          <a:bodyPr>
            <a:normAutofit/>
          </a:bodyPr>
          <a:lstStyle/>
          <a:p>
            <a:r>
              <a:rPr lang="en-US" dirty="0" smtClean="0"/>
              <a:t>Campbell Shatley, PLLC</a:t>
            </a:r>
          </a:p>
          <a:p>
            <a:r>
              <a:rPr lang="en-US" dirty="0" smtClean="0"/>
              <a:t>674 Merrimon Ave., Suite 210</a:t>
            </a:r>
          </a:p>
          <a:p>
            <a:r>
              <a:rPr lang="en-US" dirty="0" smtClean="0"/>
              <a:t>Asheville, NC 28804</a:t>
            </a:r>
          </a:p>
          <a:p>
            <a:r>
              <a:rPr lang="en-US" dirty="0" smtClean="0"/>
              <a:t>(828) 378-0064</a:t>
            </a:r>
            <a:endParaRPr lang="en-US" dirty="0"/>
          </a:p>
        </p:txBody>
      </p:sp>
    </p:spTree>
    <p:extLst>
      <p:ext uri="{BB962C8B-B14F-4D97-AF65-F5344CB8AC3E}">
        <p14:creationId xmlns:p14="http://schemas.microsoft.com/office/powerpoint/2010/main" val="11373976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2"/>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 Who is Being Sued?</a:t>
            </a:r>
            <a:endParaRPr lang="en-US" dirty="0"/>
          </a:p>
        </p:txBody>
      </p:sp>
      <p:sp>
        <p:nvSpPr>
          <p:cNvPr id="3" name="Content Placeholder 2"/>
          <p:cNvSpPr>
            <a:spLocks noGrp="1"/>
          </p:cNvSpPr>
          <p:nvPr>
            <p:ph idx="1"/>
          </p:nvPr>
        </p:nvSpPr>
        <p:spPr/>
        <p:txBody>
          <a:bodyPr>
            <a:normAutofit/>
          </a:bodyPr>
          <a:lstStyle/>
          <a:p>
            <a:r>
              <a:rPr lang="en-US" sz="2800" dirty="0" smtClean="0"/>
              <a:t>The Trustees of Community College ("Board")</a:t>
            </a:r>
          </a:p>
          <a:p>
            <a:pPr>
              <a:buNone/>
            </a:pPr>
            <a:endParaRPr lang="en-US" sz="2800" dirty="0" smtClean="0"/>
          </a:p>
          <a:p>
            <a:r>
              <a:rPr lang="en-US" sz="2800" dirty="0" smtClean="0"/>
              <a:t>Trustees in their Individual Capacity ("Trustee")</a:t>
            </a:r>
            <a:endParaRPr lang="en-US"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Board Liability</a:t>
            </a:r>
            <a:endParaRPr lang="en-US" dirty="0"/>
          </a:p>
        </p:txBody>
      </p:sp>
      <p:sp>
        <p:nvSpPr>
          <p:cNvPr id="3" name="Content Placeholder 2"/>
          <p:cNvSpPr>
            <a:spLocks noGrp="1"/>
          </p:cNvSpPr>
          <p:nvPr>
            <p:ph idx="1"/>
          </p:nvPr>
        </p:nvSpPr>
        <p:spPr>
          <a:xfrm>
            <a:off x="243841" y="1920838"/>
            <a:ext cx="10231120" cy="4765040"/>
          </a:xfrm>
        </p:spPr>
        <p:txBody>
          <a:bodyPr>
            <a:normAutofit fontScale="85000" lnSpcReduction="20000"/>
          </a:bodyPr>
          <a:lstStyle/>
          <a:p>
            <a:pPr lvl="0">
              <a:lnSpc>
                <a:spcPct val="120000"/>
              </a:lnSpc>
              <a:spcBef>
                <a:spcPts val="0"/>
              </a:spcBef>
            </a:pPr>
            <a:r>
              <a:rPr lang="en-US" dirty="0" smtClean="0"/>
              <a:t>N.C.G.S. § 115D-14 </a:t>
            </a:r>
          </a:p>
          <a:p>
            <a:pPr>
              <a:lnSpc>
                <a:spcPct val="120000"/>
              </a:lnSpc>
              <a:spcBef>
                <a:spcPts val="0"/>
              </a:spcBef>
              <a:buNone/>
            </a:pPr>
            <a:r>
              <a:rPr lang="en-US" b="1" dirty="0" smtClean="0"/>
              <a:t> </a:t>
            </a:r>
            <a:endParaRPr lang="en-US" dirty="0" smtClean="0"/>
          </a:p>
          <a:p>
            <a:pPr marL="909638" lvl="0" indent="-452438" defTabSz="396875">
              <a:lnSpc>
                <a:spcPct val="120000"/>
              </a:lnSpc>
              <a:spcBef>
                <a:spcPts val="0"/>
              </a:spcBef>
              <a:buFont typeface="Wingdings" pitchFamily="2" charset="2"/>
              <a:buChar char="Ø"/>
            </a:pPr>
            <a:r>
              <a:rPr lang="en-US" dirty="0" smtClean="0"/>
              <a:t>"The board of trustees of each institution shall be a body corporate with the powers to enable it to acquire, hold, and transfer real and personal property, to enter into contracts, to institute and defend legal actions and suits, and to exercise such other rights and privileges as may be necessary of the management and administration of the institution…" </a:t>
            </a:r>
          </a:p>
          <a:p>
            <a:pPr>
              <a:lnSpc>
                <a:spcPct val="120000"/>
              </a:lnSpc>
              <a:spcBef>
                <a:spcPts val="0"/>
              </a:spcBef>
              <a:buNone/>
            </a:pPr>
            <a:endParaRPr lang="en-US" dirty="0" smtClean="0"/>
          </a:p>
          <a:p>
            <a:pPr lvl="0">
              <a:lnSpc>
                <a:spcPct val="120000"/>
              </a:lnSpc>
              <a:spcBef>
                <a:spcPts val="0"/>
              </a:spcBef>
            </a:pPr>
            <a:r>
              <a:rPr lang="en-US" dirty="0" smtClean="0"/>
              <a:t>The legal entity is "The Trustees of _________Community College".  So when people say "I’m going to sue ________Community College", legally, they are suing the Board. </a:t>
            </a:r>
          </a:p>
          <a:p>
            <a:pPr>
              <a:lnSpc>
                <a:spcPct val="120000"/>
              </a:lnSpc>
              <a:spcBef>
                <a:spcPts val="0"/>
              </a:spcBef>
              <a:buNone/>
            </a:pPr>
            <a:endParaRPr lang="en-US" dirty="0" smtClean="0"/>
          </a:p>
          <a:p>
            <a:pPr lvl="0">
              <a:lnSpc>
                <a:spcPct val="120000"/>
              </a:lnSpc>
              <a:spcBef>
                <a:spcPts val="0"/>
              </a:spcBef>
            </a:pPr>
            <a:r>
              <a:rPr lang="en-US" dirty="0" smtClean="0"/>
              <a:t>Any Community College Educational Foundation is a wholly separate 501(c)(3), nonprofit, legal entity.  Typically, actions taken by the Board or the Foundation do not legally implicate the other.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fade">
                                      <p:cBhvr>
                                        <p:cTn id="12" dur="500"/>
                                        <p:tgtEl>
                                          <p:spTgt spid="3">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animEffect transition="in" filter="fade">
                                      <p:cBhvr>
                                        <p:cTn id="1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Board Liability</a:t>
            </a:r>
            <a:endParaRPr lang="en-US" dirty="0"/>
          </a:p>
        </p:txBody>
      </p:sp>
      <p:sp>
        <p:nvSpPr>
          <p:cNvPr id="3" name="Content Placeholder 2"/>
          <p:cNvSpPr>
            <a:spLocks noGrp="1"/>
          </p:cNvSpPr>
          <p:nvPr>
            <p:ph idx="1"/>
          </p:nvPr>
        </p:nvSpPr>
        <p:spPr>
          <a:xfrm>
            <a:off x="152400" y="2123440"/>
            <a:ext cx="10292079" cy="4734560"/>
          </a:xfrm>
        </p:spPr>
        <p:txBody>
          <a:bodyPr/>
          <a:lstStyle/>
          <a:p>
            <a:pPr lvl="0"/>
            <a:r>
              <a:rPr lang="en-US" dirty="0" smtClean="0"/>
              <a:t>Fact Pattern – Around 8:45 p.m., John, a student at </a:t>
            </a:r>
            <a:r>
              <a:rPr lang="en-US" dirty="0" err="1" smtClean="0"/>
              <a:t>Tarheel</a:t>
            </a:r>
            <a:r>
              <a:rPr lang="en-US" dirty="0" smtClean="0"/>
              <a:t> Community College, is walking down a sidewalk to his car.  He trips over what appears to be some major cracks and uneven pavement as a result of a recent, heavy rainstorm (no one at the College knew about the condition of the side walk).  As a result, of his fall, John is severely injured.  John sues the Board for negligence (e.g., failure to maintain safe conditions and failure to warn of unsafe conditions). </a:t>
            </a:r>
          </a:p>
          <a:p>
            <a:pPr>
              <a:buNone/>
            </a:pP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Board Liability</a:t>
            </a:r>
            <a:endParaRPr lang="en-US" dirty="0"/>
          </a:p>
        </p:txBody>
      </p:sp>
      <p:sp>
        <p:nvSpPr>
          <p:cNvPr id="3" name="Content Placeholder 2"/>
          <p:cNvSpPr>
            <a:spLocks noGrp="1"/>
          </p:cNvSpPr>
          <p:nvPr>
            <p:ph idx="1"/>
          </p:nvPr>
        </p:nvSpPr>
        <p:spPr>
          <a:xfrm>
            <a:off x="264160" y="1948329"/>
            <a:ext cx="10170159" cy="4683760"/>
          </a:xfrm>
        </p:spPr>
        <p:txBody>
          <a:bodyPr/>
          <a:lstStyle/>
          <a:p>
            <a:pPr lvl="0">
              <a:lnSpc>
                <a:spcPct val="100000"/>
              </a:lnSpc>
              <a:spcBef>
                <a:spcPts val="0"/>
              </a:spcBef>
            </a:pPr>
            <a:r>
              <a:rPr lang="en-US" dirty="0" smtClean="0"/>
              <a:t>For the first one million dollars in damages, the claim would be subject to the North Carolina State Tort Claims Act ("Act"): </a:t>
            </a:r>
          </a:p>
          <a:p>
            <a:pPr>
              <a:lnSpc>
                <a:spcPct val="100000"/>
              </a:lnSpc>
              <a:spcBef>
                <a:spcPts val="0"/>
              </a:spcBef>
              <a:buNone/>
            </a:pPr>
            <a:r>
              <a:rPr lang="en-US" dirty="0" smtClean="0"/>
              <a:t> </a:t>
            </a:r>
          </a:p>
          <a:p>
            <a:pPr marL="914400" lvl="0" indent="-457200">
              <a:lnSpc>
                <a:spcPct val="100000"/>
              </a:lnSpc>
              <a:spcBef>
                <a:spcPts val="0"/>
              </a:spcBef>
              <a:buFont typeface="Wingdings" pitchFamily="2" charset="2"/>
              <a:buChar char="Ø"/>
            </a:pPr>
            <a:r>
              <a:rPr lang="en-US" dirty="0" smtClean="0"/>
              <a:t>Under the Act, the Board is liable for the first $150,000 and the State is liable for the remainder up to one million provided, however, that if the Governor determined that the Board has the resources to pay the full claim past $150,000, the Governor may, in his/her discretion, require the Board to pay the claim up to one million dollars.</a:t>
            </a:r>
          </a:p>
          <a:p>
            <a:pPr marL="914400" indent="-457200">
              <a:lnSpc>
                <a:spcPct val="100000"/>
              </a:lnSpc>
              <a:spcBef>
                <a:spcPts val="0"/>
              </a:spcBef>
              <a:buNone/>
            </a:pPr>
            <a:endParaRPr lang="en-US" dirty="0" smtClean="0"/>
          </a:p>
          <a:p>
            <a:pPr marL="914400" lvl="0" indent="-457200">
              <a:lnSpc>
                <a:spcPct val="100000"/>
              </a:lnSpc>
              <a:spcBef>
                <a:spcPts val="0"/>
              </a:spcBef>
              <a:buFont typeface="Wingdings" pitchFamily="2" charset="2"/>
              <a:buChar char="Ø"/>
            </a:pPr>
            <a:r>
              <a:rPr lang="en-US" dirty="0" smtClean="0"/>
              <a:t>The Board has commercial general liability insurance to protect its liability exposure.  </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9" presetClass="entr" presetSubtype="0" accel="10000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p:cTn id="7" dur="500" fill="hold"/>
                                        <p:tgtEl>
                                          <p:spTgt spid="3">
                                            <p:txEl>
                                              <p:pRg st="2" end="2"/>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8" dur="500" fill="hold"/>
                                        <p:tgtEl>
                                          <p:spTgt spid="3">
                                            <p:txEl>
                                              <p:pRg st="2" end="2"/>
                                            </p:txEl>
                                          </p:spTgt>
                                        </p:tgtEl>
                                        <p:attrNameLst>
                                          <p:attrName>ppt_w</p:attrName>
                                        </p:attrNameLst>
                                      </p:cBhvr>
                                      <p:tavLst>
                                        <p:tav tm="0">
                                          <p:val>
                                            <p:strVal val="#ppt_w+.3"/>
                                          </p:val>
                                        </p:tav>
                                        <p:tav tm="50000">
                                          <p:val>
                                            <p:strVal val="#ppt_w+.3"/>
                                          </p:val>
                                        </p:tav>
                                        <p:tav tm="100000">
                                          <p:val>
                                            <p:strVal val="#ppt_w"/>
                                          </p:val>
                                        </p:tav>
                                      </p:tavLst>
                                    </p:anim>
                                    <p:anim calcmode="lin" valueType="num">
                                      <p:cBhvr>
                                        <p:cTn id="9" dur="500" fill="hold"/>
                                        <p:tgtEl>
                                          <p:spTgt spid="3">
                                            <p:txEl>
                                              <p:pRg st="2" end="2"/>
                                            </p:txEl>
                                          </p:spTgt>
                                        </p:tgtEl>
                                        <p:attrNameLst>
                                          <p:attrName>ppt_x</p:attrName>
                                        </p:attrNameLst>
                                      </p:cBhvr>
                                      <p:tavLst>
                                        <p:tav tm="0">
                                          <p:val>
                                            <p:strVal val="#ppt_x-.3"/>
                                          </p:val>
                                        </p:tav>
                                        <p:tav tm="50000">
                                          <p:val>
                                            <p:strVal val="#ppt_x"/>
                                          </p:val>
                                        </p:tav>
                                        <p:tav tm="100000">
                                          <p:val>
                                            <p:strVal val="#ppt_x"/>
                                          </p:val>
                                        </p:tav>
                                      </p:tavLst>
                                    </p:anim>
                                    <p:anim calcmode="lin" valueType="num">
                                      <p:cBhvr>
                                        <p:cTn id="10"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9" presetClass="entr" presetSubtype="0" accel="10000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 calcmode="lin" valueType="num">
                                      <p:cBhvr>
                                        <p:cTn id="15" dur="500" fill="hold"/>
                                        <p:tgtEl>
                                          <p:spTgt spid="3">
                                            <p:txEl>
                                              <p:pRg st="4" end="4"/>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16" dur="500" fill="hold"/>
                                        <p:tgtEl>
                                          <p:spTgt spid="3">
                                            <p:txEl>
                                              <p:pRg st="4" end="4"/>
                                            </p:txEl>
                                          </p:spTgt>
                                        </p:tgtEl>
                                        <p:attrNameLst>
                                          <p:attrName>ppt_w</p:attrName>
                                        </p:attrNameLst>
                                      </p:cBhvr>
                                      <p:tavLst>
                                        <p:tav tm="0">
                                          <p:val>
                                            <p:strVal val="#ppt_w+.3"/>
                                          </p:val>
                                        </p:tav>
                                        <p:tav tm="50000">
                                          <p:val>
                                            <p:strVal val="#ppt_w+.3"/>
                                          </p:val>
                                        </p:tav>
                                        <p:tav tm="100000">
                                          <p:val>
                                            <p:strVal val="#ppt_w"/>
                                          </p:val>
                                        </p:tav>
                                      </p:tavLst>
                                    </p:anim>
                                    <p:anim calcmode="lin" valueType="num">
                                      <p:cBhvr>
                                        <p:cTn id="17" dur="500" fill="hold"/>
                                        <p:tgtEl>
                                          <p:spTgt spid="3">
                                            <p:txEl>
                                              <p:pRg st="4" end="4"/>
                                            </p:txEl>
                                          </p:spTgt>
                                        </p:tgtEl>
                                        <p:attrNameLst>
                                          <p:attrName>ppt_x</p:attrName>
                                        </p:attrNameLst>
                                      </p:cBhvr>
                                      <p:tavLst>
                                        <p:tav tm="0">
                                          <p:val>
                                            <p:strVal val="#ppt_x-.3"/>
                                          </p:val>
                                        </p:tav>
                                        <p:tav tm="50000">
                                          <p:val>
                                            <p:strVal val="#ppt_x"/>
                                          </p:val>
                                        </p:tav>
                                        <p:tav tm="100000">
                                          <p:val>
                                            <p:strVal val="#ppt_x"/>
                                          </p:val>
                                        </p:tav>
                                      </p:tavLst>
                                    </p:anim>
                                    <p:anim calcmode="lin" valueType="num">
                                      <p:cBhvr>
                                        <p:cTn id="18"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Board Liability</a:t>
            </a:r>
            <a:endParaRPr lang="en-US" dirty="0"/>
          </a:p>
        </p:txBody>
      </p:sp>
      <p:sp>
        <p:nvSpPr>
          <p:cNvPr id="3" name="Content Placeholder 2"/>
          <p:cNvSpPr>
            <a:spLocks noGrp="1"/>
          </p:cNvSpPr>
          <p:nvPr>
            <p:ph idx="1"/>
          </p:nvPr>
        </p:nvSpPr>
        <p:spPr>
          <a:xfrm>
            <a:off x="265357" y="1963270"/>
            <a:ext cx="10210800" cy="4754880"/>
          </a:xfrm>
        </p:spPr>
        <p:txBody>
          <a:bodyPr>
            <a:normAutofit fontScale="85000" lnSpcReduction="10000"/>
          </a:bodyPr>
          <a:lstStyle/>
          <a:p>
            <a:pPr lvl="0">
              <a:lnSpc>
                <a:spcPct val="110000"/>
              </a:lnSpc>
              <a:spcBef>
                <a:spcPts val="0"/>
              </a:spcBef>
            </a:pPr>
            <a:r>
              <a:rPr lang="en-US" dirty="0" smtClean="0"/>
              <a:t>For damages above one million dollars, the Act does not apply</a:t>
            </a:r>
          </a:p>
          <a:p>
            <a:pPr>
              <a:lnSpc>
                <a:spcPct val="110000"/>
              </a:lnSpc>
              <a:spcBef>
                <a:spcPts val="0"/>
              </a:spcBef>
              <a:buNone/>
            </a:pPr>
            <a:r>
              <a:rPr lang="en-US" dirty="0" smtClean="0"/>
              <a:t> </a:t>
            </a:r>
          </a:p>
          <a:p>
            <a:pPr marL="914400" lvl="0" indent="-457200">
              <a:lnSpc>
                <a:spcPct val="110000"/>
              </a:lnSpc>
              <a:spcBef>
                <a:spcPts val="0"/>
              </a:spcBef>
              <a:buFont typeface="Wingdings" pitchFamily="2" charset="2"/>
              <a:buChar char="Ø"/>
            </a:pPr>
            <a:r>
              <a:rPr lang="en-US" dirty="0" smtClean="0"/>
              <a:t>The Board may have governmental immunity if: a) the incident involved a governmental function as opposed to a proprietary function; and b) the Board has not waived governmental immunity through the purchase of insurance. </a:t>
            </a:r>
          </a:p>
          <a:p>
            <a:pPr marL="914400" indent="-457200">
              <a:lnSpc>
                <a:spcPct val="110000"/>
              </a:lnSpc>
              <a:spcBef>
                <a:spcPts val="0"/>
              </a:spcBef>
              <a:buFont typeface="Wingdings" pitchFamily="2" charset="2"/>
              <a:buChar char="Ø"/>
            </a:pPr>
            <a:endParaRPr lang="en-US" dirty="0" smtClean="0"/>
          </a:p>
          <a:p>
            <a:pPr marL="914400" lvl="0" indent="-457200">
              <a:lnSpc>
                <a:spcPct val="110000"/>
              </a:lnSpc>
              <a:spcBef>
                <a:spcPts val="0"/>
              </a:spcBef>
              <a:buFont typeface="Wingdings" pitchFamily="2" charset="2"/>
              <a:buChar char="Ø"/>
            </a:pPr>
            <a:r>
              <a:rPr lang="en-US" dirty="0" smtClean="0"/>
              <a:t>Governmental immunity does not apply to breach of contract claims or actions brought for violations of the state/federal constitution and/or federal regulations. </a:t>
            </a:r>
          </a:p>
          <a:p>
            <a:pPr marL="914400" indent="-457200">
              <a:lnSpc>
                <a:spcPct val="110000"/>
              </a:lnSpc>
              <a:spcBef>
                <a:spcPts val="0"/>
              </a:spcBef>
              <a:buFont typeface="Wingdings" pitchFamily="2" charset="2"/>
              <a:buChar char="Ø"/>
            </a:pPr>
            <a:endParaRPr lang="en-US" dirty="0" smtClean="0"/>
          </a:p>
          <a:p>
            <a:pPr marL="914400" indent="-457200">
              <a:lnSpc>
                <a:spcPct val="110000"/>
              </a:lnSpc>
              <a:spcBef>
                <a:spcPts val="0"/>
              </a:spcBef>
              <a:buFont typeface="Wingdings" pitchFamily="2" charset="2"/>
              <a:buChar char="Ø"/>
            </a:pPr>
            <a:r>
              <a:rPr lang="en-US" dirty="0" smtClean="0"/>
              <a:t>N.C.G.S. § 115D-24 – "[g]</a:t>
            </a:r>
            <a:r>
              <a:rPr lang="en-US" dirty="0" err="1" smtClean="0"/>
              <a:t>overnmental</a:t>
            </a:r>
            <a:r>
              <a:rPr lang="en-US" dirty="0" smtClean="0"/>
              <a:t> immunity shall be deemed to have been waived by the act of obtaining liability insurance, but only to the extent that the board [of trustees] is indemnified for the negligence or torts of its agents and employees and only as to claims arising after the procurement of liability insurance and while such insurance is in force."</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9" presetClass="entr" presetSubtype="0" accel="10000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p:cTn id="7" dur="500" fill="hold"/>
                                        <p:tgtEl>
                                          <p:spTgt spid="3">
                                            <p:txEl>
                                              <p:pRg st="2" end="2"/>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8" dur="500" fill="hold"/>
                                        <p:tgtEl>
                                          <p:spTgt spid="3">
                                            <p:txEl>
                                              <p:pRg st="2" end="2"/>
                                            </p:txEl>
                                          </p:spTgt>
                                        </p:tgtEl>
                                        <p:attrNameLst>
                                          <p:attrName>ppt_w</p:attrName>
                                        </p:attrNameLst>
                                      </p:cBhvr>
                                      <p:tavLst>
                                        <p:tav tm="0">
                                          <p:val>
                                            <p:strVal val="#ppt_w+.3"/>
                                          </p:val>
                                        </p:tav>
                                        <p:tav tm="50000">
                                          <p:val>
                                            <p:strVal val="#ppt_w+.3"/>
                                          </p:val>
                                        </p:tav>
                                        <p:tav tm="100000">
                                          <p:val>
                                            <p:strVal val="#ppt_w"/>
                                          </p:val>
                                        </p:tav>
                                      </p:tavLst>
                                    </p:anim>
                                    <p:anim calcmode="lin" valueType="num">
                                      <p:cBhvr>
                                        <p:cTn id="9" dur="500" fill="hold"/>
                                        <p:tgtEl>
                                          <p:spTgt spid="3">
                                            <p:txEl>
                                              <p:pRg st="2" end="2"/>
                                            </p:txEl>
                                          </p:spTgt>
                                        </p:tgtEl>
                                        <p:attrNameLst>
                                          <p:attrName>ppt_x</p:attrName>
                                        </p:attrNameLst>
                                      </p:cBhvr>
                                      <p:tavLst>
                                        <p:tav tm="0">
                                          <p:val>
                                            <p:strVal val="#ppt_x-.3"/>
                                          </p:val>
                                        </p:tav>
                                        <p:tav tm="50000">
                                          <p:val>
                                            <p:strVal val="#ppt_x"/>
                                          </p:val>
                                        </p:tav>
                                        <p:tav tm="100000">
                                          <p:val>
                                            <p:strVal val="#ppt_x"/>
                                          </p:val>
                                        </p:tav>
                                      </p:tavLst>
                                    </p:anim>
                                    <p:anim calcmode="lin" valueType="num">
                                      <p:cBhvr>
                                        <p:cTn id="10"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9" presetClass="entr" presetSubtype="0" accel="10000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 calcmode="lin" valueType="num">
                                      <p:cBhvr>
                                        <p:cTn id="15" dur="500" fill="hold"/>
                                        <p:tgtEl>
                                          <p:spTgt spid="3">
                                            <p:txEl>
                                              <p:pRg st="4" end="4"/>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16" dur="500" fill="hold"/>
                                        <p:tgtEl>
                                          <p:spTgt spid="3">
                                            <p:txEl>
                                              <p:pRg st="4" end="4"/>
                                            </p:txEl>
                                          </p:spTgt>
                                        </p:tgtEl>
                                        <p:attrNameLst>
                                          <p:attrName>ppt_w</p:attrName>
                                        </p:attrNameLst>
                                      </p:cBhvr>
                                      <p:tavLst>
                                        <p:tav tm="0">
                                          <p:val>
                                            <p:strVal val="#ppt_w+.3"/>
                                          </p:val>
                                        </p:tav>
                                        <p:tav tm="50000">
                                          <p:val>
                                            <p:strVal val="#ppt_w+.3"/>
                                          </p:val>
                                        </p:tav>
                                        <p:tav tm="100000">
                                          <p:val>
                                            <p:strVal val="#ppt_w"/>
                                          </p:val>
                                        </p:tav>
                                      </p:tavLst>
                                    </p:anim>
                                    <p:anim calcmode="lin" valueType="num">
                                      <p:cBhvr>
                                        <p:cTn id="17" dur="500" fill="hold"/>
                                        <p:tgtEl>
                                          <p:spTgt spid="3">
                                            <p:txEl>
                                              <p:pRg st="4" end="4"/>
                                            </p:txEl>
                                          </p:spTgt>
                                        </p:tgtEl>
                                        <p:attrNameLst>
                                          <p:attrName>ppt_x</p:attrName>
                                        </p:attrNameLst>
                                      </p:cBhvr>
                                      <p:tavLst>
                                        <p:tav tm="0">
                                          <p:val>
                                            <p:strVal val="#ppt_x-.3"/>
                                          </p:val>
                                        </p:tav>
                                        <p:tav tm="50000">
                                          <p:val>
                                            <p:strVal val="#ppt_x"/>
                                          </p:val>
                                        </p:tav>
                                        <p:tav tm="100000">
                                          <p:val>
                                            <p:strVal val="#ppt_x"/>
                                          </p:val>
                                        </p:tav>
                                      </p:tavLst>
                                    </p:anim>
                                    <p:anim calcmode="lin" valueType="num">
                                      <p:cBhvr>
                                        <p:cTn id="18"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9" presetClass="entr" presetSubtype="0" accel="10000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anim calcmode="lin" valueType="num">
                                      <p:cBhvr>
                                        <p:cTn id="23" dur="500" fill="hold"/>
                                        <p:tgtEl>
                                          <p:spTgt spid="3">
                                            <p:txEl>
                                              <p:pRg st="6" end="6"/>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24" dur="500" fill="hold"/>
                                        <p:tgtEl>
                                          <p:spTgt spid="3">
                                            <p:txEl>
                                              <p:pRg st="6" end="6"/>
                                            </p:txEl>
                                          </p:spTgt>
                                        </p:tgtEl>
                                        <p:attrNameLst>
                                          <p:attrName>ppt_w</p:attrName>
                                        </p:attrNameLst>
                                      </p:cBhvr>
                                      <p:tavLst>
                                        <p:tav tm="0">
                                          <p:val>
                                            <p:strVal val="#ppt_w+.3"/>
                                          </p:val>
                                        </p:tav>
                                        <p:tav tm="50000">
                                          <p:val>
                                            <p:strVal val="#ppt_w+.3"/>
                                          </p:val>
                                        </p:tav>
                                        <p:tav tm="100000">
                                          <p:val>
                                            <p:strVal val="#ppt_w"/>
                                          </p:val>
                                        </p:tav>
                                      </p:tavLst>
                                    </p:anim>
                                    <p:anim calcmode="lin" valueType="num">
                                      <p:cBhvr>
                                        <p:cTn id="25" dur="500" fill="hold"/>
                                        <p:tgtEl>
                                          <p:spTgt spid="3">
                                            <p:txEl>
                                              <p:pRg st="6" end="6"/>
                                            </p:txEl>
                                          </p:spTgt>
                                        </p:tgtEl>
                                        <p:attrNameLst>
                                          <p:attrName>ppt_x</p:attrName>
                                        </p:attrNameLst>
                                      </p:cBhvr>
                                      <p:tavLst>
                                        <p:tav tm="0">
                                          <p:val>
                                            <p:strVal val="#ppt_x-.3"/>
                                          </p:val>
                                        </p:tav>
                                        <p:tav tm="50000">
                                          <p:val>
                                            <p:strVal val="#ppt_x"/>
                                          </p:val>
                                        </p:tav>
                                        <p:tav tm="100000">
                                          <p:val>
                                            <p:strVal val="#ppt_x"/>
                                          </p:val>
                                        </p:tav>
                                      </p:tavLst>
                                    </p:anim>
                                    <p:anim calcmode="lin" valueType="num">
                                      <p:cBhvr>
                                        <p:cTn id="26" dur="500" fill="hold"/>
                                        <p:tgtEl>
                                          <p:spTgt spid="3">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Board Liability</a:t>
            </a:r>
            <a:endParaRPr lang="en-US" dirty="0"/>
          </a:p>
        </p:txBody>
      </p:sp>
      <p:sp>
        <p:nvSpPr>
          <p:cNvPr id="3" name="Content Placeholder 2"/>
          <p:cNvSpPr>
            <a:spLocks noGrp="1"/>
          </p:cNvSpPr>
          <p:nvPr>
            <p:ph idx="1"/>
          </p:nvPr>
        </p:nvSpPr>
        <p:spPr>
          <a:xfrm>
            <a:off x="182881" y="2082800"/>
            <a:ext cx="10261600" cy="4775200"/>
          </a:xfrm>
        </p:spPr>
        <p:txBody>
          <a:bodyPr>
            <a:normAutofit fontScale="92500" lnSpcReduction="10000"/>
          </a:bodyPr>
          <a:lstStyle/>
          <a:p>
            <a:pPr lvl="0">
              <a:lnSpc>
                <a:spcPct val="110000"/>
              </a:lnSpc>
              <a:spcBef>
                <a:spcPts val="0"/>
              </a:spcBef>
            </a:pPr>
            <a:r>
              <a:rPr lang="en-US" dirty="0" smtClean="0"/>
              <a:t>Respondeat Superior.  Under state law, governmental entities can be liable for the actions of their employees.  For example, suppose in the earlier hypo, the College’s Facilities Director knew about the dangerous pavement, knew students had gotten injured there in the recent past but didn’t do anything about it.  The Board could be liable through the actions or inactions of the College’ Facilities Director.  </a:t>
            </a:r>
          </a:p>
          <a:p>
            <a:pPr>
              <a:lnSpc>
                <a:spcPct val="110000"/>
              </a:lnSpc>
              <a:spcBef>
                <a:spcPts val="0"/>
              </a:spcBef>
              <a:buNone/>
            </a:pPr>
            <a:r>
              <a:rPr lang="en-US" dirty="0" smtClean="0"/>
              <a:t> </a:t>
            </a:r>
          </a:p>
          <a:p>
            <a:pPr lvl="0">
              <a:lnSpc>
                <a:spcPct val="110000"/>
              </a:lnSpc>
              <a:spcBef>
                <a:spcPts val="0"/>
              </a:spcBef>
            </a:pPr>
            <a:r>
              <a:rPr lang="en-US" dirty="0" smtClean="0"/>
              <a:t>In federal claims (deprivation of a protected, constitutional right), respondeat superior is not available and the Board is only liable if the Board itself is a motivating force behind the deprivation (i.e., the Board’s policy or custom played a part in a violation of federal law). </a:t>
            </a:r>
          </a:p>
          <a:p>
            <a:pPr>
              <a:lnSpc>
                <a:spcPct val="110000"/>
              </a:lnSpc>
              <a:spcBef>
                <a:spcPts val="0"/>
              </a:spcBef>
              <a:buNone/>
            </a:pPr>
            <a:endParaRPr lang="en-US" dirty="0" smtClean="0"/>
          </a:p>
          <a:p>
            <a:pPr>
              <a:lnSpc>
                <a:spcPct val="110000"/>
              </a:lnSpc>
              <a:spcBef>
                <a:spcPts val="0"/>
              </a:spcBef>
            </a:pPr>
            <a:r>
              <a:rPr lang="en-US" dirty="0" smtClean="0"/>
              <a:t>The Board will almost always be named in a lawsuit.</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9" presetClass="entr" presetSubtype="0" accel="10000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8" dur="500" fill="hold"/>
                                        <p:tgtEl>
                                          <p:spTgt spid="3">
                                            <p:txEl>
                                              <p:pRg st="0" end="0"/>
                                            </p:txEl>
                                          </p:spTgt>
                                        </p:tgtEl>
                                        <p:attrNameLst>
                                          <p:attrName>ppt_w</p:attrName>
                                        </p:attrNameLst>
                                      </p:cBhvr>
                                      <p:tavLst>
                                        <p:tav tm="0">
                                          <p:val>
                                            <p:strVal val="#ppt_w+.3"/>
                                          </p:val>
                                        </p:tav>
                                        <p:tav tm="50000">
                                          <p:val>
                                            <p:strVal val="#ppt_w+.3"/>
                                          </p:val>
                                        </p:tav>
                                        <p:tav tm="100000">
                                          <p:val>
                                            <p:strVal val="#ppt_w"/>
                                          </p:val>
                                        </p:tav>
                                      </p:tavLst>
                                    </p:anim>
                                    <p:anim calcmode="lin" valueType="num">
                                      <p:cBhvr>
                                        <p:cTn id="9" dur="500" fill="hold"/>
                                        <p:tgtEl>
                                          <p:spTgt spid="3">
                                            <p:txEl>
                                              <p:pRg st="0" end="0"/>
                                            </p:txEl>
                                          </p:spTgt>
                                        </p:tgtEl>
                                        <p:attrNameLst>
                                          <p:attrName>ppt_x</p:attrName>
                                        </p:attrNameLst>
                                      </p:cBhvr>
                                      <p:tavLst>
                                        <p:tav tm="0">
                                          <p:val>
                                            <p:strVal val="#ppt_x-.3"/>
                                          </p:val>
                                        </p:tav>
                                        <p:tav tm="50000">
                                          <p:val>
                                            <p:strVal val="#ppt_x"/>
                                          </p:val>
                                        </p:tav>
                                        <p:tav tm="100000">
                                          <p:val>
                                            <p:strVal val="#ppt_x"/>
                                          </p:val>
                                        </p:tav>
                                      </p:tavLst>
                                    </p:anim>
                                    <p:anim calcmode="lin" valueType="num">
                                      <p:cBhvr>
                                        <p:cTn id="10"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9" presetClass="entr" presetSubtype="0" accel="10000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p:cTn id="15" dur="500" fill="hold"/>
                                        <p:tgtEl>
                                          <p:spTgt spid="3">
                                            <p:txEl>
                                              <p:pRg st="2" end="2"/>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16" dur="500" fill="hold"/>
                                        <p:tgtEl>
                                          <p:spTgt spid="3">
                                            <p:txEl>
                                              <p:pRg st="2" end="2"/>
                                            </p:txEl>
                                          </p:spTgt>
                                        </p:tgtEl>
                                        <p:attrNameLst>
                                          <p:attrName>ppt_w</p:attrName>
                                        </p:attrNameLst>
                                      </p:cBhvr>
                                      <p:tavLst>
                                        <p:tav tm="0">
                                          <p:val>
                                            <p:strVal val="#ppt_w+.3"/>
                                          </p:val>
                                        </p:tav>
                                        <p:tav tm="50000">
                                          <p:val>
                                            <p:strVal val="#ppt_w+.3"/>
                                          </p:val>
                                        </p:tav>
                                        <p:tav tm="100000">
                                          <p:val>
                                            <p:strVal val="#ppt_w"/>
                                          </p:val>
                                        </p:tav>
                                      </p:tavLst>
                                    </p:anim>
                                    <p:anim calcmode="lin" valueType="num">
                                      <p:cBhvr>
                                        <p:cTn id="17" dur="500" fill="hold"/>
                                        <p:tgtEl>
                                          <p:spTgt spid="3">
                                            <p:txEl>
                                              <p:pRg st="2" end="2"/>
                                            </p:txEl>
                                          </p:spTgt>
                                        </p:tgtEl>
                                        <p:attrNameLst>
                                          <p:attrName>ppt_x</p:attrName>
                                        </p:attrNameLst>
                                      </p:cBhvr>
                                      <p:tavLst>
                                        <p:tav tm="0">
                                          <p:val>
                                            <p:strVal val="#ppt_x-.3"/>
                                          </p:val>
                                        </p:tav>
                                        <p:tav tm="50000">
                                          <p:val>
                                            <p:strVal val="#ppt_x"/>
                                          </p:val>
                                        </p:tav>
                                        <p:tav tm="100000">
                                          <p:val>
                                            <p:strVal val="#ppt_x"/>
                                          </p:val>
                                        </p:tav>
                                      </p:tavLst>
                                    </p:anim>
                                    <p:anim calcmode="lin" valueType="num">
                                      <p:cBhvr>
                                        <p:cTn id="18"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9" presetClass="entr" presetSubtype="0" accel="10000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p:cTn id="23" dur="500" fill="hold"/>
                                        <p:tgtEl>
                                          <p:spTgt spid="3">
                                            <p:txEl>
                                              <p:pRg st="4" end="4"/>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24" dur="500" fill="hold"/>
                                        <p:tgtEl>
                                          <p:spTgt spid="3">
                                            <p:txEl>
                                              <p:pRg st="4" end="4"/>
                                            </p:txEl>
                                          </p:spTgt>
                                        </p:tgtEl>
                                        <p:attrNameLst>
                                          <p:attrName>ppt_w</p:attrName>
                                        </p:attrNameLst>
                                      </p:cBhvr>
                                      <p:tavLst>
                                        <p:tav tm="0">
                                          <p:val>
                                            <p:strVal val="#ppt_w+.3"/>
                                          </p:val>
                                        </p:tav>
                                        <p:tav tm="50000">
                                          <p:val>
                                            <p:strVal val="#ppt_w+.3"/>
                                          </p:val>
                                        </p:tav>
                                        <p:tav tm="100000">
                                          <p:val>
                                            <p:strVal val="#ppt_w"/>
                                          </p:val>
                                        </p:tav>
                                      </p:tavLst>
                                    </p:anim>
                                    <p:anim calcmode="lin" valueType="num">
                                      <p:cBhvr>
                                        <p:cTn id="25" dur="500" fill="hold"/>
                                        <p:tgtEl>
                                          <p:spTgt spid="3">
                                            <p:txEl>
                                              <p:pRg st="4" end="4"/>
                                            </p:txEl>
                                          </p:spTgt>
                                        </p:tgtEl>
                                        <p:attrNameLst>
                                          <p:attrName>ppt_x</p:attrName>
                                        </p:attrNameLst>
                                      </p:cBhvr>
                                      <p:tavLst>
                                        <p:tav tm="0">
                                          <p:val>
                                            <p:strVal val="#ppt_x-.3"/>
                                          </p:val>
                                        </p:tav>
                                        <p:tav tm="50000">
                                          <p:val>
                                            <p:strVal val="#ppt_x"/>
                                          </p:val>
                                        </p:tav>
                                        <p:tav tm="100000">
                                          <p:val>
                                            <p:strVal val="#ppt_x"/>
                                          </p:val>
                                        </p:tav>
                                      </p:tavLst>
                                    </p:anim>
                                    <p:anim calcmode="lin" valueType="num">
                                      <p:cBhvr>
                                        <p:cTn id="26"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Trustee Liability</a:t>
            </a:r>
            <a:endParaRPr lang="en-US" dirty="0"/>
          </a:p>
        </p:txBody>
      </p:sp>
      <p:sp>
        <p:nvSpPr>
          <p:cNvPr id="3" name="Content Placeholder 2"/>
          <p:cNvSpPr>
            <a:spLocks noGrp="1"/>
          </p:cNvSpPr>
          <p:nvPr>
            <p:ph idx="1"/>
          </p:nvPr>
        </p:nvSpPr>
        <p:spPr>
          <a:xfrm>
            <a:off x="233680" y="2204720"/>
            <a:ext cx="10220959" cy="4653280"/>
          </a:xfrm>
        </p:spPr>
        <p:txBody>
          <a:bodyPr>
            <a:normAutofit/>
          </a:bodyPr>
          <a:lstStyle/>
          <a:p>
            <a:pPr lvl="0"/>
            <a:r>
              <a:rPr lang="en-US" sz="2800" dirty="0" smtClean="0"/>
              <a:t>Fact Pattern – an employee is caught stealing College property.  The President terminates the employee’s contract and the employee appeals to the Board.  A panel of the Board upholds the termination.  The employee files a breach of contract claim against the Board, the panel-member Trustees in their individual capacities and the President in her individual capacity.</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Trustee Liability</a:t>
            </a:r>
            <a:endParaRPr lang="en-US" dirty="0"/>
          </a:p>
        </p:txBody>
      </p:sp>
      <p:sp>
        <p:nvSpPr>
          <p:cNvPr id="3" name="Content Placeholder 2"/>
          <p:cNvSpPr>
            <a:spLocks noGrp="1"/>
          </p:cNvSpPr>
          <p:nvPr>
            <p:ph idx="1"/>
          </p:nvPr>
        </p:nvSpPr>
        <p:spPr>
          <a:xfrm>
            <a:off x="254001" y="2113280"/>
            <a:ext cx="10160000" cy="4744719"/>
          </a:xfrm>
        </p:spPr>
        <p:txBody>
          <a:bodyPr>
            <a:normAutofit lnSpcReduction="10000"/>
          </a:bodyPr>
          <a:lstStyle/>
          <a:p>
            <a:pPr lvl="0"/>
            <a:r>
              <a:rPr lang="en-US" dirty="0" smtClean="0"/>
              <a:t>For state law claims, Trustees sued individually enjoy public official immunity.  Public officials sued in their individual capacities for the performance of their job-related duties may not be held liable for exercising those duties.  The test for public official capacity requires: </a:t>
            </a:r>
          </a:p>
          <a:p>
            <a:pPr>
              <a:buNone/>
            </a:pPr>
            <a:r>
              <a:rPr lang="en-US" dirty="0" smtClean="0"/>
              <a:t> </a:t>
            </a:r>
          </a:p>
          <a:p>
            <a:pPr marL="914400" lvl="0" indent="-457200">
              <a:buFont typeface="Wingdings" pitchFamily="2" charset="2"/>
              <a:buChar char="Ø"/>
            </a:pPr>
            <a:r>
              <a:rPr lang="en-US" dirty="0" smtClean="0"/>
              <a:t>The position is created by the NC Constitution or statute; </a:t>
            </a:r>
          </a:p>
          <a:p>
            <a:pPr marL="914400" lvl="0" indent="-457200">
              <a:buFont typeface="Wingdings" pitchFamily="2" charset="2"/>
              <a:buChar char="Ø"/>
            </a:pPr>
            <a:r>
              <a:rPr lang="en-US" dirty="0" smtClean="0"/>
              <a:t>The public official exercises a portion of sovereign power; and </a:t>
            </a:r>
          </a:p>
          <a:p>
            <a:pPr marL="914400" lvl="0" indent="-457200">
              <a:buFont typeface="Wingdings" pitchFamily="2" charset="2"/>
              <a:buChar char="Ø"/>
            </a:pPr>
            <a:r>
              <a:rPr lang="en-US" dirty="0" smtClean="0"/>
              <a:t>The public official exercises discretion in his/her position as opposed to just engaging in ministerial duties. </a:t>
            </a:r>
          </a:p>
          <a:p>
            <a:endParaRPr lang="en-US" dirty="0" smtClean="0"/>
          </a:p>
          <a:p>
            <a:r>
              <a:rPr lang="en-US" dirty="0" smtClean="0"/>
              <a:t>Public official immunity is not available if the employee’s actions were malicious, corrupt or outside the scope of his/her official duties.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lide(fromBottom)">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slide(fromBottom)">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slide(fromBottom)">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slide(fromBottom)">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2" presetClass="entr" presetSubtype="4"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slide(fromBottom)">
                                      <p:cBhvr>
                                        <p:cTn id="2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Berlin">
  <a:themeElements>
    <a:clrScheme name="Custom 24">
      <a:dk1>
        <a:sysClr val="windowText" lastClr="000000"/>
      </a:dk1>
      <a:lt1>
        <a:sysClr val="window" lastClr="FFFFFF"/>
      </a:lt1>
      <a:dk2>
        <a:srgbClr val="6C554C"/>
      </a:dk2>
      <a:lt2>
        <a:srgbClr val="EBDDC3"/>
      </a:lt2>
      <a:accent1>
        <a:srgbClr val="CADBD7"/>
      </a:accent1>
      <a:accent2>
        <a:srgbClr val="FF0000"/>
      </a:accent2>
      <a:accent3>
        <a:srgbClr val="0070C0"/>
      </a:accent3>
      <a:accent4>
        <a:srgbClr val="D8B25C"/>
      </a:accent4>
      <a:accent5>
        <a:srgbClr val="7BA79D"/>
      </a:accent5>
      <a:accent6>
        <a:srgbClr val="968C8C"/>
      </a:accent6>
      <a:hlink>
        <a:srgbClr val="F7B615"/>
      </a:hlink>
      <a:folHlink>
        <a:srgbClr val="704404"/>
      </a:folHlink>
    </a:clrScheme>
    <a:fontScheme name="Berlin">
      <a:majorFont>
        <a:latin typeface="Trebuchet MS"/>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 xmlns:thm15="http://schemas.microsoft.com/office/thememl/2012/main" name="Berlin" id="{7B5DBA9E-B069-418E-9360-A61BDD0615A4}" vid="{C0CBE056-4EF4-4D92-969E-947779DA7AA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Berlin</Template>
  <TotalTime>122</TotalTime>
  <Words>512</Words>
  <Application>Microsoft Office PowerPoint</Application>
  <PresentationFormat>Custom</PresentationFormat>
  <Paragraphs>64</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Berlin</vt:lpstr>
      <vt:lpstr>The Game of Risk Understanding Your Legal Liability as a Trustee</vt:lpstr>
      <vt:lpstr>So Who is Being Sued?</vt:lpstr>
      <vt:lpstr>Board Liability</vt:lpstr>
      <vt:lpstr>Board Liability</vt:lpstr>
      <vt:lpstr>Board Liability</vt:lpstr>
      <vt:lpstr>Board Liability</vt:lpstr>
      <vt:lpstr>Board Liability</vt:lpstr>
      <vt:lpstr>Trustee Liability</vt:lpstr>
      <vt:lpstr>Trustee Liability</vt:lpstr>
      <vt:lpstr>Trustee Liability</vt:lpstr>
      <vt:lpstr>Trustee Liability</vt:lpstr>
      <vt:lpstr>Questions/Thoughts?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John Henning</dc:creator>
  <cp:lastModifiedBy>April</cp:lastModifiedBy>
  <cp:revision>19</cp:revision>
  <dcterms:created xsi:type="dcterms:W3CDTF">2015-01-29T21:40:58Z</dcterms:created>
  <dcterms:modified xsi:type="dcterms:W3CDTF">2015-04-20T15:10:19Z</dcterms:modified>
</cp:coreProperties>
</file>