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57" r:id="rId3"/>
    <p:sldId id="258" r:id="rId4"/>
    <p:sldId id="259" r:id="rId5"/>
    <p:sldId id="260" r:id="rId6"/>
    <p:sldId id="261" r:id="rId7"/>
    <p:sldId id="262" r:id="rId8"/>
    <p:sldId id="263" r:id="rId9"/>
    <p:sldId id="267" r:id="rId10"/>
    <p:sldId id="265" r:id="rId11"/>
    <p:sldId id="266" r:id="rId12"/>
    <p:sldId id="269" r:id="rId13"/>
    <p:sldId id="270" r:id="rId14"/>
    <p:sldId id="271"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18" d="100"/>
          <a:sy n="118" d="100"/>
        </p:scale>
        <p:origin x="-331" y="2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3E8AB056-9F13-4330-92F3-1C28FFBDAB06}" type="datetimeFigureOut">
              <a:rPr lang="en-US" smtClean="0"/>
              <a:t>4/9/2018</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D1395854-CBEB-4FAB-BAA5-5C8A5D92CE3F}"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a:xfrm>
            <a:off x="457200" y="1481329"/>
            <a:ext cx="8229600" cy="4386071"/>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3E8AB056-9F13-4330-92F3-1C28FFBDAB06}" type="datetimeFigureOut">
              <a:rPr lang="en-US" smtClean="0"/>
              <a:t>4/9/2018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395854-CBEB-4FAB-BAA5-5C8A5D92CE3F}"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3E8AB056-9F13-4330-92F3-1C28FFBDAB06}" type="datetimeFigureOut">
              <a:rPr lang="en-US" smtClean="0"/>
              <a:t>4/9/2018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395854-CBEB-4FAB-BAA5-5C8A5D92CE3F}"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3E8AB056-9F13-4330-92F3-1C28FFBDAB06}" type="datetimeFigureOut">
              <a:rPr lang="en-US" smtClean="0"/>
              <a:t>4/9/2018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395854-CBEB-4FAB-BAA5-5C8A5D92CE3F}" type="slidenum">
              <a:rPr lang="en-US" smtClean="0"/>
              <a:t>‹#›</a:t>
            </a:fld>
            <a:endParaRPr lang="en-US"/>
          </a:p>
        </p:txBody>
      </p:sp>
      <p:sp>
        <p:nvSpPr>
          <p:cNvPr id="7" name="Title 6"/>
          <p:cNvSpPr>
            <a:spLocks noGrp="1"/>
          </p:cNvSpPr>
          <p:nvPr>
            <p:ph type="title"/>
          </p:nvPr>
        </p:nvSpPr>
        <p:spPr/>
        <p:txBody>
          <a:bodyPr rtlCol="0"/>
          <a:lstStyle/>
          <a:p>
            <a:r>
              <a:rPr kumimoji="0" lang="en-US"/>
              <a:t>Click to edit Master title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3E8AB056-9F13-4330-92F3-1C28FFBDAB06}" type="datetimeFigureOut">
              <a:rPr lang="en-US" smtClean="0"/>
              <a:t>4/9/2018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395854-CBEB-4FAB-BAA5-5C8A5D92CE3F}" type="slidenum">
              <a:rPr lang="en-US" smtClean="0"/>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3E8AB056-9F13-4330-92F3-1C28FFBDAB06}" type="datetimeFigureOut">
              <a:rPr lang="en-US" smtClean="0"/>
              <a:t>4/9/2018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395854-CBEB-4FAB-BAA5-5C8A5D92CE3F}" type="slidenum">
              <a:rPr lang="en-US" smtClean="0"/>
              <a:t>‹#›</a:t>
            </a:fld>
            <a:endParaRPr lang="en-US"/>
          </a:p>
        </p:txBody>
      </p:sp>
      <p:sp>
        <p:nvSpPr>
          <p:cNvPr id="8" name="Title 7"/>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a:t>Click to edit Master title style</a:t>
            </a:r>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3E8AB056-9F13-4330-92F3-1C28FFBDAB06}" type="datetimeFigureOut">
              <a:rPr lang="en-US" smtClean="0"/>
              <a:t>4/9/2018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1395854-CBEB-4FAB-BAA5-5C8A5D92CE3F}"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3E8AB056-9F13-4330-92F3-1C28FFBDAB06}" type="datetimeFigureOut">
              <a:rPr lang="en-US" smtClean="0"/>
              <a:t>4/9/2018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1395854-CBEB-4FAB-BAA5-5C8A5D92CE3F}" type="slidenum">
              <a:rPr lang="en-US" smtClean="0"/>
              <a:t>‹#›</a:t>
            </a:fld>
            <a:endParaRPr lang="en-US"/>
          </a:p>
        </p:txBody>
      </p:sp>
      <p:sp>
        <p:nvSpPr>
          <p:cNvPr id="6" name="Title 5"/>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E8AB056-9F13-4330-92F3-1C28FFBDAB06}" type="datetimeFigureOut">
              <a:rPr lang="en-US" smtClean="0"/>
              <a:t>4/9/2018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1395854-CBEB-4FAB-BAA5-5C8A5D92CE3F}"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a:t>Click to edit Master title style</a:t>
            </a:r>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p>
            <a:fld id="{3E8AB056-9F13-4330-92F3-1C28FFBDAB06}" type="datetimeFigureOut">
              <a:rPr lang="en-US" smtClean="0"/>
              <a:t>4/9/2018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395854-CBEB-4FAB-BAA5-5C8A5D92CE3F}"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3E8AB056-9F13-4330-92F3-1C28FFBDAB06}" type="datetimeFigureOut">
              <a:rPr lang="en-US" smtClean="0"/>
              <a:t>4/9/2018</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D1395854-CBEB-4FAB-BAA5-5C8A5D92CE3F}" type="slidenum">
              <a:rPr lang="en-US" smtClean="0"/>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a:t>Click to edit Master title style</a:t>
            </a:r>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a:t>Click to edit Master title style</a:t>
            </a:r>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3E8AB056-9F13-4330-92F3-1C28FFBDAB06}" type="datetimeFigureOut">
              <a:rPr lang="en-US" smtClean="0"/>
              <a:t>4/9/2018</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D1395854-CBEB-4FAB-BAA5-5C8A5D92CE3F}"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i="1" dirty="0"/>
              <a:t>North Carolina</a:t>
            </a:r>
            <a:br>
              <a:rPr lang="en-US" b="1" i="1" dirty="0"/>
            </a:br>
            <a:r>
              <a:rPr lang="en-US" b="1" i="1" dirty="0"/>
              <a:t>Community College Governance</a:t>
            </a:r>
          </a:p>
        </p:txBody>
      </p:sp>
      <p:sp>
        <p:nvSpPr>
          <p:cNvPr id="3" name="Subtitle 2"/>
          <p:cNvSpPr>
            <a:spLocks noGrp="1"/>
          </p:cNvSpPr>
          <p:nvPr>
            <p:ph type="subTitle" idx="1"/>
          </p:nvPr>
        </p:nvSpPr>
        <p:spPr/>
        <p:txBody>
          <a:bodyPr>
            <a:normAutofit/>
          </a:bodyPr>
          <a:lstStyle/>
          <a:p>
            <a:endParaRPr lang="en-US" i="1" dirty="0"/>
          </a:p>
          <a:p>
            <a:r>
              <a:rPr lang="en-US" i="1" dirty="0"/>
              <a:t>Roles, Responsibilities and Relationships</a:t>
            </a:r>
          </a:p>
        </p:txBody>
      </p:sp>
    </p:spTree>
    <p:extLst>
      <p:ext uri="{BB962C8B-B14F-4D97-AF65-F5344CB8AC3E}">
        <p14:creationId xmlns:p14="http://schemas.microsoft.com/office/powerpoint/2010/main" val="34381063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3600" b="1" dirty="0">
                <a:cs typeface="Lucida Sans Unicode" panose="020B0602030504020204" pitchFamily="34" charset="0"/>
              </a:rPr>
              <a:t>G.S. 115D-3</a:t>
            </a:r>
          </a:p>
          <a:p>
            <a:endParaRPr lang="en-US" sz="4800" b="1" dirty="0">
              <a:latin typeface="Calibri" panose="020F0502020204030204" pitchFamily="34" charset="0"/>
            </a:endParaRPr>
          </a:p>
        </p:txBody>
      </p:sp>
      <p:sp>
        <p:nvSpPr>
          <p:cNvPr id="3" name="Title 2"/>
          <p:cNvSpPr>
            <a:spLocks noGrp="1"/>
          </p:cNvSpPr>
          <p:nvPr>
            <p:ph type="title"/>
          </p:nvPr>
        </p:nvSpPr>
        <p:spPr/>
        <p:txBody>
          <a:bodyPr/>
          <a:lstStyle/>
          <a:p>
            <a:r>
              <a:rPr lang="en-US" dirty="0"/>
              <a:t>System Office</a:t>
            </a:r>
          </a:p>
        </p:txBody>
      </p:sp>
      <p:graphicFrame>
        <p:nvGraphicFramePr>
          <p:cNvPr id="4" name="Table 3">
            <a:extLst>
              <a:ext uri="{FF2B5EF4-FFF2-40B4-BE49-F238E27FC236}">
                <a16:creationId xmlns:a16="http://schemas.microsoft.com/office/drawing/2014/main" xmlns="" id="{37AC923B-0D22-4306-BCC5-90E9DDEE639D}"/>
              </a:ext>
            </a:extLst>
          </p:cNvPr>
          <p:cNvGraphicFramePr>
            <a:graphicFrameLocks noGrp="1"/>
          </p:cNvGraphicFramePr>
          <p:nvPr>
            <p:extLst>
              <p:ext uri="{D42A27DB-BD31-4B8C-83A1-F6EECF244321}">
                <p14:modId xmlns:p14="http://schemas.microsoft.com/office/powerpoint/2010/main" val="614274146"/>
              </p:ext>
            </p:extLst>
          </p:nvPr>
        </p:nvGraphicFramePr>
        <p:xfrm>
          <a:off x="952500" y="2555589"/>
          <a:ext cx="7239000" cy="2377440"/>
        </p:xfrm>
        <a:graphic>
          <a:graphicData uri="http://schemas.openxmlformats.org/drawingml/2006/table">
            <a:tbl>
              <a:tblPr firstRow="1" bandRow="1">
                <a:tableStyleId>{5C22544A-7EE6-4342-B048-85BDC9FD1C3A}</a:tableStyleId>
              </a:tblPr>
              <a:tblGrid>
                <a:gridCol w="3619500">
                  <a:extLst>
                    <a:ext uri="{9D8B030D-6E8A-4147-A177-3AD203B41FA5}">
                      <a16:colId xmlns:a16="http://schemas.microsoft.com/office/drawing/2014/main" xmlns="" val="3096391097"/>
                    </a:ext>
                  </a:extLst>
                </a:gridCol>
                <a:gridCol w="3619500">
                  <a:extLst>
                    <a:ext uri="{9D8B030D-6E8A-4147-A177-3AD203B41FA5}">
                      <a16:colId xmlns:a16="http://schemas.microsoft.com/office/drawing/2014/main" xmlns="" val="386985382"/>
                    </a:ext>
                  </a:extLst>
                </a:gridCol>
              </a:tblGrid>
              <a:tr h="370840">
                <a:tc>
                  <a:txBody>
                    <a:bodyPr/>
                    <a:lstStyle/>
                    <a:p>
                      <a:pPr algn="ctr"/>
                      <a:r>
                        <a:rPr lang="en-US" sz="3200" dirty="0"/>
                        <a:t>Roles</a:t>
                      </a:r>
                    </a:p>
                  </a:txBody>
                  <a:tcPr/>
                </a:tc>
                <a:tc>
                  <a:txBody>
                    <a:bodyPr/>
                    <a:lstStyle/>
                    <a:p>
                      <a:pPr algn="ctr"/>
                      <a:r>
                        <a:rPr kumimoji="0" lang="en-US" sz="3200" b="1" kern="1200" dirty="0">
                          <a:solidFill>
                            <a:schemeClr val="lt1"/>
                          </a:solidFill>
                          <a:latin typeface="+mn-lt"/>
                          <a:ea typeface="+mn-ea"/>
                          <a:cs typeface="+mn-cs"/>
                        </a:rPr>
                        <a:t>Core Values</a:t>
                      </a:r>
                    </a:p>
                  </a:txBody>
                  <a:tcPr/>
                </a:tc>
                <a:extLst>
                  <a:ext uri="{0D108BD9-81ED-4DB2-BD59-A6C34878D82A}">
                    <a16:rowId xmlns:a16="http://schemas.microsoft.com/office/drawing/2014/main" xmlns="" val="1162420660"/>
                  </a:ext>
                </a:extLst>
              </a:tr>
              <a:tr h="370840">
                <a:tc>
                  <a:txBody>
                    <a:bodyPr/>
                    <a:lstStyle/>
                    <a:p>
                      <a:pPr marL="285750" indent="-285750">
                        <a:buFont typeface="Arial" panose="020B0604020202020204" pitchFamily="34" charset="0"/>
                        <a:buChar char="•"/>
                      </a:pPr>
                      <a:r>
                        <a:rPr lang="en-US" sz="2800" b="1" dirty="0">
                          <a:latin typeface="+mn-lt"/>
                        </a:rPr>
                        <a:t>Policy</a:t>
                      </a:r>
                    </a:p>
                    <a:p>
                      <a:pPr marL="285750" indent="-285750">
                        <a:buFont typeface="Arial" panose="020B0604020202020204" pitchFamily="34" charset="0"/>
                        <a:buChar char="•"/>
                      </a:pPr>
                      <a:r>
                        <a:rPr lang="en-US" sz="2800" b="1" dirty="0">
                          <a:latin typeface="+mn-lt"/>
                        </a:rPr>
                        <a:t>Advocacy</a:t>
                      </a:r>
                    </a:p>
                    <a:p>
                      <a:pPr marL="285750" indent="-285750">
                        <a:buFont typeface="Arial" panose="020B0604020202020204" pitchFamily="34" charset="0"/>
                        <a:buChar char="•"/>
                      </a:pPr>
                      <a:r>
                        <a:rPr lang="en-US" sz="2800" b="1" dirty="0">
                          <a:latin typeface="+mn-lt"/>
                        </a:rPr>
                        <a:t>Support </a:t>
                      </a:r>
                    </a:p>
                    <a:p>
                      <a:endParaRPr lang="en-US" dirty="0"/>
                    </a:p>
                  </a:txBody>
                  <a:tcPr/>
                </a:tc>
                <a:tc>
                  <a:txBody>
                    <a:bodyPr/>
                    <a:lstStyle/>
                    <a:p>
                      <a:pPr marL="285750" indent="-285750" algn="l" rtl="0" eaLnBrk="1" latinLnBrk="0" hangingPunct="1">
                        <a:buFont typeface="Arial" panose="020B0604020202020204" pitchFamily="34" charset="0"/>
                        <a:buChar char="•"/>
                      </a:pPr>
                      <a:r>
                        <a:rPr kumimoji="0" lang="en-US" sz="2800" b="1" kern="1200" dirty="0">
                          <a:solidFill>
                            <a:schemeClr val="dk1"/>
                          </a:solidFill>
                          <a:latin typeface="+mn-lt"/>
                          <a:ea typeface="+mn-ea"/>
                          <a:cs typeface="+mn-cs"/>
                        </a:rPr>
                        <a:t>Accountability</a:t>
                      </a:r>
                    </a:p>
                    <a:p>
                      <a:pPr marL="285750" indent="-285750" algn="l" rtl="0" eaLnBrk="1" latinLnBrk="0" hangingPunct="1">
                        <a:buFont typeface="Arial" panose="020B0604020202020204" pitchFamily="34" charset="0"/>
                        <a:buChar char="•"/>
                      </a:pPr>
                      <a:r>
                        <a:rPr kumimoji="0" lang="en-US" sz="2800" b="1" kern="1200" dirty="0">
                          <a:solidFill>
                            <a:schemeClr val="dk1"/>
                          </a:solidFill>
                          <a:latin typeface="+mn-lt"/>
                          <a:ea typeface="+mn-ea"/>
                          <a:cs typeface="+mn-cs"/>
                        </a:rPr>
                        <a:t>Integrity</a:t>
                      </a:r>
                    </a:p>
                    <a:p>
                      <a:pPr marL="285750" indent="-285750" algn="l" rtl="0" eaLnBrk="1" latinLnBrk="0" hangingPunct="1">
                        <a:buFont typeface="Arial" panose="020B0604020202020204" pitchFamily="34" charset="0"/>
                        <a:buChar char="•"/>
                      </a:pPr>
                      <a:r>
                        <a:rPr kumimoji="0" lang="en-US" sz="2800" b="1" kern="1200" dirty="0">
                          <a:solidFill>
                            <a:schemeClr val="dk1"/>
                          </a:solidFill>
                          <a:latin typeface="+mn-lt"/>
                          <a:ea typeface="+mn-ea"/>
                          <a:cs typeface="+mn-cs"/>
                        </a:rPr>
                        <a:t>Collaboration</a:t>
                      </a:r>
                    </a:p>
                    <a:p>
                      <a:pPr marL="285750" indent="-285750" algn="l" rtl="0" eaLnBrk="1" latinLnBrk="0" hangingPunct="1">
                        <a:buFont typeface="Arial" panose="020B0604020202020204" pitchFamily="34" charset="0"/>
                        <a:buChar char="•"/>
                      </a:pPr>
                      <a:r>
                        <a:rPr kumimoji="0" lang="en-US" sz="2800" b="1" kern="1200" dirty="0">
                          <a:solidFill>
                            <a:schemeClr val="dk1"/>
                          </a:solidFill>
                          <a:latin typeface="+mn-lt"/>
                          <a:ea typeface="+mn-ea"/>
                          <a:cs typeface="+mn-cs"/>
                        </a:rPr>
                        <a:t>Service</a:t>
                      </a:r>
                    </a:p>
                  </a:txBody>
                  <a:tcPr/>
                </a:tc>
                <a:extLst>
                  <a:ext uri="{0D108BD9-81ED-4DB2-BD59-A6C34878D82A}">
                    <a16:rowId xmlns:a16="http://schemas.microsoft.com/office/drawing/2014/main" xmlns="" val="2770478441"/>
                  </a:ext>
                </a:extLst>
              </a:tr>
            </a:tbl>
          </a:graphicData>
        </a:graphic>
      </p:graphicFrame>
    </p:spTree>
    <p:extLst>
      <p:ext uri="{BB962C8B-B14F-4D97-AF65-F5344CB8AC3E}">
        <p14:creationId xmlns:p14="http://schemas.microsoft.com/office/powerpoint/2010/main" val="11170653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spcAft>
                <a:spcPts val="1200"/>
              </a:spcAft>
            </a:pPr>
            <a:r>
              <a:rPr lang="en-US" dirty="0"/>
              <a:t>Codifies State Board policies referred to as “rules.”</a:t>
            </a:r>
          </a:p>
          <a:p>
            <a:pPr>
              <a:spcAft>
                <a:spcPts val="1200"/>
              </a:spcAft>
            </a:pPr>
            <a:r>
              <a:rPr lang="en-US" dirty="0"/>
              <a:t>SBCC Code provisions have the force and effect of law.</a:t>
            </a:r>
          </a:p>
          <a:p>
            <a:pPr>
              <a:spcAft>
                <a:spcPts val="1200"/>
              </a:spcAft>
            </a:pPr>
            <a:r>
              <a:rPr lang="en-US" dirty="0"/>
              <a:t>The General Assembly gives the State Board authority to adopt State Board rules.</a:t>
            </a:r>
          </a:p>
          <a:p>
            <a:endParaRPr lang="en-US" dirty="0"/>
          </a:p>
        </p:txBody>
      </p:sp>
      <p:sp>
        <p:nvSpPr>
          <p:cNvPr id="3" name="Title 2"/>
          <p:cNvSpPr>
            <a:spLocks noGrp="1"/>
          </p:cNvSpPr>
          <p:nvPr>
            <p:ph type="title"/>
          </p:nvPr>
        </p:nvSpPr>
        <p:spPr/>
        <p:txBody>
          <a:bodyPr>
            <a:normAutofit fontScale="90000"/>
          </a:bodyPr>
          <a:lstStyle/>
          <a:p>
            <a:r>
              <a:rPr lang="en-US" dirty="0"/>
              <a:t>What in the World is State Board Code?</a:t>
            </a:r>
          </a:p>
        </p:txBody>
      </p:sp>
    </p:spTree>
    <p:extLst>
      <p:ext uri="{BB962C8B-B14F-4D97-AF65-F5344CB8AC3E}">
        <p14:creationId xmlns:p14="http://schemas.microsoft.com/office/powerpoint/2010/main" val="953874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95400"/>
            <a:ext cx="8229600" cy="5105400"/>
          </a:xfrm>
        </p:spPr>
        <p:txBody>
          <a:bodyPr>
            <a:normAutofit fontScale="92500" lnSpcReduction="10000"/>
          </a:bodyPr>
          <a:lstStyle/>
          <a:p>
            <a:pPr marL="109728" indent="0" algn="ctr">
              <a:buNone/>
              <a:tabLst>
                <a:tab pos="571500" algn="l"/>
              </a:tabLst>
            </a:pPr>
            <a:r>
              <a:rPr lang="en-US" sz="3500" dirty="0"/>
              <a:t>	State Constitution </a:t>
            </a:r>
          </a:p>
          <a:p>
            <a:pPr marL="109728" indent="0" algn="ctr">
              <a:buNone/>
              <a:tabLst>
                <a:tab pos="571500" algn="l"/>
              </a:tabLst>
            </a:pPr>
            <a:endParaRPr lang="en-US" sz="3500" dirty="0"/>
          </a:p>
          <a:p>
            <a:pPr marL="393192" lvl="1" indent="0" algn="ctr">
              <a:buNone/>
              <a:tabLst>
                <a:tab pos="684213" algn="l"/>
              </a:tabLst>
            </a:pPr>
            <a:r>
              <a:rPr lang="en-US" sz="3500" dirty="0"/>
              <a:t>		</a:t>
            </a:r>
          </a:p>
          <a:p>
            <a:pPr marL="393192" lvl="1" indent="0" algn="ctr">
              <a:buNone/>
              <a:tabLst>
                <a:tab pos="684213" algn="l"/>
              </a:tabLst>
            </a:pPr>
            <a:r>
              <a:rPr lang="en-US" sz="3500" dirty="0"/>
              <a:t>State statute and State caselaw</a:t>
            </a:r>
          </a:p>
          <a:p>
            <a:pPr marL="393192" lvl="1" indent="0" algn="ctr">
              <a:buNone/>
              <a:tabLst>
                <a:tab pos="684213" algn="l"/>
              </a:tabLst>
            </a:pPr>
            <a:endParaRPr lang="en-US" sz="3500" dirty="0"/>
          </a:p>
          <a:p>
            <a:pPr marL="0" lvl="2" indent="0" algn="ctr">
              <a:buNone/>
            </a:pPr>
            <a:r>
              <a:rPr lang="en-US" sz="3500" dirty="0"/>
              <a:t> </a:t>
            </a:r>
          </a:p>
          <a:p>
            <a:pPr marL="0" lvl="2" indent="0" algn="ctr">
              <a:buNone/>
            </a:pPr>
            <a:r>
              <a:rPr lang="en-US" sz="3500" dirty="0"/>
              <a:t>SBCC Code</a:t>
            </a:r>
          </a:p>
          <a:p>
            <a:pPr marL="0" lvl="2" indent="0" algn="ctr">
              <a:buNone/>
            </a:pPr>
            <a:endParaRPr lang="en-US" sz="3500" dirty="0"/>
          </a:p>
          <a:p>
            <a:pPr marL="914400" lvl="3" indent="0" algn="ctr">
              <a:buNone/>
            </a:pPr>
            <a:endParaRPr lang="en-US" sz="3500" dirty="0"/>
          </a:p>
          <a:p>
            <a:pPr marL="914400" lvl="3" indent="0" algn="ctr">
              <a:buNone/>
            </a:pPr>
            <a:r>
              <a:rPr lang="en-US" sz="3500" dirty="0"/>
              <a:t>Community College Policies</a:t>
            </a:r>
          </a:p>
        </p:txBody>
      </p:sp>
      <p:sp>
        <p:nvSpPr>
          <p:cNvPr id="3" name="Title 2"/>
          <p:cNvSpPr>
            <a:spLocks noGrp="1"/>
          </p:cNvSpPr>
          <p:nvPr>
            <p:ph type="title"/>
          </p:nvPr>
        </p:nvSpPr>
        <p:spPr/>
        <p:txBody>
          <a:bodyPr>
            <a:normAutofit fontScale="90000"/>
          </a:bodyPr>
          <a:lstStyle/>
          <a:p>
            <a:r>
              <a:rPr lang="en-US" dirty="0"/>
              <a:t>What in the World is State Board Code?</a:t>
            </a:r>
          </a:p>
        </p:txBody>
      </p:sp>
      <p:pic>
        <p:nvPicPr>
          <p:cNvPr id="5" name="Picture 4">
            <a:extLst>
              <a:ext uri="{FF2B5EF4-FFF2-40B4-BE49-F238E27FC236}">
                <a16:creationId xmlns:a16="http://schemas.microsoft.com/office/drawing/2014/main" xmlns="" id="{A66775EA-8B87-47A5-9F87-C6864209281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306238" y="1828800"/>
            <a:ext cx="762000" cy="762000"/>
          </a:xfrm>
          <a:prstGeom prst="rect">
            <a:avLst/>
          </a:prstGeom>
        </p:spPr>
      </p:pic>
      <p:pic>
        <p:nvPicPr>
          <p:cNvPr id="6" name="Picture 5">
            <a:extLst>
              <a:ext uri="{FF2B5EF4-FFF2-40B4-BE49-F238E27FC236}">
                <a16:creationId xmlns:a16="http://schemas.microsoft.com/office/drawing/2014/main" xmlns="" id="{232677B0-9A50-4AEE-9D66-B31B3A7ABA3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306238" y="3284538"/>
            <a:ext cx="762000" cy="762000"/>
          </a:xfrm>
          <a:prstGeom prst="rect">
            <a:avLst/>
          </a:prstGeom>
        </p:spPr>
      </p:pic>
      <p:pic>
        <p:nvPicPr>
          <p:cNvPr id="7" name="Picture 6">
            <a:extLst>
              <a:ext uri="{FF2B5EF4-FFF2-40B4-BE49-F238E27FC236}">
                <a16:creationId xmlns:a16="http://schemas.microsoft.com/office/drawing/2014/main" xmlns="" id="{FD5CC0E8-C4CE-4430-905A-477DA7027B6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306238" y="4762500"/>
            <a:ext cx="762000" cy="762000"/>
          </a:xfrm>
          <a:prstGeom prst="rect">
            <a:avLst/>
          </a:prstGeom>
        </p:spPr>
      </p:pic>
      <p:cxnSp>
        <p:nvCxnSpPr>
          <p:cNvPr id="14" name="Straight Arrow Connector 13">
            <a:extLst>
              <a:ext uri="{FF2B5EF4-FFF2-40B4-BE49-F238E27FC236}">
                <a16:creationId xmlns:a16="http://schemas.microsoft.com/office/drawing/2014/main" xmlns="" id="{88A6A83E-02A3-450C-BFCC-5C92F3A576BA}"/>
              </a:ext>
            </a:extLst>
          </p:cNvPr>
          <p:cNvCxnSpPr/>
          <p:nvPr/>
        </p:nvCxnSpPr>
        <p:spPr>
          <a:xfrm>
            <a:off x="6781800" y="3429000"/>
            <a:ext cx="0" cy="2095500"/>
          </a:xfrm>
          <a:prstGeom prst="straightConnector1">
            <a:avLst/>
          </a:prstGeom>
          <a:ln w="57150">
            <a:solidFill>
              <a:schemeClr val="tx1"/>
            </a:solidFill>
            <a:prstDash val="sysDash"/>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370304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spcAft>
                <a:spcPts val="1200"/>
              </a:spcAft>
            </a:pPr>
            <a:r>
              <a:rPr lang="en-US" dirty="0"/>
              <a:t>“Rule-making” is the defined process for adopting policies</a:t>
            </a:r>
          </a:p>
          <a:p>
            <a:pPr>
              <a:spcAft>
                <a:spcPts val="1200"/>
              </a:spcAft>
            </a:pPr>
            <a:r>
              <a:rPr lang="en-US" dirty="0"/>
              <a:t>Process provides for public comment</a:t>
            </a:r>
          </a:p>
          <a:p>
            <a:pPr>
              <a:spcAft>
                <a:spcPts val="1200"/>
              </a:spcAft>
            </a:pPr>
            <a:r>
              <a:rPr lang="en-US" dirty="0"/>
              <a:t>Anyone can petition the SBCC to consider a proposed rule</a:t>
            </a:r>
          </a:p>
          <a:p>
            <a:endParaRPr lang="en-US" dirty="0"/>
          </a:p>
        </p:txBody>
      </p:sp>
      <p:sp>
        <p:nvSpPr>
          <p:cNvPr id="3" name="Title 2"/>
          <p:cNvSpPr>
            <a:spLocks noGrp="1"/>
          </p:cNvSpPr>
          <p:nvPr>
            <p:ph type="title"/>
          </p:nvPr>
        </p:nvSpPr>
        <p:spPr/>
        <p:txBody>
          <a:bodyPr>
            <a:normAutofit fontScale="90000"/>
          </a:bodyPr>
          <a:lstStyle/>
          <a:p>
            <a:r>
              <a:rPr lang="en-US" dirty="0"/>
              <a:t>What in the World is State Board Code?</a:t>
            </a:r>
          </a:p>
        </p:txBody>
      </p:sp>
    </p:spTree>
    <p:extLst>
      <p:ext uri="{BB962C8B-B14F-4D97-AF65-F5344CB8AC3E}">
        <p14:creationId xmlns:p14="http://schemas.microsoft.com/office/powerpoint/2010/main" val="11861237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400" dirty="0" smtClean="0"/>
              <a:t>SB420 </a:t>
            </a:r>
          </a:p>
          <a:p>
            <a:pPr marL="109728" indent="0">
              <a:buNone/>
            </a:pPr>
            <a:r>
              <a:rPr lang="en-US" sz="2400" dirty="0"/>
              <a:t>	</a:t>
            </a:r>
            <a:r>
              <a:rPr lang="en-US" sz="2400" dirty="0" smtClean="0"/>
              <a:t>Proposed </a:t>
            </a:r>
            <a:r>
              <a:rPr lang="en-US" sz="2400" smtClean="0"/>
              <a:t>New Language and State Board 	Code</a:t>
            </a:r>
            <a:r>
              <a:rPr lang="en-US" sz="2400" dirty="0" smtClean="0"/>
              <a:t>…</a:t>
            </a:r>
            <a:endParaRPr lang="en-US" sz="2400" dirty="0"/>
          </a:p>
        </p:txBody>
      </p:sp>
      <p:sp>
        <p:nvSpPr>
          <p:cNvPr id="3" name="Title 2"/>
          <p:cNvSpPr>
            <a:spLocks noGrp="1"/>
          </p:cNvSpPr>
          <p:nvPr>
            <p:ph type="title"/>
          </p:nvPr>
        </p:nvSpPr>
        <p:spPr/>
        <p:txBody>
          <a:bodyPr/>
          <a:lstStyle/>
          <a:p>
            <a:r>
              <a:rPr lang="en-US" dirty="0" smtClean="0"/>
              <a:t>Discussion</a:t>
            </a:r>
            <a:endParaRPr lang="en-US" dirty="0"/>
          </a:p>
        </p:txBody>
      </p:sp>
    </p:spTree>
    <p:extLst>
      <p:ext uri="{BB962C8B-B14F-4D97-AF65-F5344CB8AC3E}">
        <p14:creationId xmlns:p14="http://schemas.microsoft.com/office/powerpoint/2010/main" val="34156834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47500" lnSpcReduction="20000"/>
          </a:bodyPr>
          <a:lstStyle/>
          <a:p>
            <a:pPr algn="ctr"/>
            <a:r>
              <a:rPr lang="en-US" sz="8400" b="1" dirty="0">
                <a:latin typeface="Calibri" panose="020F0502020204030204" pitchFamily="34" charset="0"/>
              </a:rPr>
              <a:t>G.S. </a:t>
            </a:r>
            <a:r>
              <a:rPr lang="en-US" sz="8400" b="1">
                <a:latin typeface="Calibri" panose="020F0502020204030204" pitchFamily="34" charset="0"/>
              </a:rPr>
              <a:t>115D-20 </a:t>
            </a:r>
            <a:r>
              <a:rPr lang="en-US" sz="8400" b="1" dirty="0">
                <a:latin typeface="Calibri" panose="020F0502020204030204" pitchFamily="34" charset="0"/>
              </a:rPr>
              <a:t>~ Powers and Duties</a:t>
            </a:r>
          </a:p>
          <a:p>
            <a:pPr marL="109728" indent="0" algn="ctr">
              <a:buNone/>
            </a:pPr>
            <a:endParaRPr lang="en-US" sz="3800" b="1" dirty="0"/>
          </a:p>
          <a:p>
            <a:r>
              <a:rPr lang="en-US" sz="4400" dirty="0"/>
              <a:t>Hire and evaluate the President.</a:t>
            </a:r>
          </a:p>
          <a:p>
            <a:endParaRPr lang="en-US" sz="4400" dirty="0"/>
          </a:p>
          <a:p>
            <a:r>
              <a:rPr lang="en-US" sz="4400" dirty="0"/>
              <a:t>Approve an annual budget.</a:t>
            </a:r>
          </a:p>
          <a:p>
            <a:endParaRPr lang="en-US" sz="4400" dirty="0"/>
          </a:p>
          <a:p>
            <a:r>
              <a:rPr lang="en-US" sz="4400" dirty="0"/>
              <a:t>Purchase land, easement or right-of-way which shall be necessary for the proper operation of the institution.</a:t>
            </a:r>
          </a:p>
          <a:p>
            <a:pPr marL="109728" indent="0">
              <a:buNone/>
            </a:pPr>
            <a:r>
              <a:rPr lang="en-US" sz="4400" dirty="0"/>
              <a:t> </a:t>
            </a:r>
          </a:p>
          <a:p>
            <a:r>
              <a:rPr lang="en-US" sz="4400" dirty="0"/>
              <a:t>To apply the standards and requirements for admission and graduation for students and other standards established by the State Board of Community Colleges.</a:t>
            </a:r>
          </a:p>
        </p:txBody>
      </p:sp>
      <p:sp>
        <p:nvSpPr>
          <p:cNvPr id="3" name="Title 2"/>
          <p:cNvSpPr>
            <a:spLocks noGrp="1"/>
          </p:cNvSpPr>
          <p:nvPr>
            <p:ph type="title"/>
          </p:nvPr>
        </p:nvSpPr>
        <p:spPr/>
        <p:txBody>
          <a:bodyPr/>
          <a:lstStyle/>
          <a:p>
            <a:r>
              <a:rPr lang="en-US" dirty="0"/>
              <a:t>Community College Trustees</a:t>
            </a:r>
          </a:p>
        </p:txBody>
      </p:sp>
    </p:spTree>
    <p:extLst>
      <p:ext uri="{BB962C8B-B14F-4D97-AF65-F5344CB8AC3E}">
        <p14:creationId xmlns:p14="http://schemas.microsoft.com/office/powerpoint/2010/main" val="35824419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endParaRPr lang="en-US" dirty="0"/>
          </a:p>
          <a:p>
            <a:endParaRPr lang="en-US" dirty="0"/>
          </a:p>
          <a:p>
            <a:endParaRPr lang="en-US" dirty="0"/>
          </a:p>
          <a:p>
            <a:pPr marL="109728" indent="0">
              <a:buNone/>
            </a:pPr>
            <a:endParaRPr lang="en-US" dirty="0"/>
          </a:p>
        </p:txBody>
      </p:sp>
      <p:sp>
        <p:nvSpPr>
          <p:cNvPr id="3" name="Title 2"/>
          <p:cNvSpPr>
            <a:spLocks noGrp="1"/>
          </p:cNvSpPr>
          <p:nvPr>
            <p:ph type="title"/>
          </p:nvPr>
        </p:nvSpPr>
        <p:spPr/>
        <p:txBody>
          <a:bodyPr>
            <a:normAutofit/>
          </a:bodyPr>
          <a:lstStyle/>
          <a:p>
            <a:r>
              <a:rPr lang="en-US" sz="2800" dirty="0"/>
              <a:t>Trustees - Responsibilities and Relationships</a:t>
            </a:r>
          </a:p>
        </p:txBody>
      </p:sp>
      <p:sp>
        <p:nvSpPr>
          <p:cNvPr id="4" name="Content Placeholder 1"/>
          <p:cNvSpPr>
            <a:spLocks noGrp="1"/>
          </p:cNvSpPr>
          <p:nvPr/>
        </p:nvSpPr>
        <p:spPr>
          <a:xfrm>
            <a:off x="311463" y="1305810"/>
            <a:ext cx="8229600" cy="4396582"/>
          </a:xfrm>
          <a:prstGeom prst="rect">
            <a:avLst/>
          </a:prstGeom>
        </p:spPr>
        <p:txBody>
          <a:bodyPr vert="horz">
            <a:normAutofit fontScale="62500" lnSpcReduction="20000"/>
          </a:bodyPr>
          <a:lst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r>
              <a:rPr lang="en-US" dirty="0"/>
              <a:t>Board/President Relationship</a:t>
            </a:r>
          </a:p>
          <a:p>
            <a:pPr lvl="1"/>
            <a:r>
              <a:rPr lang="en-US" dirty="0"/>
              <a:t>Policy vs. Administration</a:t>
            </a:r>
          </a:p>
          <a:p>
            <a:pPr lvl="1"/>
            <a:r>
              <a:rPr lang="en-US" dirty="0"/>
              <a:t>Support the President 100 percent</a:t>
            </a:r>
          </a:p>
          <a:p>
            <a:pPr lvl="1"/>
            <a:r>
              <a:rPr lang="en-US" dirty="0"/>
              <a:t>Ask the “Why” Questions/Not the “How” Questions</a:t>
            </a:r>
          </a:p>
          <a:p>
            <a:pPr marL="109728" indent="0">
              <a:buNone/>
            </a:pPr>
            <a:endParaRPr lang="en-US" dirty="0"/>
          </a:p>
          <a:p>
            <a:r>
              <a:rPr lang="en-US" dirty="0"/>
              <a:t>Board member to Board Member Relationship</a:t>
            </a:r>
          </a:p>
          <a:p>
            <a:pPr lvl="1"/>
            <a:r>
              <a:rPr lang="en-US" dirty="0"/>
              <a:t>Trust and Respect</a:t>
            </a:r>
          </a:p>
          <a:p>
            <a:pPr lvl="1"/>
            <a:r>
              <a:rPr lang="en-US" dirty="0"/>
              <a:t>Act as a Unit</a:t>
            </a:r>
          </a:p>
          <a:p>
            <a:pPr lvl="1"/>
            <a:r>
              <a:rPr lang="en-US" dirty="0"/>
              <a:t>Know the Communication Protocol for your College – “We have a process.”</a:t>
            </a:r>
          </a:p>
          <a:p>
            <a:endParaRPr lang="en-US" dirty="0"/>
          </a:p>
          <a:p>
            <a:r>
              <a:rPr lang="en-US" dirty="0"/>
              <a:t>Board’s relationship with State Board and System office – Respect and adhere to the proper procedures – Reporting requirements, ensure required local policies are adopted and enforced.</a:t>
            </a:r>
          </a:p>
          <a:p>
            <a:endParaRPr lang="en-US" dirty="0"/>
          </a:p>
          <a:p>
            <a:r>
              <a:rPr lang="en-US" dirty="0"/>
              <a:t>Trustee as a Champion for the College</a:t>
            </a:r>
          </a:p>
          <a:p>
            <a:endParaRPr lang="en-US" dirty="0"/>
          </a:p>
          <a:p>
            <a:r>
              <a:rPr lang="en-US" dirty="0"/>
              <a:t>Advocacy:  Trustee as a Voice to Legislators</a:t>
            </a:r>
          </a:p>
          <a:p>
            <a:endParaRPr lang="en-US" dirty="0"/>
          </a:p>
          <a:p>
            <a:endParaRPr lang="en-US" dirty="0"/>
          </a:p>
          <a:p>
            <a:endParaRPr lang="en-US" dirty="0"/>
          </a:p>
          <a:p>
            <a:pPr marL="109728" indent="0">
              <a:buNone/>
            </a:pPr>
            <a:endParaRPr lang="en-US" dirty="0"/>
          </a:p>
        </p:txBody>
      </p:sp>
    </p:spTree>
    <p:extLst>
      <p:ext uri="{BB962C8B-B14F-4D97-AF65-F5344CB8AC3E}">
        <p14:creationId xmlns:p14="http://schemas.microsoft.com/office/powerpoint/2010/main" val="18633364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92528" y="990600"/>
            <a:ext cx="8229600" cy="4958829"/>
          </a:xfrm>
        </p:spPr>
        <p:txBody>
          <a:bodyPr>
            <a:noAutofit/>
          </a:bodyPr>
          <a:lstStyle/>
          <a:p>
            <a:pPr marL="109728" indent="0">
              <a:buNone/>
            </a:pPr>
            <a:endParaRPr lang="en-US" sz="1800" dirty="0"/>
          </a:p>
          <a:p>
            <a:pPr lvl="0"/>
            <a:r>
              <a:rPr lang="en-US" sz="1800" dirty="0"/>
              <a:t>Keep trustees informed of issues, needs, and operations of the college.</a:t>
            </a:r>
          </a:p>
          <a:p>
            <a:pPr marL="109728" lvl="0" indent="0">
              <a:buNone/>
            </a:pPr>
            <a:endParaRPr lang="en-US" sz="1800" dirty="0"/>
          </a:p>
          <a:p>
            <a:pPr lvl="0"/>
            <a:r>
              <a:rPr lang="en-US" sz="1800" dirty="0"/>
              <a:t>Prepare appropriate data so the Board can make good, sound data-based decisions.</a:t>
            </a:r>
          </a:p>
          <a:p>
            <a:pPr marL="109728" lvl="0" indent="0">
              <a:buNone/>
            </a:pPr>
            <a:endParaRPr lang="en-US" sz="1800" dirty="0"/>
          </a:p>
          <a:p>
            <a:pPr lvl="0"/>
            <a:r>
              <a:rPr lang="en-US" sz="1800" dirty="0"/>
              <a:t>Provide guidance to the Board in the development of college goals.</a:t>
            </a:r>
          </a:p>
          <a:p>
            <a:pPr marL="109728" lvl="0" indent="0">
              <a:buNone/>
            </a:pPr>
            <a:endParaRPr lang="en-US" sz="1800" dirty="0"/>
          </a:p>
          <a:p>
            <a:pPr lvl="0"/>
            <a:r>
              <a:rPr lang="en-US" sz="1800" dirty="0"/>
              <a:t>Provide adequate and timely board agenda information.</a:t>
            </a:r>
          </a:p>
          <a:p>
            <a:pPr marL="109728" lvl="0" indent="0">
              <a:buNone/>
            </a:pPr>
            <a:endParaRPr lang="en-US" sz="1800" dirty="0"/>
          </a:p>
          <a:p>
            <a:pPr lvl="0"/>
            <a:r>
              <a:rPr lang="en-US" sz="1800" dirty="0"/>
              <a:t>Be fully committed to the College and to meeting responsibilities.</a:t>
            </a:r>
          </a:p>
          <a:p>
            <a:pPr marL="109728" lvl="0" indent="0">
              <a:buNone/>
            </a:pPr>
            <a:endParaRPr lang="en-US" sz="1800" dirty="0"/>
          </a:p>
          <a:p>
            <a:pPr lvl="0"/>
            <a:r>
              <a:rPr lang="en-US" sz="1800" dirty="0"/>
              <a:t>Find legal and ethical ways to make good things happen.</a:t>
            </a:r>
          </a:p>
        </p:txBody>
      </p:sp>
      <p:sp>
        <p:nvSpPr>
          <p:cNvPr id="3" name="Title 2"/>
          <p:cNvSpPr>
            <a:spLocks noGrp="1"/>
          </p:cNvSpPr>
          <p:nvPr>
            <p:ph type="title"/>
          </p:nvPr>
        </p:nvSpPr>
        <p:spPr/>
        <p:txBody>
          <a:bodyPr/>
          <a:lstStyle/>
          <a:p>
            <a:r>
              <a:rPr lang="en-US" dirty="0" smtClean="0"/>
              <a:t>Community </a:t>
            </a:r>
            <a:r>
              <a:rPr lang="en-US" dirty="0"/>
              <a:t>College Presidents</a:t>
            </a:r>
          </a:p>
        </p:txBody>
      </p:sp>
    </p:spTree>
    <p:extLst>
      <p:ext uri="{BB962C8B-B14F-4D97-AF65-F5344CB8AC3E}">
        <p14:creationId xmlns:p14="http://schemas.microsoft.com/office/powerpoint/2010/main" val="30901562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54298"/>
            <a:ext cx="7912547" cy="4679309"/>
          </a:xfrm>
        </p:spPr>
        <p:txBody>
          <a:bodyPr>
            <a:normAutofit fontScale="62500" lnSpcReduction="20000"/>
          </a:bodyPr>
          <a:lstStyle/>
          <a:p>
            <a:pPr lvl="0"/>
            <a:r>
              <a:rPr lang="en-US" dirty="0"/>
              <a:t>Involve people appropriately in decision-making.</a:t>
            </a:r>
          </a:p>
          <a:p>
            <a:pPr lvl="0"/>
            <a:endParaRPr lang="en-US" dirty="0"/>
          </a:p>
          <a:p>
            <a:pPr lvl="0"/>
            <a:r>
              <a:rPr lang="en-US" dirty="0"/>
              <a:t>Be visible on the campus, in the community, and in appropriate statewide and national forums.</a:t>
            </a:r>
          </a:p>
          <a:p>
            <a:pPr marL="109728" lvl="0" indent="0">
              <a:buNone/>
            </a:pPr>
            <a:endParaRPr lang="en-US" dirty="0"/>
          </a:p>
          <a:p>
            <a:pPr lvl="0"/>
            <a:r>
              <a:rPr lang="en-US" dirty="0"/>
              <a:t>Keep the Board informed about College, student, and employee accomplishments.</a:t>
            </a:r>
          </a:p>
          <a:p>
            <a:pPr marL="109728" lvl="0" indent="0">
              <a:buNone/>
            </a:pPr>
            <a:endParaRPr lang="en-US" dirty="0"/>
          </a:p>
          <a:p>
            <a:pPr lvl="0"/>
            <a:r>
              <a:rPr lang="en-US" dirty="0"/>
              <a:t>Inform the Board about important legislative issues at the local, state, and federal levels.</a:t>
            </a:r>
          </a:p>
          <a:p>
            <a:pPr marL="109728" lvl="0" indent="0">
              <a:buNone/>
            </a:pPr>
            <a:endParaRPr lang="en-US" dirty="0"/>
          </a:p>
          <a:p>
            <a:pPr lvl="0"/>
            <a:r>
              <a:rPr lang="en-US" dirty="0"/>
              <a:t>Support Board policies and Board actions to the public and the staff.</a:t>
            </a:r>
          </a:p>
          <a:p>
            <a:pPr marL="109728" lvl="0" indent="0">
              <a:buNone/>
            </a:pPr>
            <a:endParaRPr lang="en-US" dirty="0"/>
          </a:p>
          <a:p>
            <a:pPr lvl="0"/>
            <a:r>
              <a:rPr lang="en-US" dirty="0"/>
              <a:t>Follow through promptly with Board requests.</a:t>
            </a:r>
          </a:p>
          <a:p>
            <a:pPr marL="109728" lvl="0" indent="0">
              <a:buNone/>
            </a:pPr>
            <a:endParaRPr lang="en-US" dirty="0"/>
          </a:p>
          <a:p>
            <a:pPr lvl="0"/>
            <a:r>
              <a:rPr lang="en-US" dirty="0"/>
              <a:t>Try to reach consensus among Board members but be willing to accept that consensus may not always be possible.</a:t>
            </a:r>
          </a:p>
          <a:p>
            <a:endParaRPr lang="en-US" dirty="0"/>
          </a:p>
          <a:p>
            <a:endParaRPr lang="en-US" dirty="0"/>
          </a:p>
        </p:txBody>
      </p:sp>
      <p:sp>
        <p:nvSpPr>
          <p:cNvPr id="4" name="Title 2"/>
          <p:cNvSpPr>
            <a:spLocks noGrp="1"/>
          </p:cNvSpPr>
          <p:nvPr>
            <p:ph type="title"/>
          </p:nvPr>
        </p:nvSpPr>
        <p:spPr>
          <a:xfrm>
            <a:off x="457200" y="274638"/>
            <a:ext cx="8229600" cy="1143000"/>
          </a:xfrm>
        </p:spPr>
        <p:txBody>
          <a:bodyPr>
            <a:normAutofit fontScale="90000"/>
          </a:bodyPr>
          <a:lstStyle/>
          <a:p>
            <a:r>
              <a:rPr lang="en-US" sz="3200" dirty="0"/>
              <a:t/>
            </a:r>
            <a:br>
              <a:rPr lang="en-US" sz="3200" dirty="0"/>
            </a:br>
            <a:r>
              <a:rPr lang="en-US" sz="3200" dirty="0" smtClean="0"/>
              <a:t>Community College Presidents</a:t>
            </a:r>
            <a:r>
              <a:rPr lang="en-US" sz="3200" dirty="0"/>
              <a:t/>
            </a:r>
            <a:br>
              <a:rPr lang="en-US" sz="3200" dirty="0"/>
            </a:br>
            <a:endParaRPr lang="en-US" sz="3200" dirty="0"/>
          </a:p>
        </p:txBody>
      </p:sp>
    </p:spTree>
    <p:extLst>
      <p:ext uri="{BB962C8B-B14F-4D97-AF65-F5344CB8AC3E}">
        <p14:creationId xmlns:p14="http://schemas.microsoft.com/office/powerpoint/2010/main" val="28491905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r>
              <a:rPr lang="en-US" dirty="0"/>
              <a:t>President/Board Relationships</a:t>
            </a:r>
          </a:p>
          <a:p>
            <a:pPr marL="109728" indent="0">
              <a:buNone/>
            </a:pPr>
            <a:endParaRPr lang="en-US" dirty="0"/>
          </a:p>
          <a:p>
            <a:r>
              <a:rPr lang="en-US" dirty="0"/>
              <a:t>President/Staff Relationships</a:t>
            </a:r>
          </a:p>
          <a:p>
            <a:endParaRPr lang="en-US" dirty="0"/>
          </a:p>
          <a:p>
            <a:r>
              <a:rPr lang="en-US" dirty="0"/>
              <a:t>President’s Relationship with State Board and System Office – Communication, seek input when needed, provide input when needed, provide reports in a timely way, ensure college obtains necessary approvals</a:t>
            </a:r>
          </a:p>
          <a:p>
            <a:pPr marL="109728" indent="0">
              <a:buNone/>
            </a:pPr>
            <a:endParaRPr lang="en-US" dirty="0"/>
          </a:p>
          <a:p>
            <a:r>
              <a:rPr lang="en-US" dirty="0"/>
              <a:t>College advocate in the community</a:t>
            </a:r>
          </a:p>
          <a:p>
            <a:pPr marL="109728" indent="0">
              <a:buNone/>
            </a:pPr>
            <a:endParaRPr lang="en-US" dirty="0"/>
          </a:p>
          <a:p>
            <a:r>
              <a:rPr lang="en-US" dirty="0"/>
              <a:t>Bridge-builder with all constituents </a:t>
            </a:r>
          </a:p>
          <a:p>
            <a:pPr marL="109728" indent="0">
              <a:buNone/>
            </a:pPr>
            <a:endParaRPr lang="en-US" dirty="0"/>
          </a:p>
          <a:p>
            <a:r>
              <a:rPr lang="en-US" dirty="0"/>
              <a:t>Advocacy:  Trusted Source with Legislators</a:t>
            </a:r>
          </a:p>
          <a:p>
            <a:pPr marL="109728" indent="0">
              <a:buNone/>
            </a:pPr>
            <a:endParaRPr lang="en-US" dirty="0"/>
          </a:p>
        </p:txBody>
      </p:sp>
      <p:sp>
        <p:nvSpPr>
          <p:cNvPr id="3" name="Title 2"/>
          <p:cNvSpPr>
            <a:spLocks noGrp="1"/>
          </p:cNvSpPr>
          <p:nvPr>
            <p:ph type="title"/>
          </p:nvPr>
        </p:nvSpPr>
        <p:spPr/>
        <p:txBody>
          <a:bodyPr>
            <a:normAutofit/>
          </a:bodyPr>
          <a:lstStyle/>
          <a:p>
            <a:r>
              <a:rPr lang="en-US" sz="2800" dirty="0" smtClean="0"/>
              <a:t>Presidents Responsibilities </a:t>
            </a:r>
            <a:r>
              <a:rPr lang="en-US" sz="2800" dirty="0"/>
              <a:t>and Relationships</a:t>
            </a:r>
          </a:p>
        </p:txBody>
      </p:sp>
    </p:spTree>
    <p:extLst>
      <p:ext uri="{BB962C8B-B14F-4D97-AF65-F5344CB8AC3E}">
        <p14:creationId xmlns:p14="http://schemas.microsoft.com/office/powerpoint/2010/main" val="3991053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3600" b="1" dirty="0"/>
              <a:t>G.S. 115D-5 </a:t>
            </a:r>
          </a:p>
          <a:p>
            <a:pPr marL="109728" indent="0">
              <a:buNone/>
            </a:pPr>
            <a:r>
              <a:rPr lang="en-US" sz="2400" dirty="0"/>
              <a:t>The State Board of Community Colleges may adopt and execute such policies, regulations and standards concerning the establishment, administration, and operation of institutions as the State Board may deem necessary to insure the quality of educational programs, to promote the systematic meeting of educational needs of the State, and to provide for the equitable distribution of State and federal funds to the several institutions. </a:t>
            </a:r>
            <a:endParaRPr lang="en-US" sz="2400" b="1" dirty="0">
              <a:latin typeface="Calibri" panose="020F0502020204030204" pitchFamily="34" charset="0"/>
            </a:endParaRPr>
          </a:p>
        </p:txBody>
      </p:sp>
      <p:sp>
        <p:nvSpPr>
          <p:cNvPr id="3" name="Title 2"/>
          <p:cNvSpPr>
            <a:spLocks noGrp="1"/>
          </p:cNvSpPr>
          <p:nvPr>
            <p:ph type="title"/>
          </p:nvPr>
        </p:nvSpPr>
        <p:spPr/>
        <p:txBody>
          <a:bodyPr>
            <a:normAutofit/>
          </a:bodyPr>
          <a:lstStyle/>
          <a:p>
            <a:r>
              <a:rPr lang="en-US" sz="3600" dirty="0"/>
              <a:t>State Board of Community Colleges</a:t>
            </a:r>
          </a:p>
        </p:txBody>
      </p:sp>
    </p:spTree>
    <p:extLst>
      <p:ext uri="{BB962C8B-B14F-4D97-AF65-F5344CB8AC3E}">
        <p14:creationId xmlns:p14="http://schemas.microsoft.com/office/powerpoint/2010/main" val="13677091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spcAft>
                <a:spcPts val="1200"/>
              </a:spcAft>
            </a:pPr>
            <a:r>
              <a:rPr lang="en-US" dirty="0"/>
              <a:t>The State Board shall require all community colleges to meet the faculty credential requirements of the Southern Association of Colleges and Schools for all community college programs. </a:t>
            </a:r>
          </a:p>
          <a:p>
            <a:r>
              <a:rPr lang="en-US" dirty="0"/>
              <a:t>The State Board approves local boards’ presidential election.</a:t>
            </a:r>
          </a:p>
        </p:txBody>
      </p:sp>
      <p:sp>
        <p:nvSpPr>
          <p:cNvPr id="3" name="Title 2"/>
          <p:cNvSpPr>
            <a:spLocks noGrp="1"/>
          </p:cNvSpPr>
          <p:nvPr>
            <p:ph type="title"/>
          </p:nvPr>
        </p:nvSpPr>
        <p:spPr/>
        <p:txBody>
          <a:bodyPr/>
          <a:lstStyle/>
          <a:p>
            <a:r>
              <a:rPr lang="en-US" dirty="0"/>
              <a:t>State Board…</a:t>
            </a:r>
          </a:p>
        </p:txBody>
      </p:sp>
    </p:spTree>
    <p:extLst>
      <p:ext uri="{BB962C8B-B14F-4D97-AF65-F5344CB8AC3E}">
        <p14:creationId xmlns:p14="http://schemas.microsoft.com/office/powerpoint/2010/main" val="1766123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State Board’s Relationships with Trustees and Presidents</a:t>
            </a:r>
          </a:p>
          <a:p>
            <a:pPr lvl="1"/>
            <a:r>
              <a:rPr lang="en-US" dirty="0"/>
              <a:t>Policy</a:t>
            </a:r>
          </a:p>
          <a:p>
            <a:pPr lvl="1"/>
            <a:r>
              <a:rPr lang="en-US" dirty="0"/>
              <a:t>Communication</a:t>
            </a:r>
          </a:p>
          <a:p>
            <a:pPr lvl="1"/>
            <a:r>
              <a:rPr lang="en-US" dirty="0"/>
              <a:t>Collaboration</a:t>
            </a:r>
          </a:p>
        </p:txBody>
      </p:sp>
      <p:sp>
        <p:nvSpPr>
          <p:cNvPr id="3" name="Title 2"/>
          <p:cNvSpPr>
            <a:spLocks noGrp="1"/>
          </p:cNvSpPr>
          <p:nvPr>
            <p:ph type="title"/>
          </p:nvPr>
        </p:nvSpPr>
        <p:spPr/>
        <p:txBody>
          <a:bodyPr>
            <a:normAutofit/>
          </a:bodyPr>
          <a:lstStyle/>
          <a:p>
            <a:r>
              <a:rPr lang="en-US" sz="3200" dirty="0" smtClean="0"/>
              <a:t>State Board - Roles </a:t>
            </a:r>
            <a:r>
              <a:rPr lang="en-US" sz="3200" dirty="0"/>
              <a:t>and Relationships</a:t>
            </a:r>
          </a:p>
        </p:txBody>
      </p:sp>
    </p:spTree>
    <p:extLst>
      <p:ext uri="{BB962C8B-B14F-4D97-AF65-F5344CB8AC3E}">
        <p14:creationId xmlns:p14="http://schemas.microsoft.com/office/powerpoint/2010/main" val="378858634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uture">
      <a:dk1>
        <a:sysClr val="windowText" lastClr="000000"/>
      </a:dk1>
      <a:lt1>
        <a:sysClr val="window" lastClr="FFFFFF"/>
      </a:lt1>
      <a:dk2>
        <a:srgbClr val="37302A"/>
      </a:dk2>
      <a:lt2>
        <a:srgbClr val="D0CCB9"/>
      </a:lt2>
      <a:accent1>
        <a:srgbClr val="9E8E5C"/>
      </a:accent1>
      <a:accent2>
        <a:srgbClr val="A09781"/>
      </a:accent2>
      <a:accent3>
        <a:srgbClr val="85776D"/>
      </a:accent3>
      <a:accent4>
        <a:srgbClr val="AEAFA9"/>
      </a:accent4>
      <a:accent5>
        <a:srgbClr val="8D878B"/>
      </a:accent5>
      <a:accent6>
        <a:srgbClr val="6B6149"/>
      </a:accent6>
      <a:hlink>
        <a:srgbClr val="B6A272"/>
      </a:hlink>
      <a:folHlink>
        <a:srgbClr val="8A784F"/>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183</TotalTime>
  <Words>631</Words>
  <Application>Microsoft Office PowerPoint</Application>
  <PresentationFormat>On-screen Show (4:3)</PresentationFormat>
  <Paragraphs>116</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Concourse</vt:lpstr>
      <vt:lpstr>North Carolina Community College Governance</vt:lpstr>
      <vt:lpstr>Community College Trustees</vt:lpstr>
      <vt:lpstr>Trustees - Responsibilities and Relationships</vt:lpstr>
      <vt:lpstr>Community College Presidents</vt:lpstr>
      <vt:lpstr> Community College Presidents </vt:lpstr>
      <vt:lpstr>Presidents Responsibilities and Relationships</vt:lpstr>
      <vt:lpstr>State Board of Community Colleges</vt:lpstr>
      <vt:lpstr>State Board…</vt:lpstr>
      <vt:lpstr>State Board - Roles and Relationships</vt:lpstr>
      <vt:lpstr>System Office</vt:lpstr>
      <vt:lpstr>What in the World is State Board Code?</vt:lpstr>
      <vt:lpstr>What in the World is State Board Code?</vt:lpstr>
      <vt:lpstr>What in the World is State Board Code?</vt:lpstr>
      <vt:lpstr>Discussion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North Carolina Community College Governance</dc:title>
  <dc:creator>Julie</dc:creator>
  <cp:lastModifiedBy>Caroline</cp:lastModifiedBy>
  <cp:revision>28</cp:revision>
  <dcterms:created xsi:type="dcterms:W3CDTF">2018-03-07T16:11:24Z</dcterms:created>
  <dcterms:modified xsi:type="dcterms:W3CDTF">2018-04-09T16:12:58Z</dcterms:modified>
</cp:coreProperties>
</file>