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59" r:id="rId5"/>
    <p:sldId id="266" r:id="rId6"/>
    <p:sldId id="288" r:id="rId7"/>
    <p:sldId id="355" r:id="rId8"/>
    <p:sldId id="301" r:id="rId9"/>
    <p:sldId id="300" r:id="rId10"/>
    <p:sldId id="320" r:id="rId11"/>
    <p:sldId id="349" r:id="rId12"/>
    <p:sldId id="318" r:id="rId13"/>
    <p:sldId id="275" r:id="rId14"/>
    <p:sldId id="350" r:id="rId15"/>
    <p:sldId id="357" r:id="rId16"/>
    <p:sldId id="277" r:id="rId17"/>
    <p:sldId id="278" r:id="rId18"/>
    <p:sldId id="267" r:id="rId19"/>
    <p:sldId id="365" r:id="rId20"/>
    <p:sldId id="264" r:id="rId21"/>
    <p:sldId id="265" r:id="rId22"/>
    <p:sldId id="269" r:id="rId23"/>
    <p:sldId id="270" r:id="rId24"/>
    <p:sldId id="282" r:id="rId25"/>
    <p:sldId id="268" r:id="rId26"/>
    <p:sldId id="283" r:id="rId27"/>
    <p:sldId id="284" r:id="rId28"/>
    <p:sldId id="274" r:id="rId29"/>
    <p:sldId id="361" r:id="rId30"/>
    <p:sldId id="362" r:id="rId31"/>
    <p:sldId id="363" r:id="rId32"/>
    <p:sldId id="364" r:id="rId33"/>
    <p:sldId id="358" r:id="rId34"/>
    <p:sldId id="279" r:id="rId35"/>
    <p:sldId id="366" r:id="rId36"/>
    <p:sldId id="359" r:id="rId37"/>
    <p:sldId id="36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p:scale>
          <a:sx n="92" d="100"/>
          <a:sy n="92" d="100"/>
        </p:scale>
        <p:origin x="-1262" y="-34"/>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71713194941587"/>
          <c:y val="3.5201569257194545E-2"/>
          <c:w val="0.82213135289906969"/>
          <c:h val="0.78655393338390089"/>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strRef>
              <c:f>Sheet1!$A$8:$A$18</c:f>
              <c:strCache>
                <c:ptCount val="11"/>
                <c:pt idx="0">
                  <c:v>2008-09 </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Sheet1!$B$8:$B$18</c:f>
              <c:numCache>
                <c:formatCode>_("$"* #,##0.0_);_("$"* \(#,##0.0\);_("$"* "-"??_);_(@_)</c:formatCode>
                <c:ptCount val="11"/>
                <c:pt idx="0">
                  <c:v>332.94097799999997</c:v>
                </c:pt>
                <c:pt idx="1">
                  <c:v>346.53297300000003</c:v>
                </c:pt>
                <c:pt idx="2">
                  <c:v>406.2</c:v>
                </c:pt>
                <c:pt idx="3">
                  <c:v>444.7</c:v>
                </c:pt>
                <c:pt idx="4">
                  <c:v>443.7</c:v>
                </c:pt>
                <c:pt idx="5">
                  <c:v>425.7</c:v>
                </c:pt>
                <c:pt idx="6">
                  <c:v>413.1</c:v>
                </c:pt>
                <c:pt idx="7">
                  <c:v>420</c:v>
                </c:pt>
                <c:pt idx="8">
                  <c:v>417.2</c:v>
                </c:pt>
                <c:pt idx="9">
                  <c:v>417</c:v>
                </c:pt>
                <c:pt idx="10">
                  <c:v>383.9</c:v>
                </c:pt>
              </c:numCache>
            </c:numRef>
          </c:val>
          <c:extLst xmlns:c16r2="http://schemas.microsoft.com/office/drawing/2015/06/chart">
            <c:ext xmlns:c16="http://schemas.microsoft.com/office/drawing/2014/chart" uri="{C3380CC4-5D6E-409C-BE32-E72D297353CC}">
              <c16:uniqueId val="{00000003-3D30-4373-B98F-8394D999C1A8}"/>
            </c:ext>
          </c:extLst>
        </c:ser>
        <c:ser>
          <c:idx val="1"/>
          <c:order val="1"/>
          <c:tx>
            <c:strRef>
              <c:f>Sheet1!$C$1</c:f>
              <c:strCache>
                <c:ptCount val="1"/>
                <c:pt idx="0">
                  <c:v>Appropriations</c:v>
                </c:pt>
              </c:strCache>
            </c:strRef>
          </c:tx>
          <c:spPr>
            <a:solidFill>
              <a:schemeClr val="accent3"/>
            </a:solidFill>
            <a:ln>
              <a:noFill/>
            </a:ln>
            <a:effectLst/>
          </c:spPr>
          <c:invertIfNegative val="0"/>
          <c:cat>
            <c:strRef>
              <c:f>Sheet1!$A$8:$A$18</c:f>
              <c:strCache>
                <c:ptCount val="11"/>
                <c:pt idx="0">
                  <c:v>2008-09 </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Sheet1!$C$8:$C$18</c:f>
              <c:numCache>
                <c:formatCode>_("$"* #,##0.0_);_("$"* \(#,##0.0\);_("$"* "-"??_);_(@_)</c:formatCode>
                <c:ptCount val="11"/>
                <c:pt idx="0">
                  <c:v>974.44510600000001</c:v>
                </c:pt>
                <c:pt idx="1">
                  <c:v>1011.884279</c:v>
                </c:pt>
                <c:pt idx="2">
                  <c:v>1064.2</c:v>
                </c:pt>
                <c:pt idx="3">
                  <c:v>1006.5</c:v>
                </c:pt>
                <c:pt idx="4">
                  <c:v>1044.5999999999999</c:v>
                </c:pt>
                <c:pt idx="5">
                  <c:v>1021.3</c:v>
                </c:pt>
                <c:pt idx="6">
                  <c:v>1040.9000000000001</c:v>
                </c:pt>
                <c:pt idx="7">
                  <c:v>1064.9000000000001</c:v>
                </c:pt>
                <c:pt idx="8">
                  <c:v>1097.7</c:v>
                </c:pt>
                <c:pt idx="9">
                  <c:v>1122.5999999999999</c:v>
                </c:pt>
                <c:pt idx="10">
                  <c:v>1185.5</c:v>
                </c:pt>
              </c:numCache>
            </c:numRef>
          </c:val>
          <c:extLst xmlns:c16r2="http://schemas.microsoft.com/office/drawing/2015/06/chart">
            <c:ext xmlns:c16="http://schemas.microsoft.com/office/drawing/2014/chart" uri="{C3380CC4-5D6E-409C-BE32-E72D297353CC}">
              <c16:uniqueId val="{00000004-3D30-4373-B98F-8394D999C1A8}"/>
            </c:ext>
          </c:extLst>
        </c:ser>
        <c:dLbls>
          <c:showLegendKey val="0"/>
          <c:showVal val="0"/>
          <c:showCatName val="0"/>
          <c:showSerName val="0"/>
          <c:showPercent val="0"/>
          <c:showBubbleSize val="0"/>
        </c:dLbls>
        <c:gapWidth val="150"/>
        <c:axId val="46283392"/>
        <c:axId val="46305664"/>
      </c:barChart>
      <c:lineChart>
        <c:grouping val="standard"/>
        <c:varyColors val="0"/>
        <c:ser>
          <c:idx val="2"/>
          <c:order val="2"/>
          <c:tx>
            <c:strRef>
              <c:f>Sheet1!$D$1</c:f>
              <c:strCache>
                <c:ptCount val="1"/>
                <c:pt idx="0">
                  <c:v>Total</c:v>
                </c:pt>
              </c:strCache>
            </c:strRef>
          </c:tx>
          <c:spPr>
            <a:ln w="19050" cap="rnd" cmpd="sng" algn="ctr">
              <a:solidFill>
                <a:schemeClr val="accent5"/>
              </a:solidFill>
              <a:prstDash val="solid"/>
              <a:round/>
            </a:ln>
            <a:effectLst/>
          </c:spPr>
          <c:marker>
            <c:symbol val="none"/>
          </c:marker>
          <c:dLbls>
            <c:dLbl>
              <c:idx val="0"/>
              <c:layout>
                <c:manualLayout>
                  <c:x val="-6.2458363159150591E-2"/>
                  <c:y val="7.07190933730567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30-4373-B98F-8394D999C1A8}"/>
                </c:ext>
              </c:extLst>
            </c:dLbl>
            <c:dLbl>
              <c:idx val="1"/>
              <c:layout>
                <c:manualLayout>
                  <c:x val="-6.4412908613696016E-2"/>
                  <c:y val="4.82708320859008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D30-4373-B98F-8394D999C1A8}"/>
                </c:ext>
              </c:extLst>
            </c:dLbl>
            <c:dLbl>
              <c:idx val="2"/>
              <c:layout>
                <c:manualLayout>
                  <c:x val="-7.5795514197089006E-2"/>
                  <c:y val="5.10768647467952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D30-4373-B98F-8394D999C1A8}"/>
                </c:ext>
              </c:extLst>
            </c:dLbl>
            <c:dLbl>
              <c:idx val="3"/>
              <c:layout>
                <c:manualLayout>
                  <c:x val="-6.8617513719875928E-2"/>
                  <c:y val="7.35251260339512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D30-4373-B98F-8394D999C1A8}"/>
                </c:ext>
              </c:extLst>
            </c:dLbl>
            <c:dLbl>
              <c:idx val="4"/>
              <c:layout>
                <c:manualLayout>
                  <c:x val="-7.1988666189453585E-2"/>
                  <c:y val="4.5464799425006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D30-4373-B98F-8394D999C1A8}"/>
                </c:ext>
              </c:extLst>
            </c:dLbl>
            <c:dLbl>
              <c:idx val="5"/>
              <c:layout>
                <c:manualLayout>
                  <c:x val="-7.2765211166786081E-2"/>
                  <c:y val="9.0361321999318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D30-4373-B98F-8394D999C1A8}"/>
                </c:ext>
              </c:extLst>
            </c:dLbl>
            <c:dLbl>
              <c:idx val="6"/>
              <c:layout>
                <c:manualLayout>
                  <c:x val="-7.360987831066583E-2"/>
                  <c:y val="4.5464799425006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D30-4373-B98F-8394D999C1A8}"/>
                </c:ext>
              </c:extLst>
            </c:dLbl>
            <c:dLbl>
              <c:idx val="7"/>
              <c:layout>
                <c:manualLayout>
                  <c:x val="-5.9867454068241469E-2"/>
                  <c:y val="7.35251260339512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D30-4373-B98F-8394D999C1A8}"/>
                </c:ext>
              </c:extLst>
            </c:dLbl>
            <c:dLbl>
              <c:idx val="8"/>
              <c:layout>
                <c:manualLayout>
                  <c:x val="-6.2556907659269981E-2"/>
                  <c:y val="4.265876676411185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D30-4373-B98F-8394D999C1A8}"/>
                </c:ext>
              </c:extLst>
            </c:dLbl>
            <c:dLbl>
              <c:idx val="9"/>
              <c:layout>
                <c:manualLayout>
                  <c:x val="-4.4821999522787037E-2"/>
                  <c:y val="5.10768647467953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D30-4373-B98F-8394D999C1A8}"/>
                </c:ext>
              </c:extLst>
            </c:dLbl>
            <c:dLbl>
              <c:idx val="10"/>
              <c:layout>
                <c:manualLayout>
                  <c:x val="-9.8711524695787776E-4"/>
                  <c:y val="1.74044728160614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D30-4373-B98F-8394D999C1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Sheet1!$A$8:$A$18</c:f>
              <c:strCache>
                <c:ptCount val="11"/>
                <c:pt idx="0">
                  <c:v>2008-09 </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Sheet1!$D$8:$D$18</c:f>
              <c:numCache>
                <c:formatCode>_("$"* #,##0_);_("$"* \(#,##0\);_("$"* "-"??_);_(@_)</c:formatCode>
                <c:ptCount val="11"/>
                <c:pt idx="0">
                  <c:v>1307.386084</c:v>
                </c:pt>
                <c:pt idx="1">
                  <c:v>1358.417252</c:v>
                </c:pt>
                <c:pt idx="2">
                  <c:v>1470.4</c:v>
                </c:pt>
                <c:pt idx="3">
                  <c:v>1451.2</c:v>
                </c:pt>
                <c:pt idx="4">
                  <c:v>1488.3</c:v>
                </c:pt>
                <c:pt idx="5">
                  <c:v>1447</c:v>
                </c:pt>
                <c:pt idx="6">
                  <c:v>1454</c:v>
                </c:pt>
                <c:pt idx="7">
                  <c:v>1484.9</c:v>
                </c:pt>
                <c:pt idx="8">
                  <c:v>1514.9</c:v>
                </c:pt>
                <c:pt idx="9">
                  <c:v>1539.6</c:v>
                </c:pt>
                <c:pt idx="10">
                  <c:v>1569.4</c:v>
                </c:pt>
              </c:numCache>
            </c:numRef>
          </c:val>
          <c:smooth val="0"/>
          <c:extLst xmlns:c16r2="http://schemas.microsoft.com/office/drawing/2015/06/chart">
            <c:ext xmlns:c16="http://schemas.microsoft.com/office/drawing/2014/chart" uri="{C3380CC4-5D6E-409C-BE32-E72D297353CC}">
              <c16:uniqueId val="{00000005-3D30-4373-B98F-8394D999C1A8}"/>
            </c:ext>
          </c:extLst>
        </c:ser>
        <c:dLbls>
          <c:showLegendKey val="0"/>
          <c:showVal val="0"/>
          <c:showCatName val="0"/>
          <c:showSerName val="0"/>
          <c:showPercent val="0"/>
          <c:showBubbleSize val="0"/>
        </c:dLbls>
        <c:marker val="1"/>
        <c:smooth val="0"/>
        <c:axId val="46283392"/>
        <c:axId val="46305664"/>
      </c:lineChart>
      <c:catAx>
        <c:axId val="462833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6305664"/>
        <c:crosses val="autoZero"/>
        <c:auto val="1"/>
        <c:lblAlgn val="ctr"/>
        <c:lblOffset val="100"/>
        <c:noMultiLvlLbl val="0"/>
      </c:catAx>
      <c:valAx>
        <c:axId val="46305664"/>
        <c:scaling>
          <c:orientation val="minMax"/>
          <c:max val="1600"/>
          <c:min val="0"/>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In millions</a:t>
                </a:r>
              </a:p>
            </c:rich>
          </c:tx>
          <c:layout/>
          <c:overlay val="0"/>
          <c:spPr>
            <a:noFill/>
            <a:ln>
              <a:noFill/>
            </a:ln>
            <a:effectLst/>
          </c:spPr>
        </c:title>
        <c:numFmt formatCode="_(&quot;$&quot;* #,##0.0_);_(&quot;$&quot;* \(#,##0.0\);_(&quot;$&quot;* &quot;-&quot;??_);_(@_)"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283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71713194941587"/>
          <c:y val="3.5201569257194545E-2"/>
          <c:w val="0.82213135289906969"/>
          <c:h val="0.78655393338390089"/>
        </c:manualLayout>
      </c:layout>
      <c:barChart>
        <c:barDir val="col"/>
        <c:grouping val="stacked"/>
        <c:varyColors val="0"/>
        <c:ser>
          <c:idx val="0"/>
          <c:order val="0"/>
          <c:tx>
            <c:strRef>
              <c:f>Sheet1!$B$1</c:f>
              <c:strCache>
                <c:ptCount val="1"/>
                <c:pt idx="0">
                  <c:v>Receipts</c:v>
                </c:pt>
              </c:strCache>
            </c:strRef>
          </c:tx>
          <c:spPr>
            <a:solidFill>
              <a:schemeClr val="accent1"/>
            </a:solidFill>
            <a:ln>
              <a:noFill/>
            </a:ln>
            <a:effectLst/>
          </c:spPr>
          <c:invertIfNegative val="0"/>
          <c:dLbls>
            <c:dLbl>
              <c:idx val="0"/>
              <c:layout>
                <c:manualLayout>
                  <c:x val="-6.0606060606060606E-3"/>
                  <c:y val="3.086635926983926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E49-4850-B8DB-FADD9E09AEF4}"/>
                </c:ext>
              </c:extLst>
            </c:dLbl>
            <c:dLbl>
              <c:idx val="1"/>
              <c:layout>
                <c:manualLayout>
                  <c:x val="-1.5151515151515429E-3"/>
                  <c:y val="1.964222862626131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E49-4850-B8DB-FADD9E09AEF4}"/>
                </c:ext>
              </c:extLst>
            </c:dLbl>
            <c:dLbl>
              <c:idx val="2"/>
              <c:layout>
                <c:manualLayout>
                  <c:x val="0"/>
                  <c:y val="-1.0288667567714081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E49-4850-B8DB-FADD9E09AEF4}"/>
                </c:ext>
              </c:extLst>
            </c:dLbl>
            <c:dLbl>
              <c:idx val="3"/>
              <c:layout>
                <c:manualLayout>
                  <c:x val="-1.0606060606060607E-2"/>
                  <c:y val="-4.7702555235206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E49-4850-B8DB-FADD9E09AEF4}"/>
                </c:ext>
              </c:extLst>
            </c:dLbl>
            <c:dLbl>
              <c:idx val="4"/>
              <c:layout>
                <c:manualLayout>
                  <c:x val="-3.0303030303030303E-3"/>
                  <c:y val="-3.928445725252293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E49-4850-B8DB-FADD9E09AEF4}"/>
                </c:ext>
              </c:extLst>
            </c:dLbl>
            <c:dLbl>
              <c:idx val="5"/>
              <c:layout>
                <c:manualLayout>
                  <c:x val="3.0303030303030303E-3"/>
                  <c:y val="-3.086635926983936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E49-4850-B8DB-FADD9E09AEF4}"/>
                </c:ext>
              </c:extLst>
            </c:dLbl>
            <c:dLbl>
              <c:idx val="6"/>
              <c:layout>
                <c:manualLayout>
                  <c:x val="1.5151515151515152E-3"/>
                  <c:y val="5.61206532178897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E49-4850-B8DB-FADD9E09AEF4}"/>
                </c:ext>
              </c:extLst>
            </c:dLbl>
            <c:dLbl>
              <c:idx val="7"/>
              <c:layout>
                <c:manualLayout>
                  <c:x val="0"/>
                  <c:y val="-2.8060326608944985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E49-4850-B8DB-FADD9E09AEF4}"/>
                </c:ext>
              </c:extLst>
            </c:dLbl>
            <c:dLbl>
              <c:idx val="9"/>
              <c:layout>
                <c:manualLayout>
                  <c:x val="1.212121212121201E-2"/>
                  <c:y val="5.612065321788873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E49-4850-B8DB-FADD9E09AEF4}"/>
                </c:ext>
              </c:extLst>
            </c:dLbl>
            <c:dLbl>
              <c:idx val="10"/>
              <c:layout>
                <c:manualLayout>
                  <c:x val="-1.5151515151516262E-3"/>
                  <c:y val="3.086635926983936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2E49-4850-B8DB-FADD9E09AE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Sheet1!$A$8:$A$18</c:f>
              <c:strCache>
                <c:ptCount val="11"/>
                <c:pt idx="0">
                  <c:v>2008-09 </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Sheet1!$B$8:$B$18</c:f>
              <c:numCache>
                <c:formatCode>_("$"* #,##0_);_("$"* \(#,##0\);_("$"* "-"??_);_(@_)</c:formatCode>
                <c:ptCount val="11"/>
                <c:pt idx="0">
                  <c:v>332.94097799999997</c:v>
                </c:pt>
                <c:pt idx="1">
                  <c:v>346.53297300000003</c:v>
                </c:pt>
                <c:pt idx="2">
                  <c:v>406.2</c:v>
                </c:pt>
                <c:pt idx="3">
                  <c:v>444.7</c:v>
                </c:pt>
                <c:pt idx="4">
                  <c:v>443.7</c:v>
                </c:pt>
                <c:pt idx="5">
                  <c:v>425.7</c:v>
                </c:pt>
                <c:pt idx="6">
                  <c:v>413.1</c:v>
                </c:pt>
                <c:pt idx="7">
                  <c:v>420</c:v>
                </c:pt>
                <c:pt idx="8">
                  <c:v>417.2</c:v>
                </c:pt>
                <c:pt idx="9">
                  <c:v>417</c:v>
                </c:pt>
                <c:pt idx="10">
                  <c:v>383.9</c:v>
                </c:pt>
              </c:numCache>
            </c:numRef>
          </c:val>
          <c:extLst xmlns:c16r2="http://schemas.microsoft.com/office/drawing/2015/06/chart">
            <c:ext xmlns:c16="http://schemas.microsoft.com/office/drawing/2014/chart" uri="{C3380CC4-5D6E-409C-BE32-E72D297353CC}">
              <c16:uniqueId val="{00000000-B8F4-4A84-81C7-4ADE056AC217}"/>
            </c:ext>
          </c:extLst>
        </c:ser>
        <c:ser>
          <c:idx val="1"/>
          <c:order val="1"/>
          <c:tx>
            <c:strRef>
              <c:f>Sheet1!$C$1</c:f>
              <c:strCache>
                <c:ptCount val="1"/>
                <c:pt idx="0">
                  <c:v>Appropriations</c:v>
                </c:pt>
              </c:strCache>
            </c:strRef>
          </c:tx>
          <c:spPr>
            <a:solidFill>
              <a:schemeClr val="accent3"/>
            </a:solidFill>
            <a:ln>
              <a:noFill/>
            </a:ln>
            <a:effectLst/>
          </c:spPr>
          <c:invertIfNegative val="0"/>
          <c:dLbls>
            <c:dLbl>
              <c:idx val="0"/>
              <c:layout>
                <c:manualLayout>
                  <c:x val="-7.575757575757576E-3"/>
                  <c:y val="-6.637747590954676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E49-4850-B8DB-FADD9E09AEF4}"/>
                </c:ext>
              </c:extLst>
            </c:dLbl>
            <c:dLbl>
              <c:idx val="1"/>
              <c:layout>
                <c:manualLayout>
                  <c:x val="3.0303030303030303E-3"/>
                  <c:y val="-0.1176704272659763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E49-4850-B8DB-FADD9E09AEF4}"/>
                </c:ext>
              </c:extLst>
            </c:dLbl>
            <c:dLbl>
              <c:idx val="2"/>
              <c:layout>
                <c:manualLayout>
                  <c:x val="-3.0303030303030303E-3"/>
                  <c:y val="-0.1782321243015022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E49-4850-B8DB-FADD9E09AEF4}"/>
                </c:ext>
              </c:extLst>
            </c:dLbl>
            <c:dLbl>
              <c:idx val="3"/>
              <c:layout>
                <c:manualLayout>
                  <c:x val="-4.5454545454545452E-3"/>
                  <c:y val="-5.461423347915128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E49-4850-B8DB-FADD9E09AEF4}"/>
                </c:ext>
              </c:extLst>
            </c:dLbl>
            <c:dLbl>
              <c:idx val="4"/>
              <c:layout>
                <c:manualLayout>
                  <c:x val="-6.0606060606060051E-3"/>
                  <c:y val="-0.1481600711274042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E49-4850-B8DB-FADD9E09AEF4}"/>
                </c:ext>
              </c:extLst>
            </c:dLbl>
            <c:dLbl>
              <c:idx val="5"/>
              <c:layout>
                <c:manualLayout>
                  <c:x val="-1.5151515151515152E-3"/>
                  <c:y val="-7.7894140981709312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E49-4850-B8DB-FADD9E09AEF4}"/>
                </c:ext>
              </c:extLst>
            </c:dLbl>
            <c:dLbl>
              <c:idx val="6"/>
              <c:layout>
                <c:manualLayout>
                  <c:x val="-3.0303030303031413E-3"/>
                  <c:y val="-0.13041445544296318"/>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E49-4850-B8DB-FADD9E09AEF4}"/>
                </c:ext>
              </c:extLst>
            </c:dLbl>
            <c:dLbl>
              <c:idx val="7"/>
              <c:layout>
                <c:manualLayout>
                  <c:x val="0"/>
                  <c:y val="-0.1699861443851839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E49-4850-B8DB-FADD9E09AEF4}"/>
                </c:ext>
              </c:extLst>
            </c:dLbl>
            <c:dLbl>
              <c:idx val="8"/>
              <c:layout>
                <c:manualLayout>
                  <c:x val="0"/>
                  <c:y val="-0.2145264996642703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E49-4850-B8DB-FADD9E09AEF4}"/>
                </c:ext>
              </c:extLst>
            </c:dLbl>
            <c:dLbl>
              <c:idx val="9"/>
              <c:layout>
                <c:manualLayout>
                  <c:x val="-1.1110982756090176E-16"/>
                  <c:y val="-0.24302142991447345"/>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E49-4850-B8DB-FADD9E09AEF4}"/>
                </c:ext>
              </c:extLst>
            </c:dLbl>
            <c:dLbl>
              <c:idx val="10"/>
              <c:layout>
                <c:manualLayout>
                  <c:x val="0"/>
                  <c:y val="-0.2922284163613356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2E49-4850-B8DB-FADD9E09AE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Sheet1!$A$8:$A$18</c:f>
              <c:strCache>
                <c:ptCount val="11"/>
                <c:pt idx="0">
                  <c:v>2008-09 </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Sheet1!$C$8:$C$18</c:f>
              <c:numCache>
                <c:formatCode>_("$"* #,##0_);_("$"* \(#,##0\);_("$"* "-"??_);_(@_)</c:formatCode>
                <c:ptCount val="11"/>
                <c:pt idx="0">
                  <c:v>974.44510600000001</c:v>
                </c:pt>
                <c:pt idx="1">
                  <c:v>1011.884279</c:v>
                </c:pt>
                <c:pt idx="2">
                  <c:v>1064.2</c:v>
                </c:pt>
                <c:pt idx="3">
                  <c:v>1006.5</c:v>
                </c:pt>
                <c:pt idx="4">
                  <c:v>1044.5999999999999</c:v>
                </c:pt>
                <c:pt idx="5">
                  <c:v>1021.3</c:v>
                </c:pt>
                <c:pt idx="6">
                  <c:v>1040.9000000000001</c:v>
                </c:pt>
                <c:pt idx="7">
                  <c:v>1064.9000000000001</c:v>
                </c:pt>
                <c:pt idx="8">
                  <c:v>1097.7</c:v>
                </c:pt>
                <c:pt idx="9">
                  <c:v>1122.5999999999999</c:v>
                </c:pt>
                <c:pt idx="10">
                  <c:v>1185.5</c:v>
                </c:pt>
              </c:numCache>
            </c:numRef>
          </c:val>
          <c:extLst xmlns:c16r2="http://schemas.microsoft.com/office/drawing/2015/06/chart">
            <c:ext xmlns:c16="http://schemas.microsoft.com/office/drawing/2014/chart" uri="{C3380CC4-5D6E-409C-BE32-E72D297353CC}">
              <c16:uniqueId val="{00000001-B8F4-4A84-81C7-4ADE056AC217}"/>
            </c:ext>
          </c:extLst>
        </c:ser>
        <c:dLbls>
          <c:showLegendKey val="0"/>
          <c:showVal val="0"/>
          <c:showCatName val="0"/>
          <c:showSerName val="0"/>
          <c:showPercent val="0"/>
          <c:showBubbleSize val="0"/>
        </c:dLbls>
        <c:gapWidth val="150"/>
        <c:overlap val="100"/>
        <c:axId val="46417408"/>
        <c:axId val="46418944"/>
      </c:barChart>
      <c:catAx>
        <c:axId val="464174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6418944"/>
        <c:crosses val="autoZero"/>
        <c:auto val="1"/>
        <c:lblAlgn val="ctr"/>
        <c:lblOffset val="100"/>
        <c:noMultiLvlLbl val="0"/>
      </c:catAx>
      <c:valAx>
        <c:axId val="46418944"/>
        <c:scaling>
          <c:orientation val="minMax"/>
          <c:max val="1600"/>
          <c:min val="0"/>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In millions</a:t>
                </a:r>
              </a:p>
            </c:rich>
          </c:tx>
          <c:layout/>
          <c:overlay val="0"/>
          <c:spPr>
            <a:noFill/>
            <a:ln>
              <a:noFill/>
            </a:ln>
            <a:effectLst/>
          </c:spPr>
        </c:title>
        <c:numFmt formatCode="_(&quot;$&quot;* #,##0_);_(&quot;$&quot;* \(#,##0\);_(&quot;$&quot;* &quot;-&quot;??_);_(@_)"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417408"/>
        <c:crosses val="autoZero"/>
        <c:crossBetween val="between"/>
      </c:valAx>
      <c:spPr>
        <a:noFill/>
        <a:ln>
          <a:noFill/>
        </a:ln>
        <a:effectLst/>
      </c:spPr>
    </c:plotArea>
    <c:legend>
      <c:legendPos val="b"/>
      <c:layout>
        <c:manualLayout>
          <c:xMode val="edge"/>
          <c:yMode val="edge"/>
          <c:x val="0.30798150799331903"/>
          <c:y val="0.89125165185840005"/>
          <c:w val="0.38403698401336195"/>
          <c:h val="7.78819888717605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20"/>
      <c:rAngAx val="0"/>
      <c:perspective val="0"/>
    </c:view3D>
    <c:floor>
      <c:thickness val="0"/>
    </c:floor>
    <c:sideWall>
      <c:thickness val="0"/>
    </c:sideWall>
    <c:backWall>
      <c:thickness val="0"/>
    </c:backWall>
    <c:plotArea>
      <c:layout>
        <c:manualLayout>
          <c:layoutTarget val="inner"/>
          <c:xMode val="edge"/>
          <c:yMode val="edge"/>
          <c:x val="9.6480518818642821E-2"/>
          <c:y val="7.7211064333750037E-2"/>
          <c:w val="0.83940142190963996"/>
          <c:h val="0.81027089992002643"/>
        </c:manualLayout>
      </c:layout>
      <c:pie3DChart>
        <c:varyColors val="1"/>
        <c:ser>
          <c:idx val="0"/>
          <c:order val="0"/>
          <c:tx>
            <c:strRef>
              <c:f>Sheet1!$B$1</c:f>
              <c:strCache>
                <c:ptCount val="1"/>
                <c:pt idx="0">
                  <c:v>Column1</c:v>
                </c:pt>
              </c:strCache>
            </c:strRef>
          </c:tx>
          <c:dLbls>
            <c:dLbl>
              <c:idx val="0"/>
              <c:layout>
                <c:manualLayout>
                  <c:x val="0.23198220064724928"/>
                  <c:y val="-0.2611091856507278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FA-4511-84A6-CF744D8305F4}"/>
                </c:ext>
              </c:extLst>
            </c:dLbl>
            <c:dLbl>
              <c:idx val="2"/>
              <c:layout/>
              <c:tx>
                <c:rich>
                  <a:bodyPr/>
                  <a:lstStyle/>
                  <a:p>
                    <a:fld id="{80EBC2D0-5D4D-4E6C-9997-44AE986F1830}" type="CATEGORYNAME">
                      <a:rPr lang="en-US" smtClean="0"/>
                      <a:pPr/>
                      <a:t>[CATEGORY NAME]</a:t>
                    </a:fld>
                    <a:r>
                      <a:rPr lang="en-US" dirty="0"/>
                      <a:t>*</a:t>
                    </a:r>
                    <a:r>
                      <a:rPr lang="en-US" baseline="0" dirty="0"/>
                      <a:t>
</a:t>
                    </a:r>
                    <a:fld id="{D51F24FA-EFD3-4867-B7FA-072FC578A43C}" type="PERCENTAGE">
                      <a:rPr lang="en-US" baseline="0"/>
                      <a:pPr/>
                      <a:t>[PERCENTAGE]</a:t>
                    </a:fld>
                    <a:endParaRPr lang="en-US" baseline="0"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4AFA-4511-84A6-CF744D8305F4}"/>
                </c:ext>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State General Fund</c:v>
                </c:pt>
                <c:pt idx="1">
                  <c:v>Tuition and Registration Fees</c:v>
                </c:pt>
                <c:pt idx="2">
                  <c:v>Federal</c:v>
                </c:pt>
              </c:strCache>
            </c:strRef>
          </c:cat>
          <c:val>
            <c:numRef>
              <c:f>Sheet1!$B$2:$B$4</c:f>
              <c:numCache>
                <c:formatCode>_("$"* #,##0.0_);_("$"* \(#,##0.0\);_("$"* "-"??_);_(@_)</c:formatCode>
                <c:ptCount val="3"/>
                <c:pt idx="0">
                  <c:v>1185.5</c:v>
                </c:pt>
                <c:pt idx="1">
                  <c:v>328.1</c:v>
                </c:pt>
                <c:pt idx="2">
                  <c:v>11.5</c:v>
                </c:pt>
              </c:numCache>
            </c:numRef>
          </c:val>
          <c:extLst xmlns:c16r2="http://schemas.microsoft.com/office/drawing/2015/06/chart">
            <c:ext xmlns:c16="http://schemas.microsoft.com/office/drawing/2014/chart" uri="{C3380CC4-5D6E-409C-BE32-E72D297353CC}">
              <c16:uniqueId val="{00000002-4AFA-4511-84A6-CF744D8305F4}"/>
            </c:ext>
          </c:extLst>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98214750183247E-2"/>
          <c:y val="5.8476323029631516E-2"/>
          <c:w val="0.87909939411779525"/>
          <c:h val="0.83887097063343707"/>
        </c:manualLayout>
      </c:layout>
      <c:barChart>
        <c:barDir val="col"/>
        <c:grouping val="stacked"/>
        <c:varyColors val="0"/>
        <c:ser>
          <c:idx val="0"/>
          <c:order val="0"/>
          <c:tx>
            <c:strRef>
              <c:f>Sheet1!$B$1</c:f>
              <c:strCache>
                <c:ptCount val="1"/>
                <c:pt idx="0">
                  <c:v>Base</c:v>
                </c:pt>
              </c:strCache>
            </c:strRef>
          </c:tx>
          <c:spPr>
            <a:gradFill rotWithShape="0">
              <a:gsLst>
                <a:gs pos="0">
                  <a:srgbClr val="000080"/>
                </a:gs>
                <a:gs pos="100000">
                  <a:srgbClr val="000080">
                    <a:gamma/>
                    <a:tint val="48627"/>
                    <a:invGamma/>
                  </a:srgbClr>
                </a:gs>
              </a:gsLst>
              <a:lin ang="5400000" scaled="1"/>
            </a:gradFill>
            <a:ln w="9399">
              <a:solidFill>
                <a:schemeClr val="tx1"/>
              </a:solidFill>
              <a:prstDash val="solid"/>
            </a:ln>
          </c:spPr>
          <c:invertIfNegative val="0"/>
          <c:cat>
            <c:strRef>
              <c:f>Sheet1!$A$2:$A$7</c:f>
              <c:strCache>
                <c:ptCount val="6"/>
                <c:pt idx="0">
                  <c:v>Instructional Formula Funding</c:v>
                </c:pt>
                <c:pt idx="1">
                  <c:v>Inst. &amp; Ac. Support Formula Funding</c:v>
                </c:pt>
                <c:pt idx="2">
                  <c:v>Performance Based Allocation</c:v>
                </c:pt>
                <c:pt idx="3">
                  <c:v>Non-Rec Hurricane Matthew</c:v>
                </c:pt>
                <c:pt idx="4">
                  <c:v>Categorical Aid</c:v>
                </c:pt>
                <c:pt idx="5">
                  <c:v>Equipment &amp; Instructional Resources</c:v>
                </c:pt>
              </c:strCache>
            </c:strRef>
          </c:cat>
          <c:val>
            <c:numRef>
              <c:f>Sheet1!$B$2:$B$7</c:f>
              <c:numCache>
                <c:formatCode>_("$"* #,##0.0_);_("$"* \(#,##0.0\);_("$"* "-"??_);_(@_)</c:formatCode>
                <c:ptCount val="6"/>
                <c:pt idx="0">
                  <c:v>29.503440000000001</c:v>
                </c:pt>
                <c:pt idx="1">
                  <c:v>174.86954499999999</c:v>
                </c:pt>
                <c:pt idx="2">
                  <c:v>0</c:v>
                </c:pt>
                <c:pt idx="3">
                  <c:v>0</c:v>
                </c:pt>
                <c:pt idx="4">
                  <c:v>9.3833179999999992</c:v>
                </c:pt>
                <c:pt idx="5">
                  <c:v>5.8</c:v>
                </c:pt>
              </c:numCache>
            </c:numRef>
          </c:val>
          <c:extLst xmlns:c16r2="http://schemas.microsoft.com/office/drawing/2015/06/chart">
            <c:ext xmlns:c16="http://schemas.microsoft.com/office/drawing/2014/chart" uri="{C3380CC4-5D6E-409C-BE32-E72D297353CC}">
              <c16:uniqueId val="{00000000-6D9A-498C-BE8D-86EC371F3A2B}"/>
            </c:ext>
          </c:extLst>
        </c:ser>
        <c:ser>
          <c:idx val="1"/>
          <c:order val="1"/>
          <c:tx>
            <c:strRef>
              <c:f>Sheet1!$C$1</c:f>
              <c:strCache>
                <c:ptCount val="1"/>
                <c:pt idx="0">
                  <c:v>FTE</c:v>
                </c:pt>
              </c:strCache>
            </c:strRef>
          </c:tx>
          <c:spPr>
            <a:ln>
              <a:solidFill>
                <a:schemeClr val="tx1"/>
              </a:solidFill>
            </a:ln>
          </c:spPr>
          <c:invertIfNegative val="0"/>
          <c:cat>
            <c:strRef>
              <c:f>Sheet1!$A$2:$A$7</c:f>
              <c:strCache>
                <c:ptCount val="6"/>
                <c:pt idx="0">
                  <c:v>Instructional Formula Funding</c:v>
                </c:pt>
                <c:pt idx="1">
                  <c:v>Inst. &amp; Ac. Support Formula Funding</c:v>
                </c:pt>
                <c:pt idx="2">
                  <c:v>Performance Based Allocation</c:v>
                </c:pt>
                <c:pt idx="3">
                  <c:v>Non-Rec Hurricane Matthew</c:v>
                </c:pt>
                <c:pt idx="4">
                  <c:v>Categorical Aid</c:v>
                </c:pt>
                <c:pt idx="5">
                  <c:v>Equipment &amp; Instructional Resources</c:v>
                </c:pt>
              </c:strCache>
            </c:strRef>
          </c:cat>
          <c:val>
            <c:numRef>
              <c:f>Sheet1!$C$2:$C$7</c:f>
              <c:numCache>
                <c:formatCode>_("$"* #,##0.0_);_("$"* \(#,##0.0\);_("$"* "-"??_);_(@_)</c:formatCode>
                <c:ptCount val="6"/>
                <c:pt idx="0">
                  <c:v>841.78622299999995</c:v>
                </c:pt>
                <c:pt idx="1">
                  <c:v>333.09073999999998</c:v>
                </c:pt>
                <c:pt idx="2">
                  <c:v>0</c:v>
                </c:pt>
                <c:pt idx="3">
                  <c:v>0</c:v>
                </c:pt>
                <c:pt idx="4">
                  <c:v>12.156164</c:v>
                </c:pt>
                <c:pt idx="5">
                  <c:v>45.662762000000001</c:v>
                </c:pt>
              </c:numCache>
            </c:numRef>
          </c:val>
          <c:extLst xmlns:c16r2="http://schemas.microsoft.com/office/drawing/2015/06/chart">
            <c:ext xmlns:c16="http://schemas.microsoft.com/office/drawing/2014/chart" uri="{C3380CC4-5D6E-409C-BE32-E72D297353CC}">
              <c16:uniqueId val="{00000001-6D9A-498C-BE8D-86EC371F3A2B}"/>
            </c:ext>
          </c:extLst>
        </c:ser>
        <c:ser>
          <c:idx val="2"/>
          <c:order val="2"/>
          <c:tx>
            <c:strRef>
              <c:f>Sheet1!$D$1</c:f>
              <c:strCache>
                <c:ptCount val="1"/>
                <c:pt idx="0">
                  <c:v>Other</c:v>
                </c:pt>
              </c:strCache>
            </c:strRef>
          </c:tx>
          <c:spPr>
            <a:ln>
              <a:solidFill>
                <a:schemeClr val="tx1"/>
              </a:solidFill>
            </a:ln>
          </c:spPr>
          <c:invertIfNegative val="0"/>
          <c:cat>
            <c:strRef>
              <c:f>Sheet1!$A$2:$A$7</c:f>
              <c:strCache>
                <c:ptCount val="6"/>
                <c:pt idx="0">
                  <c:v>Instructional Formula Funding</c:v>
                </c:pt>
                <c:pt idx="1">
                  <c:v>Inst. &amp; Ac. Support Formula Funding</c:v>
                </c:pt>
                <c:pt idx="2">
                  <c:v>Performance Based Allocation</c:v>
                </c:pt>
                <c:pt idx="3">
                  <c:v>Non-Rec Hurricane Matthew</c:v>
                </c:pt>
                <c:pt idx="4">
                  <c:v>Categorical Aid</c:v>
                </c:pt>
                <c:pt idx="5">
                  <c:v>Equipment &amp; Instructional Resources</c:v>
                </c:pt>
              </c:strCache>
            </c:strRef>
          </c:cat>
          <c:val>
            <c:numRef>
              <c:f>Sheet1!$D$2:$D$7</c:f>
              <c:numCache>
                <c:formatCode>General</c:formatCode>
                <c:ptCount val="6"/>
                <c:pt idx="0" formatCode="_(&quot;$&quot;* #,##0.0_);_(&quot;$&quot;* \(#,##0.0\);_(&quot;$&quot;* &quot;-&quot;??_);_(@_)">
                  <c:v>0</c:v>
                </c:pt>
                <c:pt idx="2" formatCode="_(&quot;$&quot;* #,##0.0_);_(&quot;$&quot;* \(#,##0.0\);_(&quot;$&quot;* &quot;-&quot;??_);_(@_)">
                  <c:v>22.607291</c:v>
                </c:pt>
                <c:pt idx="3" formatCode="_(&quot;$&quot;* #,##0.0_);_(&quot;$&quot;* \(#,##0.0\);_(&quot;$&quot;* &quot;-&quot;??_);_(@_)">
                  <c:v>1.859756</c:v>
                </c:pt>
                <c:pt idx="4" formatCode="_(&quot;$&quot;* #,##0.0_);_(&quot;$&quot;* \(#,##0.0\);_(&quot;$&quot;* &quot;-&quot;??_);_(@_)">
                  <c:v>11.021767000000001</c:v>
                </c:pt>
              </c:numCache>
            </c:numRef>
          </c:val>
          <c:extLst xmlns:c16r2="http://schemas.microsoft.com/office/drawing/2015/06/chart">
            <c:ext xmlns:c16="http://schemas.microsoft.com/office/drawing/2014/chart" uri="{C3380CC4-5D6E-409C-BE32-E72D297353CC}">
              <c16:uniqueId val="{00000002-6D9A-498C-BE8D-86EC371F3A2B}"/>
            </c:ext>
          </c:extLst>
        </c:ser>
        <c:dLbls>
          <c:showLegendKey val="0"/>
          <c:showVal val="0"/>
          <c:showCatName val="0"/>
          <c:showSerName val="0"/>
          <c:showPercent val="0"/>
          <c:showBubbleSize val="0"/>
        </c:dLbls>
        <c:gapWidth val="20"/>
        <c:overlap val="100"/>
        <c:axId val="84972288"/>
        <c:axId val="84973824"/>
      </c:barChart>
      <c:catAx>
        <c:axId val="84972288"/>
        <c:scaling>
          <c:orientation val="minMax"/>
        </c:scaling>
        <c:delete val="0"/>
        <c:axPos val="b"/>
        <c:numFmt formatCode="General" sourceLinked="1"/>
        <c:majorTickMark val="out"/>
        <c:minorTickMark val="none"/>
        <c:tickLblPos val="nextTo"/>
        <c:spPr>
          <a:ln w="2350">
            <a:solidFill>
              <a:schemeClr val="tx1"/>
            </a:solidFill>
            <a:prstDash val="solid"/>
          </a:ln>
        </c:spPr>
        <c:txPr>
          <a:bodyPr rot="0" vert="horz"/>
          <a:lstStyle/>
          <a:p>
            <a:pPr>
              <a:defRPr/>
            </a:pPr>
            <a:endParaRPr lang="en-US"/>
          </a:p>
        </c:txPr>
        <c:crossAx val="84973824"/>
        <c:crosses val="autoZero"/>
        <c:auto val="1"/>
        <c:lblAlgn val="ctr"/>
        <c:lblOffset val="0"/>
        <c:noMultiLvlLbl val="0"/>
      </c:catAx>
      <c:valAx>
        <c:axId val="84973824"/>
        <c:scaling>
          <c:orientation val="minMax"/>
        </c:scaling>
        <c:delete val="0"/>
        <c:axPos val="l"/>
        <c:title>
          <c:tx>
            <c:rich>
              <a:bodyPr/>
              <a:lstStyle/>
              <a:p>
                <a:pPr>
                  <a:defRPr/>
                </a:pPr>
                <a:r>
                  <a:rPr lang="en-US" dirty="0"/>
                  <a:t>In Millions</a:t>
                </a:r>
              </a:p>
            </c:rich>
          </c:tx>
          <c:layout>
            <c:manualLayout>
              <c:xMode val="edge"/>
              <c:yMode val="edge"/>
              <c:x val="0"/>
              <c:y val="0.38505183669943788"/>
            </c:manualLayout>
          </c:layout>
          <c:overlay val="0"/>
        </c:title>
        <c:numFmt formatCode="\$#,##0" sourceLinked="0"/>
        <c:majorTickMark val="out"/>
        <c:minorTickMark val="none"/>
        <c:tickLblPos val="nextTo"/>
        <c:spPr>
          <a:ln w="2350">
            <a:solidFill>
              <a:schemeClr val="tx1"/>
            </a:solidFill>
            <a:prstDash val="solid"/>
          </a:ln>
        </c:spPr>
        <c:txPr>
          <a:bodyPr rot="0" vert="horz"/>
          <a:lstStyle/>
          <a:p>
            <a:pPr>
              <a:defRPr/>
            </a:pPr>
            <a:endParaRPr lang="en-US"/>
          </a:p>
        </c:txPr>
        <c:crossAx val="84972288"/>
        <c:crosses val="autoZero"/>
        <c:crossBetween val="between"/>
        <c:majorUnit val="100"/>
        <c:minorUnit val="20"/>
      </c:valAx>
      <c:spPr>
        <a:noFill/>
        <a:ln w="2350">
          <a:solidFill>
            <a:schemeClr val="tx1"/>
          </a:solidFill>
          <a:prstDash val="solid"/>
        </a:ln>
      </c:spPr>
    </c:plotArea>
    <c:legend>
      <c:legendPos val="r"/>
      <c:layout>
        <c:manualLayout>
          <c:xMode val="edge"/>
          <c:yMode val="edge"/>
          <c:x val="0.84186623631505519"/>
          <c:y val="0.40928014104137128"/>
          <c:w val="7.7052682603863706E-2"/>
          <c:h val="0.17730924120217278"/>
        </c:manualLayout>
      </c:layout>
      <c:overlay val="0"/>
    </c:legend>
    <c:plotVisOnly val="1"/>
    <c:dispBlanksAs val="gap"/>
    <c:showDLblsOverMax val="0"/>
  </c:chart>
  <c:spPr>
    <a:noFill/>
    <a:ln>
      <a:noFill/>
    </a:ln>
  </c:spPr>
  <c:txPr>
    <a:bodyPr/>
    <a:lstStyle/>
    <a:p>
      <a:pPr>
        <a:defRPr sz="1100" b="1" i="0" u="none" strike="noStrike" baseline="0">
          <a:solidFill>
            <a:schemeClr val="tx1"/>
          </a:solidFill>
          <a:latin typeface="+mn-lt"/>
          <a:ea typeface="Times New Roman"/>
          <a:cs typeface="Times New Roman"/>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0.00971</cdr:x>
      <cdr:y>0.95329</cdr:y>
    </cdr:from>
    <cdr:to>
      <cdr:x>0.50485</cdr:x>
      <cdr:y>1</cdr:y>
    </cdr:to>
    <cdr:sp macro="" textlink="">
      <cdr:nvSpPr>
        <cdr:cNvPr id="2" name="TextBox 1"/>
        <cdr:cNvSpPr txBox="1"/>
      </cdr:nvSpPr>
      <cdr:spPr>
        <a:xfrm xmlns:a="http://schemas.openxmlformats.org/drawingml/2006/main">
          <a:off x="76200" y="4114800"/>
          <a:ext cx="3886200" cy="201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*Does not include Federal financial aid payments to students</a:t>
          </a:r>
        </a:p>
      </cdr:txBody>
    </cdr:sp>
  </cdr:relSizeAnchor>
</c:userShapes>
</file>

<file path=ppt/drawings/drawing2.xml><?xml version="1.0" encoding="utf-8"?>
<c:userShapes xmlns:c="http://schemas.openxmlformats.org/drawingml/2006/chart">
  <cdr:relSizeAnchor xmlns:cdr="http://schemas.openxmlformats.org/drawingml/2006/chartDrawing">
    <cdr:from>
      <cdr:x>0.56075</cdr:x>
      <cdr:y>0.76248</cdr:y>
    </cdr:from>
    <cdr:to>
      <cdr:x>0.61682</cdr:x>
      <cdr:y>0.8351</cdr:y>
    </cdr:to>
    <cdr:sp macro="" textlink="">
      <cdr:nvSpPr>
        <cdr:cNvPr id="2" name="TextBox 1"/>
        <cdr:cNvSpPr txBox="1"/>
      </cdr:nvSpPr>
      <cdr:spPr>
        <a:xfrm xmlns:a="http://schemas.openxmlformats.org/drawingml/2006/main">
          <a:off x="4572000" y="320040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0.41121</cdr:x>
      <cdr:y>0.74433</cdr:y>
    </cdr:from>
    <cdr:to>
      <cdr:x>0.47664</cdr:x>
      <cdr:y>0.81694</cdr:y>
    </cdr:to>
    <cdr:sp macro="" textlink="">
      <cdr:nvSpPr>
        <cdr:cNvPr id="3" name="TextBox 2"/>
        <cdr:cNvSpPr txBox="1"/>
      </cdr:nvSpPr>
      <cdr:spPr>
        <a:xfrm xmlns:a="http://schemas.openxmlformats.org/drawingml/2006/main">
          <a:off x="3352800" y="31242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0.40991</cdr:x>
      <cdr:y>0.67807</cdr:y>
    </cdr:from>
    <cdr:to>
      <cdr:x>0.5</cdr:x>
      <cdr:y>0.81075</cdr:y>
    </cdr:to>
    <cdr:sp macro="" textlink="">
      <cdr:nvSpPr>
        <cdr:cNvPr id="4" name="TextBox 3"/>
        <cdr:cNvSpPr txBox="1"/>
      </cdr:nvSpPr>
      <cdr:spPr>
        <a:xfrm xmlns:a="http://schemas.openxmlformats.org/drawingml/2006/main">
          <a:off x="3555809" y="2912410"/>
          <a:ext cx="781495" cy="569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$22.6 m</a:t>
          </a:r>
        </a:p>
        <a:p xmlns:a="http://schemas.openxmlformats.org/drawingml/2006/main">
          <a:pPr algn="ctr"/>
          <a:r>
            <a:rPr lang="en-US" sz="1200" b="1" dirty="0"/>
            <a:t>2%</a:t>
          </a:r>
        </a:p>
      </cdr:txBody>
    </cdr:sp>
  </cdr:relSizeAnchor>
  <cdr:relSizeAnchor xmlns:cdr="http://schemas.openxmlformats.org/drawingml/2006/chartDrawing">
    <cdr:from>
      <cdr:x>0.54808</cdr:x>
      <cdr:y>0.67517</cdr:y>
    </cdr:from>
    <cdr:to>
      <cdr:x>0.63817</cdr:x>
      <cdr:y>0.80785</cdr:y>
    </cdr:to>
    <cdr:sp macro="" textlink="">
      <cdr:nvSpPr>
        <cdr:cNvPr id="5" name="TextBox 1"/>
        <cdr:cNvSpPr txBox="1"/>
      </cdr:nvSpPr>
      <cdr:spPr>
        <a:xfrm xmlns:a="http://schemas.openxmlformats.org/drawingml/2006/main">
          <a:off x="4754391" y="2899943"/>
          <a:ext cx="781496" cy="5698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$1.8 m</a:t>
          </a:r>
        </a:p>
        <a:p xmlns:a="http://schemas.openxmlformats.org/drawingml/2006/main">
          <a:pPr algn="ctr"/>
          <a:r>
            <a:rPr lang="en-US" sz="1200" b="1" dirty="0"/>
            <a:t>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3/29/2019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dirty="0"/>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3/29/2019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dirty="0"/>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5C5321-5083-4269-86CF-8F54A858A2DB}" type="slidenum">
              <a:rPr lang="en-US" smtClean="0"/>
              <a:pPr/>
              <a:t>5</a:t>
            </a:fld>
            <a:endParaRPr lang="en-US" dirty="0"/>
          </a:p>
        </p:txBody>
      </p:sp>
    </p:spTree>
    <p:extLst>
      <p:ext uri="{BB962C8B-B14F-4D97-AF65-F5344CB8AC3E}">
        <p14:creationId xmlns:p14="http://schemas.microsoft.com/office/powerpoint/2010/main" val="194068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19</a:t>
            </a:fld>
            <a:endParaRPr lang="en-US" dirty="0"/>
          </a:p>
        </p:txBody>
      </p:sp>
    </p:spTree>
    <p:extLst>
      <p:ext uri="{BB962C8B-B14F-4D97-AF65-F5344CB8AC3E}">
        <p14:creationId xmlns:p14="http://schemas.microsoft.com/office/powerpoint/2010/main" val="66274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25</a:t>
            </a:fld>
            <a:endParaRPr lang="en-US" dirty="0"/>
          </a:p>
        </p:txBody>
      </p:sp>
    </p:spTree>
    <p:extLst>
      <p:ext uri="{BB962C8B-B14F-4D97-AF65-F5344CB8AC3E}">
        <p14:creationId xmlns:p14="http://schemas.microsoft.com/office/powerpoint/2010/main" val="111467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31</a:t>
            </a:fld>
            <a:endParaRPr lang="en-US" dirty="0"/>
          </a:p>
        </p:txBody>
      </p:sp>
    </p:spTree>
    <p:extLst>
      <p:ext uri="{BB962C8B-B14F-4D97-AF65-F5344CB8AC3E}">
        <p14:creationId xmlns:p14="http://schemas.microsoft.com/office/powerpoint/2010/main" val="94118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33</a:t>
            </a:fld>
            <a:endParaRPr lang="en-US" dirty="0"/>
          </a:p>
        </p:txBody>
      </p:sp>
    </p:spTree>
    <p:extLst>
      <p:ext uri="{BB962C8B-B14F-4D97-AF65-F5344CB8AC3E}">
        <p14:creationId xmlns:p14="http://schemas.microsoft.com/office/powerpoint/2010/main" val="214720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34</a:t>
            </a:fld>
            <a:endParaRPr lang="en-US" dirty="0"/>
          </a:p>
        </p:txBody>
      </p:sp>
    </p:spTree>
    <p:extLst>
      <p:ext uri="{BB962C8B-B14F-4D97-AF65-F5344CB8AC3E}">
        <p14:creationId xmlns:p14="http://schemas.microsoft.com/office/powerpoint/2010/main" val="25538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5C5321-5083-4269-86CF-8F54A858A2DB}" type="slidenum">
              <a:rPr lang="en-US" smtClean="0"/>
              <a:pPr/>
              <a:t>6</a:t>
            </a:fld>
            <a:endParaRPr lang="en-US" dirty="0"/>
          </a:p>
        </p:txBody>
      </p:sp>
    </p:spTree>
    <p:extLst>
      <p:ext uri="{BB962C8B-B14F-4D97-AF65-F5344CB8AC3E}">
        <p14:creationId xmlns:p14="http://schemas.microsoft.com/office/powerpoint/2010/main" val="17843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95FD67C-8531-40F2-B33F-F168C66F3D13}" type="slidenum">
              <a:rPr lang="en-US" smtClean="0"/>
              <a:pPr/>
              <a:t>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57470" y="4560696"/>
            <a:ext cx="5266083" cy="4319958"/>
          </a:xfrm>
          <a:noFill/>
          <a:ln/>
        </p:spPr>
        <p:txBody>
          <a:bodyPr/>
          <a:lstStyle/>
          <a:p>
            <a:pPr>
              <a:lnSpc>
                <a:spcPct val="140000"/>
              </a:lnSpc>
            </a:pPr>
            <a:r>
              <a:rPr lang="en-US" dirty="0"/>
              <a:t>Over</a:t>
            </a:r>
            <a:r>
              <a:rPr lang="en-US" baseline="0" dirty="0"/>
              <a:t> the past few years, tuition and fees have become a more important fund source. In 08-09, tuition receipts only constituted 13% of our budget. </a:t>
            </a:r>
            <a:endParaRPr lang="en-US" dirty="0"/>
          </a:p>
        </p:txBody>
      </p:sp>
      <p:sp>
        <p:nvSpPr>
          <p:cNvPr id="2" name="Header Placeholder 1"/>
          <p:cNvSpPr>
            <a:spLocks noGrp="1"/>
          </p:cNvSpPr>
          <p:nvPr>
            <p:ph type="hdr" sz="quarter" idx="10"/>
          </p:nvPr>
        </p:nvSpPr>
        <p:spPr/>
        <p:txBody>
          <a:bodyPr/>
          <a:lstStyle/>
          <a:p>
            <a:r>
              <a:rPr lang="en-US" dirty="0"/>
              <a:t>Attachment A</a:t>
            </a:r>
          </a:p>
        </p:txBody>
      </p:sp>
    </p:spTree>
    <p:extLst>
      <p:ext uri="{BB962C8B-B14F-4D97-AF65-F5344CB8AC3E}">
        <p14:creationId xmlns:p14="http://schemas.microsoft.com/office/powerpoint/2010/main" val="312644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92A674A-9FDC-436F-81D4-8BCE252D167B}" type="slidenum">
              <a:rPr lang="en-US" smtClean="0"/>
              <a:pPr/>
              <a:t>9</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5360" y="4560695"/>
            <a:ext cx="5364480" cy="4270152"/>
          </a:xfrm>
          <a:noFill/>
          <a:ln/>
        </p:spPr>
        <p:txBody>
          <a:bodyPr/>
          <a:lstStyle/>
          <a:p>
            <a:pPr>
              <a:lnSpc>
                <a:spcPct val="130000"/>
              </a:lnSpc>
            </a:pPr>
            <a:r>
              <a:rPr lang="en-US" sz="1100" dirty="0"/>
              <a:t>Purple = BASE;        Red = FTE;        Green = PERFORMANCE</a:t>
            </a:r>
          </a:p>
        </p:txBody>
      </p:sp>
      <p:sp>
        <p:nvSpPr>
          <p:cNvPr id="2" name="Header Placeholder 1"/>
          <p:cNvSpPr>
            <a:spLocks noGrp="1"/>
          </p:cNvSpPr>
          <p:nvPr>
            <p:ph type="hdr" sz="quarter" idx="10"/>
          </p:nvPr>
        </p:nvSpPr>
        <p:spPr/>
        <p:txBody>
          <a:bodyPr/>
          <a:lstStyle/>
          <a:p>
            <a:r>
              <a:rPr lang="en-US"/>
              <a:t>Attachment A</a:t>
            </a:r>
            <a:endParaRPr lang="en-US" dirty="0"/>
          </a:p>
        </p:txBody>
      </p:sp>
    </p:spTree>
    <p:extLst>
      <p:ext uri="{BB962C8B-B14F-4D97-AF65-F5344CB8AC3E}">
        <p14:creationId xmlns:p14="http://schemas.microsoft.com/office/powerpoint/2010/main" val="159777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8EE5923-61A8-4BAD-8C0F-9601D09C4873}" type="slidenum">
              <a:rPr lang="en-US" smtClean="0"/>
              <a:pPr/>
              <a:t>10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3392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C119A49-EC6E-4308-A82A-638934E6A231}" type="slidenum">
              <a:rPr lang="en-US" smtClean="0"/>
              <a:pPr/>
              <a:t>12</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75360" y="4560696"/>
            <a:ext cx="5364480" cy="4319958"/>
          </a:xfrm>
          <a:noFill/>
          <a:ln/>
        </p:spPr>
        <p:txBody>
          <a:bodyPr/>
          <a:lstStyle/>
          <a:p>
            <a:pPr>
              <a:lnSpc>
                <a:spcPct val="150000"/>
              </a:lnSpc>
            </a:pPr>
            <a:endParaRPr lang="en-US" dirty="0"/>
          </a:p>
        </p:txBody>
      </p:sp>
      <p:sp>
        <p:nvSpPr>
          <p:cNvPr id="2" name="Header Placeholder 1"/>
          <p:cNvSpPr>
            <a:spLocks noGrp="1"/>
          </p:cNvSpPr>
          <p:nvPr>
            <p:ph type="hdr" sz="quarter" idx="10"/>
          </p:nvPr>
        </p:nvSpPr>
        <p:spPr/>
        <p:txBody>
          <a:bodyPr/>
          <a:lstStyle/>
          <a:p>
            <a:r>
              <a:rPr lang="en-US" dirty="0"/>
              <a:t>Attachment A</a:t>
            </a:r>
          </a:p>
        </p:txBody>
      </p:sp>
    </p:spTree>
    <p:extLst>
      <p:ext uri="{BB962C8B-B14F-4D97-AF65-F5344CB8AC3E}">
        <p14:creationId xmlns:p14="http://schemas.microsoft.com/office/powerpoint/2010/main" val="320044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13</a:t>
            </a:fld>
            <a:endParaRPr lang="en-US" dirty="0"/>
          </a:p>
        </p:txBody>
      </p:sp>
    </p:spTree>
    <p:extLst>
      <p:ext uri="{BB962C8B-B14F-4D97-AF65-F5344CB8AC3E}">
        <p14:creationId xmlns:p14="http://schemas.microsoft.com/office/powerpoint/2010/main" val="129774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14</a:t>
            </a:fld>
            <a:endParaRPr lang="en-US" dirty="0"/>
          </a:p>
        </p:txBody>
      </p:sp>
    </p:spTree>
    <p:extLst>
      <p:ext uri="{BB962C8B-B14F-4D97-AF65-F5344CB8AC3E}">
        <p14:creationId xmlns:p14="http://schemas.microsoft.com/office/powerpoint/2010/main" val="426066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2D8DC-3CCA-4826-966D-69131461EC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61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81463"/>
            <a:ext cx="6858000" cy="14285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6106026" y="6384094"/>
            <a:ext cx="2057400" cy="365125"/>
          </a:xfrm>
        </p:spPr>
        <p:txBody>
          <a:bodyPr/>
          <a:lstStyle/>
          <a:p>
            <a:fld id="{47CC054E-03C2-4BA4-B0DC-8A52C253DBFA}" type="datetimeFigureOut">
              <a:rPr lang="en-US" smtClean="0"/>
              <a:t>3/29/2019</a:t>
            </a:fld>
            <a:endParaRPr lang="en-US" dirty="0"/>
          </a:p>
        </p:txBody>
      </p:sp>
      <p:sp>
        <p:nvSpPr>
          <p:cNvPr id="6" name="Slide Number Placeholder 5"/>
          <p:cNvSpPr>
            <a:spLocks noGrp="1"/>
          </p:cNvSpPr>
          <p:nvPr>
            <p:ph type="sldNum" sz="quarter" idx="12"/>
          </p:nvPr>
        </p:nvSpPr>
        <p:spPr>
          <a:xfrm>
            <a:off x="3976882" y="6391950"/>
            <a:ext cx="2057400" cy="365125"/>
          </a:xfrm>
        </p:spPr>
        <p:txBody>
          <a:bodyPr/>
          <a:lstStyle/>
          <a:p>
            <a:fld id="{DD5DC98F-6F3D-4D37-8801-59C812F9270D}" type="slidenum">
              <a:rPr lang="en-US" smtClean="0"/>
              <a:t>‹#›</a:t>
            </a:fld>
            <a:endParaRPr lang="en-US" dirty="0"/>
          </a:p>
        </p:txBody>
      </p:sp>
      <p:pic>
        <p:nvPicPr>
          <p:cNvPr id="8" name="Picture 7"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674" y="316929"/>
            <a:ext cx="1071173" cy="1610868"/>
          </a:xfrm>
          <a:prstGeom prst="rect">
            <a:avLst/>
          </a:prstGeom>
        </p:spPr>
      </p:pic>
      <p:sp>
        <p:nvSpPr>
          <p:cNvPr id="9" name="Rectangle 8"/>
          <p:cNvSpPr/>
          <p:nvPr userDrawn="1"/>
        </p:nvSpPr>
        <p:spPr>
          <a:xfrm>
            <a:off x="1733354" y="489263"/>
            <a:ext cx="6025812" cy="1089529"/>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r>
              <a:rPr lang="en-US" dirty="0"/>
              <a:t>February 2018</a:t>
            </a:r>
          </a:p>
        </p:txBody>
      </p:sp>
      <p:sp>
        <p:nvSpPr>
          <p:cNvPr id="4" name="Footer Placeholder 3"/>
          <p:cNvSpPr>
            <a:spLocks noGrp="1"/>
          </p:cNvSpPr>
          <p:nvPr>
            <p:ph type="ftr" sz="quarter" idx="11"/>
          </p:nvPr>
        </p:nvSpPr>
        <p:spPr>
          <a:xfrm>
            <a:off x="2743200" y="6356350"/>
            <a:ext cx="3657600" cy="365125"/>
          </a:xfrm>
          <a:prstGeom prst="rect">
            <a:avLst/>
          </a:prstGeom>
        </p:spPr>
        <p:txBody>
          <a:bodyPr/>
          <a:lstStyle>
            <a:lvl1pPr>
              <a:defRPr>
                <a:solidFill>
                  <a:schemeClr val="tx1"/>
                </a:solidFill>
              </a:defRPr>
            </a:lvl1pPr>
          </a:lstStyle>
          <a:p>
            <a:endParaRPr lang="en-US" i="1"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A6B11CA-57F8-4659-AF1F-BDB8CCEDFDD1}" type="slidenum">
              <a:rPr lang="en-US" smtClean="0"/>
              <a:pPr/>
              <a:t>‹#›</a:t>
            </a:fld>
            <a:endParaRPr lang="en-US" dirty="0"/>
          </a:p>
        </p:txBody>
      </p:sp>
      <p:cxnSp>
        <p:nvCxnSpPr>
          <p:cNvPr id="6" name="Straight Connector 5"/>
          <p:cNvCxnSpPr/>
          <p:nvPr userDrawn="1"/>
        </p:nvCxnSpPr>
        <p:spPr>
          <a:xfrm>
            <a:off x="0" y="6172200"/>
            <a:ext cx="9144000" cy="1588"/>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24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cxnSp>
        <p:nvCxnSpPr>
          <p:cNvPr id="10" name="Straight Connector 9" title="Gold Line"/>
          <p:cNvCxnSpPr/>
          <p:nvPr userDrawn="1"/>
        </p:nvCxnSpPr>
        <p:spPr>
          <a:xfrm>
            <a:off x="628650" y="1696451"/>
            <a:ext cx="7137572"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stretch>
            <a:fillRect/>
          </a:stretch>
        </p:blipFill>
        <p:spPr>
          <a:xfrm>
            <a:off x="143248" y="6176964"/>
            <a:ext cx="3507028" cy="524301"/>
          </a:xfrm>
          <a:prstGeom prst="rect">
            <a:avLst/>
          </a:prstGeom>
        </p:spPr>
      </p:pic>
      <p:sp>
        <p:nvSpPr>
          <p:cNvPr id="5" name="Title 4"/>
          <p:cNvSpPr>
            <a:spLocks noGrp="1"/>
          </p:cNvSpPr>
          <p:nvPr>
            <p:ph type="title"/>
          </p:nvPr>
        </p:nvSpPr>
        <p:spPr>
          <a:xfrm>
            <a:off x="1773194" y="259406"/>
            <a:ext cx="5915258" cy="1325563"/>
          </a:xfrm>
        </p:spPr>
        <p:txBody>
          <a:bodyPr>
            <a:normAutofit/>
          </a:bodyPr>
          <a:lstStyle>
            <a:lvl1pPr>
              <a:defRPr sz="3200"/>
            </a:lvl1pPr>
          </a:lstStyle>
          <a:p>
            <a:r>
              <a:rPr lang="en-US"/>
              <a:t>Click to edit Master title style</a:t>
            </a:r>
            <a:endParaRPr lang="en-US" dirty="0"/>
          </a:p>
        </p:txBody>
      </p:sp>
      <p:pic>
        <p:nvPicPr>
          <p:cNvPr id="12" name="Picture 11" title="NCCC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1" y="226120"/>
            <a:ext cx="903588" cy="135884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3/23/2017</a:t>
            </a:r>
          </a:p>
        </p:txBody>
      </p:sp>
      <p:sp>
        <p:nvSpPr>
          <p:cNvPr id="6" name="Slide Number Placeholder 5"/>
          <p:cNvSpPr>
            <a:spLocks noGrp="1"/>
          </p:cNvSpPr>
          <p:nvPr>
            <p:ph type="sldNum" sz="quarter" idx="12"/>
          </p:nvPr>
        </p:nvSpPr>
        <p:spPr/>
        <p:txBody>
          <a:bodyPr/>
          <a:lstStyle>
            <a:lvl1pPr>
              <a:defRPr/>
            </a:lvl1pPr>
          </a:lstStyle>
          <a:p>
            <a:fld id="{404445AA-2783-43C2-BD58-7D286E010C2D}" type="slidenum">
              <a:rPr lang="en-US" smtClean="0"/>
              <a:pPr/>
              <a:t>‹#›</a:t>
            </a:fld>
            <a:endParaRPr lang="en-US" dirty="0"/>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8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8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190598" y="6238967"/>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285" y="378499"/>
            <a:ext cx="863672" cy="1298822"/>
          </a:xfrm>
          <a:prstGeom prst="rect">
            <a:avLst/>
          </a:prstGeom>
        </p:spPr>
      </p:pic>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9" name="Slide Number Placeholder 8"/>
          <p:cNvSpPr>
            <a:spLocks noGrp="1"/>
          </p:cNvSpPr>
          <p:nvPr>
            <p:ph type="sldNum" sz="quarter" idx="12"/>
          </p:nvPr>
        </p:nvSpPr>
        <p:spPr/>
        <p:txBody>
          <a:bodyPr/>
          <a:lstStyle/>
          <a:p>
            <a:fld id="{DD5DC98F-6F3D-4D37-8801-59C812F9270D}" type="slidenum">
              <a:rPr lang="en-US" smtClean="0"/>
              <a:t>‹#›</a:t>
            </a:fld>
            <a:endParaRPr lang="en-US" dirty="0"/>
          </a:p>
        </p:txBody>
      </p:sp>
      <p:sp>
        <p:nvSpPr>
          <p:cNvPr id="10"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5" name="Slide Number Placeholder 4"/>
          <p:cNvSpPr>
            <a:spLocks noGrp="1"/>
          </p:cNvSpPr>
          <p:nvPr>
            <p:ph type="sldNum" sz="quarter" idx="12"/>
          </p:nvPr>
        </p:nvSpPr>
        <p:spPr/>
        <p:txBody>
          <a:bodyPr/>
          <a:lstStyle/>
          <a:p>
            <a:fld id="{DD5DC98F-6F3D-4D37-8801-59C812F9270D}" type="slidenum">
              <a:rPr lang="en-US" smtClean="0"/>
              <a:t>‹#›</a:t>
            </a:fld>
            <a:endParaRPr lang="en-US" dirty="0"/>
          </a:p>
        </p:txBody>
      </p:sp>
      <p:cxnSp>
        <p:nvCxnSpPr>
          <p:cNvPr id="11" name="Straight Connector 10" title="Gold Line"/>
          <p:cNvCxnSpPr/>
          <p:nvPr userDrawn="1"/>
        </p:nvCxnSpPr>
        <p:spPr>
          <a:xfrm flipV="1">
            <a:off x="1455549" y="1704562"/>
            <a:ext cx="7059802"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25377" y="62023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135" y="6188504"/>
            <a:ext cx="261242" cy="392866"/>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4" name="Slide Number Placeholder 3"/>
          <p:cNvSpPr>
            <a:spLocks noGrp="1"/>
          </p:cNvSpPr>
          <p:nvPr>
            <p:ph type="sldNum" sz="quarter" idx="12"/>
          </p:nvPr>
        </p:nvSpPr>
        <p:spPr/>
        <p:txBody>
          <a:bodyPr/>
          <a:lstStyle/>
          <a:p>
            <a:fld id="{DD5DC98F-6F3D-4D37-8801-59C812F9270D}" type="slidenum">
              <a:rPr lang="en-US" smtClean="0"/>
              <a:t>‹#›</a:t>
            </a:fld>
            <a:endParaRPr lang="en-US" dirty="0"/>
          </a:p>
        </p:txBody>
      </p:sp>
      <p:sp>
        <p:nvSpPr>
          <p:cNvPr id="5"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3/29/2019</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216246"/>
            <a:ext cx="2057400" cy="365125"/>
          </a:xfrm>
          <a:prstGeom prst="rect">
            <a:avLst/>
          </a:prstGeom>
        </p:spPr>
        <p:txBody>
          <a:bodyPr vert="horz" lIns="91440" tIns="45720" rIns="91440" bIns="45720" rtlCol="0" anchor="ctr"/>
          <a:lstStyle>
            <a:lvl1pPr algn="r">
              <a:defRPr sz="675">
                <a:solidFill>
                  <a:schemeClr val="tx1">
                    <a:tint val="75000"/>
                  </a:schemeClr>
                </a:solidFill>
                <a:latin typeface="HelvLight" pitchFamily="2" charset="0"/>
              </a:defRPr>
            </a:lvl1pPr>
          </a:lstStyle>
          <a:p>
            <a:fld id="{47CC054E-03C2-4BA4-B0DC-8A52C253DBFA}" type="datetimeFigureOut">
              <a:rPr lang="en-US" smtClean="0"/>
              <a:pPr/>
              <a:t>3/29/2019</a:t>
            </a:fld>
            <a:endParaRPr lang="en-US" dirty="0"/>
          </a:p>
        </p:txBody>
      </p:sp>
      <p:sp>
        <p:nvSpPr>
          <p:cNvPr id="6" name="Slide Number Placeholder 5"/>
          <p:cNvSpPr>
            <a:spLocks noGrp="1"/>
          </p:cNvSpPr>
          <p:nvPr>
            <p:ph type="sldNum" sz="quarter" idx="4"/>
          </p:nvPr>
        </p:nvSpPr>
        <p:spPr>
          <a:xfrm>
            <a:off x="3543300" y="6216246"/>
            <a:ext cx="20574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2475"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leg.gov/" TargetMode="External"/><Relationship Id="rId2" Type="http://schemas.openxmlformats.org/officeDocument/2006/relationships/hyperlink" Target="http://www.ncleg.gov/" TargetMode="External"/><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ncleg.ne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grovensteine@nccommunitycolleges.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mailto:shupingm@nccommunitycollege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110" y="2113473"/>
            <a:ext cx="5637227" cy="1228439"/>
          </a:xfrm>
        </p:spPr>
        <p:txBody>
          <a:bodyPr>
            <a:normAutofit/>
          </a:bodyPr>
          <a:lstStyle/>
          <a:p>
            <a:r>
              <a:rPr lang="en-US" sz="3600" dirty="0"/>
              <a:t>THE STATE BUDGET AND LEGISLATIVE PROCESS</a:t>
            </a:r>
            <a:endParaRPr lang="en-US" b="1" dirty="0"/>
          </a:p>
        </p:txBody>
      </p:sp>
      <p:sp>
        <p:nvSpPr>
          <p:cNvPr id="3" name="Subtitle 2"/>
          <p:cNvSpPr>
            <a:spLocks noGrp="1"/>
          </p:cNvSpPr>
          <p:nvPr>
            <p:ph type="subTitle" idx="1"/>
          </p:nvPr>
        </p:nvSpPr>
        <p:spPr>
          <a:xfrm>
            <a:off x="345055" y="3429000"/>
            <a:ext cx="8143335" cy="3023558"/>
          </a:xfrm>
        </p:spPr>
        <p:txBody>
          <a:bodyPr>
            <a:normAutofit fontScale="25000" lnSpcReduction="20000"/>
          </a:bodyPr>
          <a:lstStyle/>
          <a:p>
            <a:endParaRPr lang="en-US" sz="11200" dirty="0"/>
          </a:p>
          <a:p>
            <a:r>
              <a:rPr lang="en-US" sz="9600" dirty="0">
                <a:latin typeface="+mn-lt"/>
              </a:rPr>
              <a:t>Presentation to NCACCT Law/Legislative Seminar</a:t>
            </a:r>
          </a:p>
          <a:p>
            <a:r>
              <a:rPr lang="en-US" sz="9600" dirty="0">
                <a:latin typeface="+mn-lt"/>
              </a:rPr>
              <a:t>April 4, 2019</a:t>
            </a:r>
          </a:p>
          <a:p>
            <a:endParaRPr lang="en-US" sz="9600" dirty="0">
              <a:latin typeface="+mn-lt"/>
            </a:endParaRPr>
          </a:p>
          <a:p>
            <a:r>
              <a:rPr lang="en-US" sz="9600" dirty="0">
                <a:latin typeface="+mn-lt"/>
              </a:rPr>
              <a:t>Elizabeth Grovenstein, Vice President &amp; Chief Financial Officer</a:t>
            </a:r>
          </a:p>
          <a:p>
            <a:r>
              <a:rPr lang="en-US" sz="9600" dirty="0">
                <a:latin typeface="+mn-lt"/>
              </a:rPr>
              <a:t>Mary Shuping, Director of Government Relations</a:t>
            </a:r>
          </a:p>
          <a:p>
            <a:endParaRPr lang="en-US" sz="9600" dirty="0">
              <a:latin typeface="+mn-lt"/>
            </a:endParaRPr>
          </a:p>
          <a:p>
            <a:r>
              <a:rPr lang="en-US" sz="9600" dirty="0">
                <a:latin typeface="+mn-lt"/>
              </a:rPr>
              <a:t>NC Community College System</a:t>
            </a:r>
          </a:p>
          <a:p>
            <a:endParaRPr lang="en-US" dirty="0"/>
          </a:p>
        </p:txBody>
      </p:sp>
    </p:spTree>
    <p:extLst>
      <p:ext uri="{BB962C8B-B14F-4D97-AF65-F5344CB8AC3E}">
        <p14:creationId xmlns:p14="http://schemas.microsoft.com/office/powerpoint/2010/main" val="319127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21992" y="494288"/>
            <a:ext cx="6096000" cy="838200"/>
          </a:xfrm>
        </p:spPr>
        <p:txBody>
          <a:bodyPr>
            <a:normAutofit/>
          </a:bodyPr>
          <a:lstStyle/>
          <a:p>
            <a:r>
              <a:rPr lang="en-US" sz="4000" dirty="0"/>
              <a:t>Budget FTE</a:t>
            </a:r>
          </a:p>
        </p:txBody>
      </p:sp>
      <p:sp>
        <p:nvSpPr>
          <p:cNvPr id="24579" name="Rectangle 3"/>
          <p:cNvSpPr>
            <a:spLocks noGrp="1" noChangeArrowheads="1"/>
          </p:cNvSpPr>
          <p:nvPr>
            <p:ph idx="1"/>
          </p:nvPr>
        </p:nvSpPr>
        <p:spPr>
          <a:xfrm>
            <a:off x="457200" y="1533144"/>
            <a:ext cx="8229600" cy="4525963"/>
          </a:xfrm>
        </p:spPr>
        <p:txBody>
          <a:bodyPr>
            <a:normAutofit/>
          </a:bodyPr>
          <a:lstStyle/>
          <a:p>
            <a:endParaRPr lang="en-US" sz="2600" dirty="0"/>
          </a:p>
          <a:p>
            <a:pPr marL="274320" indent="-274320"/>
            <a:r>
              <a:rPr lang="en-US" sz="3200" dirty="0">
                <a:latin typeface="+mn-lt"/>
              </a:rPr>
              <a:t>1 FTE = 512 Student Hours in Membership as defined in 1G SBCCC 100.1(5)</a:t>
            </a:r>
          </a:p>
          <a:p>
            <a:pPr marL="274320" indent="-274320"/>
            <a:r>
              <a:rPr lang="en-US" sz="3200" dirty="0">
                <a:latin typeface="+mn-lt"/>
              </a:rPr>
              <a:t>For each instructional area (curriculum, con ed, and basic skills), a college’s budget FTE is determined by calculating the higher of :</a:t>
            </a:r>
          </a:p>
          <a:p>
            <a:pPr marL="714375" lvl="2" indent="-457200">
              <a:buFontTx/>
              <a:buChar char="‒"/>
            </a:pPr>
            <a:r>
              <a:rPr lang="en-US" sz="2800" dirty="0">
                <a:latin typeface="+mn-lt"/>
              </a:rPr>
              <a:t>the prior year; or </a:t>
            </a:r>
          </a:p>
          <a:p>
            <a:pPr marL="714375" lvl="2" indent="-457200">
              <a:spcAft>
                <a:spcPts val="1200"/>
              </a:spcAft>
              <a:buFontTx/>
              <a:buChar char="‒"/>
            </a:pPr>
            <a:r>
              <a:rPr lang="en-US" sz="2800" dirty="0">
                <a:latin typeface="+mn-lt"/>
              </a:rPr>
              <a:t>the average of the two previous years’ enrollment</a:t>
            </a:r>
          </a:p>
          <a:p>
            <a:pPr>
              <a:lnSpc>
                <a:spcPct val="90000"/>
              </a:lnSpc>
              <a:spcBef>
                <a:spcPts val="1800"/>
              </a:spcBef>
              <a:spcAft>
                <a:spcPts val="1800"/>
              </a:spcAft>
            </a:pP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4916" y="233902"/>
            <a:ext cx="6096000" cy="944562"/>
          </a:xfrm>
        </p:spPr>
        <p:txBody>
          <a:bodyPr>
            <a:normAutofit/>
          </a:bodyPr>
          <a:lstStyle/>
          <a:p>
            <a:r>
              <a:rPr lang="en-US" sz="3600" dirty="0"/>
              <a:t>TIERED FUNDING</a:t>
            </a:r>
          </a:p>
        </p:txBody>
      </p:sp>
      <p:sp>
        <p:nvSpPr>
          <p:cNvPr id="3" name="TextBox 2"/>
          <p:cNvSpPr txBox="1"/>
          <p:nvPr/>
        </p:nvSpPr>
        <p:spPr>
          <a:xfrm>
            <a:off x="1974954" y="2888686"/>
            <a:ext cx="2743200" cy="1538883"/>
          </a:xfrm>
          <a:prstGeom prst="rect">
            <a:avLst/>
          </a:prstGeom>
          <a:solidFill>
            <a:schemeClr val="accent1"/>
          </a:solidFill>
        </p:spPr>
        <p:txBody>
          <a:bodyPr wrap="square" rtlCol="0">
            <a:spAutoFit/>
          </a:bodyPr>
          <a:lstStyle/>
          <a:p>
            <a:pPr algn="ctr"/>
            <a:r>
              <a:rPr lang="en-US" sz="2400" b="1" dirty="0"/>
              <a:t>Tier 1B</a:t>
            </a:r>
          </a:p>
          <a:p>
            <a:pPr algn="ctr"/>
            <a:r>
              <a:rPr lang="en-US" sz="1400" dirty="0"/>
              <a:t>Other CU technical, health science, lab-based science, and college-level math courses; </a:t>
            </a:r>
            <a:r>
              <a:rPr lang="en-US" sz="1400" b="1" dirty="0">
                <a:solidFill>
                  <a:schemeClr val="bg1"/>
                </a:solidFill>
              </a:rPr>
              <a:t>Con Ed courses leading to a 3</a:t>
            </a:r>
            <a:r>
              <a:rPr lang="en-US" sz="1400" b="1" baseline="30000" dirty="0">
                <a:solidFill>
                  <a:schemeClr val="bg1"/>
                </a:solidFill>
              </a:rPr>
              <a:t>rd</a:t>
            </a:r>
            <a:r>
              <a:rPr lang="en-US" sz="1400" b="1" dirty="0">
                <a:solidFill>
                  <a:schemeClr val="bg1"/>
                </a:solidFill>
              </a:rPr>
              <a:t> party credential for priority occupations</a:t>
            </a:r>
            <a:endParaRPr lang="en-US" sz="1400" dirty="0"/>
          </a:p>
        </p:txBody>
      </p:sp>
      <p:sp>
        <p:nvSpPr>
          <p:cNvPr id="4" name="TextBox 3"/>
          <p:cNvSpPr txBox="1"/>
          <p:nvPr/>
        </p:nvSpPr>
        <p:spPr>
          <a:xfrm>
            <a:off x="4376687" y="4527361"/>
            <a:ext cx="2667000" cy="1107996"/>
          </a:xfrm>
          <a:prstGeom prst="rect">
            <a:avLst/>
          </a:prstGeom>
          <a:solidFill>
            <a:schemeClr val="accent3">
              <a:lumMod val="75000"/>
            </a:schemeClr>
          </a:solidFill>
        </p:spPr>
        <p:txBody>
          <a:bodyPr wrap="square" rtlCol="0">
            <a:spAutoFit/>
          </a:bodyPr>
          <a:lstStyle/>
          <a:p>
            <a:pPr algn="ctr"/>
            <a:r>
              <a:rPr lang="en-US" sz="2400" b="1" dirty="0"/>
              <a:t>Tier 2</a:t>
            </a:r>
          </a:p>
          <a:p>
            <a:pPr algn="ctr"/>
            <a:r>
              <a:rPr lang="en-US" sz="1400" dirty="0"/>
              <a:t>All other curriculum courses and con. ed. courses leading to a </a:t>
            </a:r>
          </a:p>
          <a:p>
            <a:pPr algn="ctr"/>
            <a:r>
              <a:rPr lang="en-US" sz="1400" dirty="0"/>
              <a:t>3</a:t>
            </a:r>
            <a:r>
              <a:rPr lang="en-US" sz="1400" baseline="30000" dirty="0"/>
              <a:t>rd</a:t>
            </a:r>
            <a:r>
              <a:rPr lang="en-US" sz="1400" dirty="0"/>
              <a:t> party credential</a:t>
            </a:r>
          </a:p>
        </p:txBody>
      </p:sp>
      <p:sp>
        <p:nvSpPr>
          <p:cNvPr id="5" name="TextBox 4"/>
          <p:cNvSpPr txBox="1"/>
          <p:nvPr/>
        </p:nvSpPr>
        <p:spPr>
          <a:xfrm>
            <a:off x="6716829" y="5775985"/>
            <a:ext cx="2209800" cy="892552"/>
          </a:xfrm>
          <a:prstGeom prst="rect">
            <a:avLst/>
          </a:prstGeom>
          <a:solidFill>
            <a:schemeClr val="accent2"/>
          </a:solidFill>
        </p:spPr>
        <p:txBody>
          <a:bodyPr wrap="square" rtlCol="0">
            <a:spAutoFit/>
          </a:bodyPr>
          <a:lstStyle/>
          <a:p>
            <a:pPr algn="ctr"/>
            <a:r>
              <a:rPr lang="en-US" sz="2400" b="1" dirty="0"/>
              <a:t>Tier 3</a:t>
            </a:r>
          </a:p>
          <a:p>
            <a:pPr algn="ctr"/>
            <a:r>
              <a:rPr lang="en-US" sz="1400" dirty="0"/>
              <a:t>All other continuing education courses</a:t>
            </a:r>
          </a:p>
        </p:txBody>
      </p:sp>
      <p:sp>
        <p:nvSpPr>
          <p:cNvPr id="13" name="TextBox 12"/>
          <p:cNvSpPr txBox="1"/>
          <p:nvPr/>
        </p:nvSpPr>
        <p:spPr>
          <a:xfrm>
            <a:off x="152400" y="1361647"/>
            <a:ext cx="2971800" cy="1323439"/>
          </a:xfrm>
          <a:prstGeom prst="rect">
            <a:avLst/>
          </a:prstGeom>
          <a:solidFill>
            <a:srgbClr val="FFC000"/>
          </a:solidFill>
        </p:spPr>
        <p:txBody>
          <a:bodyPr wrap="square" rtlCol="0">
            <a:spAutoFit/>
          </a:bodyPr>
          <a:lstStyle/>
          <a:p>
            <a:pPr algn="ctr"/>
            <a:r>
              <a:rPr lang="en-US" sz="2400" b="1" dirty="0"/>
              <a:t>Tier 1A</a:t>
            </a:r>
          </a:p>
          <a:p>
            <a:pPr algn="ctr"/>
            <a:r>
              <a:rPr lang="en-US" sz="1400" dirty="0"/>
              <a:t>Curriculum (CU) courses in programs leading to immediate employment and Con Ed courses that lead to same 3</a:t>
            </a:r>
            <a:r>
              <a:rPr lang="en-US" sz="1400" baseline="30000" dirty="0"/>
              <a:t>rd</a:t>
            </a:r>
            <a:r>
              <a:rPr lang="en-US" sz="1400" dirty="0"/>
              <a:t> party credential </a:t>
            </a:r>
          </a:p>
        </p:txBody>
      </p:sp>
      <p:pic>
        <p:nvPicPr>
          <p:cNvPr id="15" name="Picture 14" title="NCCCS Logo">
            <a:extLst>
              <a:ext uri="{FF2B5EF4-FFF2-40B4-BE49-F238E27FC236}">
                <a16:creationId xmlns:a16="http://schemas.microsoft.com/office/drawing/2014/main" xmlns="" id="{4E072051-90BB-49F3-A70F-AB7CBE578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253"/>
            <a:ext cx="790459" cy="1188720"/>
          </a:xfrm>
          <a:prstGeom prst="rect">
            <a:avLst/>
          </a:prstGeom>
        </p:spPr>
      </p:pic>
    </p:spTree>
    <p:extLst>
      <p:ext uri="{BB962C8B-B14F-4D97-AF65-F5344CB8AC3E}">
        <p14:creationId xmlns:p14="http://schemas.microsoft.com/office/powerpoint/2010/main" val="419513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92702" y="485132"/>
            <a:ext cx="6096000" cy="944562"/>
          </a:xfrm>
        </p:spPr>
        <p:txBody>
          <a:bodyPr>
            <a:normAutofit/>
          </a:bodyPr>
          <a:lstStyle/>
          <a:p>
            <a:r>
              <a:rPr lang="en-US" sz="4000" dirty="0"/>
              <a:t>BUDGET FLEXIBILITY</a:t>
            </a:r>
          </a:p>
        </p:txBody>
      </p:sp>
      <p:sp>
        <p:nvSpPr>
          <p:cNvPr id="37891" name="Rectangle 3"/>
          <p:cNvSpPr>
            <a:spLocks noGrp="1" noChangeArrowheads="1"/>
          </p:cNvSpPr>
          <p:nvPr>
            <p:ph idx="1"/>
          </p:nvPr>
        </p:nvSpPr>
        <p:spPr/>
        <p:txBody>
          <a:bodyPr>
            <a:normAutofit/>
          </a:bodyPr>
          <a:lstStyle/>
          <a:p>
            <a:pPr>
              <a:lnSpc>
                <a:spcPct val="10000"/>
              </a:lnSpc>
              <a:buFontTx/>
              <a:buNone/>
            </a:pPr>
            <a:endParaRPr lang="en-US" sz="2400" dirty="0"/>
          </a:p>
          <a:p>
            <a:pPr marL="274320" indent="-274320">
              <a:lnSpc>
                <a:spcPct val="80000"/>
              </a:lnSpc>
              <a:spcBef>
                <a:spcPct val="0"/>
              </a:spcBef>
            </a:pPr>
            <a:r>
              <a:rPr lang="en-US" sz="2800" dirty="0">
                <a:latin typeface="+mn-lt"/>
              </a:rPr>
              <a:t>The General Assembly has allowed colleges to have flexibility in order to meet individual college needs</a:t>
            </a:r>
          </a:p>
          <a:p>
            <a:pPr marL="274320" indent="-274320">
              <a:lnSpc>
                <a:spcPct val="80000"/>
              </a:lnSpc>
              <a:spcBef>
                <a:spcPct val="75000"/>
              </a:spcBef>
            </a:pPr>
            <a:r>
              <a:rPr lang="en-US" sz="2800" dirty="0">
                <a:latin typeface="+mn-lt"/>
              </a:rPr>
              <a:t>Formulas are for allocation purposes only</a:t>
            </a:r>
          </a:p>
          <a:p>
            <a:pPr marL="274320" indent="-274320">
              <a:lnSpc>
                <a:spcPct val="80000"/>
              </a:lnSpc>
              <a:spcBef>
                <a:spcPct val="75000"/>
              </a:spcBef>
            </a:pPr>
            <a:r>
              <a:rPr lang="en-US" sz="2800" dirty="0">
                <a:latin typeface="+mn-lt"/>
              </a:rPr>
              <a:t>Colleges can spend the money however they choose with the following exceptions:</a:t>
            </a:r>
          </a:p>
          <a:p>
            <a:pPr marL="600075" lvl="2" indent="-342900">
              <a:lnSpc>
                <a:spcPct val="80000"/>
              </a:lnSpc>
              <a:spcBef>
                <a:spcPts val="600"/>
              </a:spcBef>
              <a:buFont typeface="Calibri" panose="020F0502020204030204" pitchFamily="34" charset="0"/>
              <a:buChar char="-"/>
            </a:pPr>
            <a:r>
              <a:rPr lang="en-US" dirty="0">
                <a:latin typeface="+mn-lt"/>
              </a:rPr>
              <a:t>Basic Skills funding may only be used for basic skills programs</a:t>
            </a:r>
          </a:p>
          <a:p>
            <a:pPr marL="600075" lvl="2" indent="-342900">
              <a:lnSpc>
                <a:spcPct val="80000"/>
              </a:lnSpc>
              <a:spcBef>
                <a:spcPts val="600"/>
              </a:spcBef>
              <a:buFont typeface="Calibri" panose="020F0502020204030204" pitchFamily="34" charset="0"/>
              <a:buChar char="-"/>
            </a:pPr>
            <a:r>
              <a:rPr lang="en-US" dirty="0">
                <a:latin typeface="+mn-lt"/>
              </a:rPr>
              <a:t>Federal vocational education funding may not be transferred</a:t>
            </a:r>
          </a:p>
          <a:p>
            <a:pPr marL="600075" lvl="2" indent="-342900">
              <a:lnSpc>
                <a:spcPct val="80000"/>
              </a:lnSpc>
              <a:spcBef>
                <a:spcPts val="600"/>
              </a:spcBef>
              <a:buFont typeface="Calibri" panose="020F0502020204030204" pitchFamily="34" charset="0"/>
              <a:buChar char="-"/>
            </a:pPr>
            <a:r>
              <a:rPr lang="en-US" dirty="0">
                <a:latin typeface="+mn-lt"/>
              </a:rPr>
              <a:t>Customized Training funds may not be transferred</a:t>
            </a:r>
          </a:p>
          <a:p>
            <a:pPr marL="600075" lvl="2" indent="-342900">
              <a:lnSpc>
                <a:spcPct val="80000"/>
              </a:lnSpc>
              <a:spcBef>
                <a:spcPts val="600"/>
              </a:spcBef>
              <a:buFont typeface="Calibri" panose="020F0502020204030204" pitchFamily="34" charset="0"/>
              <a:buChar char="-"/>
            </a:pPr>
            <a:r>
              <a:rPr lang="en-US" dirty="0">
                <a:latin typeface="+mn-lt"/>
              </a:rPr>
              <a:t>Certain State-supported allocations approved by the State Board outside the budget package</a:t>
            </a:r>
          </a:p>
          <a:p>
            <a:pPr lvl="1">
              <a:lnSpc>
                <a:spcPct val="80000"/>
              </a:lnSpc>
              <a:spcBef>
                <a:spcPts val="600"/>
              </a:spcBef>
              <a:buNone/>
            </a:pPr>
            <a:endParaRPr lang="en-US" sz="2200" dirty="0"/>
          </a:p>
        </p:txBody>
      </p:sp>
    </p:spTree>
    <p:extLst>
      <p:ext uri="{BB962C8B-B14F-4D97-AF65-F5344CB8AC3E}">
        <p14:creationId xmlns:p14="http://schemas.microsoft.com/office/powerpoint/2010/main" val="15834068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4488" indent="-344488"/>
            <a:r>
              <a:rPr lang="en-US" sz="2200" b="1" dirty="0">
                <a:solidFill>
                  <a:srgbClr val="003767"/>
                </a:solidFill>
                <a:latin typeface="+mn-lt"/>
              </a:rPr>
              <a:t>Management Flex Cuts</a:t>
            </a:r>
          </a:p>
          <a:p>
            <a:pPr marL="457200" lvl="1"/>
            <a:r>
              <a:rPr lang="en-US" sz="2200" dirty="0">
                <a:latin typeface="+mn-lt"/>
              </a:rPr>
              <a:t>Usually General Assembly will specify where cuts made</a:t>
            </a:r>
          </a:p>
          <a:p>
            <a:pPr marL="457200" lvl="1"/>
            <a:r>
              <a:rPr lang="en-US" sz="2200" dirty="0">
                <a:latin typeface="+mn-lt"/>
              </a:rPr>
              <a:t>Budget cut enacted by General Assembly; colleges are authorized to determine where to reduce spending</a:t>
            </a:r>
          </a:p>
          <a:p>
            <a:pPr marL="344488" indent="-344488"/>
            <a:r>
              <a:rPr lang="en-US" sz="2200" b="1" dirty="0">
                <a:solidFill>
                  <a:srgbClr val="003767"/>
                </a:solidFill>
                <a:latin typeface="+mn-lt"/>
              </a:rPr>
              <a:t>Reversions &amp; Spending Freezes</a:t>
            </a:r>
          </a:p>
          <a:p>
            <a:pPr marL="457200" lvl="1"/>
            <a:r>
              <a:rPr lang="en-US" sz="2200" dirty="0">
                <a:latin typeface="+mn-lt"/>
              </a:rPr>
              <a:t>Governor determines will be budget shortfall and requires agencies to revert funds</a:t>
            </a:r>
          </a:p>
          <a:p>
            <a:pPr marL="457200" lvl="1"/>
            <a:r>
              <a:rPr lang="en-US" sz="2200" dirty="0">
                <a:latin typeface="+mn-lt"/>
              </a:rPr>
              <a:t>May also frees travel, hiring, purchasing, etc.</a:t>
            </a:r>
          </a:p>
          <a:p>
            <a:pPr marL="344488" indent="-344488"/>
            <a:r>
              <a:rPr lang="en-US" sz="2200" b="1" dirty="0">
                <a:solidFill>
                  <a:srgbClr val="003767"/>
                </a:solidFill>
                <a:latin typeface="+mn-lt"/>
              </a:rPr>
              <a:t>Tuition Shortfalls/Budget Call-Backs</a:t>
            </a:r>
          </a:p>
          <a:p>
            <a:pPr marL="457200" lvl="1"/>
            <a:r>
              <a:rPr lang="en-US" sz="2200" dirty="0">
                <a:latin typeface="+mn-lt"/>
              </a:rPr>
              <a:t>Happens when tuition and fee receipts are less than the amount budgeted to be collected</a:t>
            </a:r>
          </a:p>
          <a:p>
            <a:pPr marL="457200" lvl="1"/>
            <a:r>
              <a:rPr lang="en-US" sz="2200" dirty="0">
                <a:latin typeface="+mn-lt"/>
              </a:rPr>
              <a:t>Requires colleges to reduce budgets</a:t>
            </a:r>
          </a:p>
        </p:txBody>
      </p:sp>
      <p:sp>
        <p:nvSpPr>
          <p:cNvPr id="3" name="Title 2"/>
          <p:cNvSpPr>
            <a:spLocks noGrp="1"/>
          </p:cNvSpPr>
          <p:nvPr>
            <p:ph type="title"/>
          </p:nvPr>
        </p:nvSpPr>
        <p:spPr/>
        <p:txBody>
          <a:bodyPr/>
          <a:lstStyle/>
          <a:p>
            <a:r>
              <a:rPr lang="en-US" dirty="0"/>
              <a:t>OTHER BUDGET ISSUES</a:t>
            </a:r>
          </a:p>
        </p:txBody>
      </p:sp>
    </p:spTree>
    <p:extLst>
      <p:ext uri="{BB962C8B-B14F-4D97-AF65-F5344CB8AC3E}">
        <p14:creationId xmlns:p14="http://schemas.microsoft.com/office/powerpoint/2010/main" val="289856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33363" indent="-233363"/>
            <a:r>
              <a:rPr lang="en-US" sz="2200" b="1" dirty="0">
                <a:solidFill>
                  <a:srgbClr val="003767"/>
                </a:solidFill>
                <a:latin typeface="+mn-lt"/>
              </a:rPr>
              <a:t>Carryforward</a:t>
            </a:r>
          </a:p>
          <a:p>
            <a:pPr lvl="1"/>
            <a:r>
              <a:rPr lang="en-US" sz="2200" dirty="0">
                <a:latin typeface="+mn-lt"/>
              </a:rPr>
              <a:t>Generally, all unspent State funds must revert at the end of the fiscal year</a:t>
            </a:r>
          </a:p>
          <a:p>
            <a:pPr lvl="1"/>
            <a:r>
              <a:rPr lang="en-US" sz="2200" dirty="0">
                <a:latin typeface="+mn-lt"/>
              </a:rPr>
              <a:t>Statutes authorize community colleges to carry forward some funds, e.g., performance funds</a:t>
            </a:r>
          </a:p>
          <a:p>
            <a:pPr lvl="1"/>
            <a:r>
              <a:rPr lang="en-US" sz="2200" dirty="0">
                <a:latin typeface="+mn-lt"/>
              </a:rPr>
              <a:t>System Office requests carryforward from OSBM under this authority</a:t>
            </a:r>
          </a:p>
          <a:p>
            <a:pPr marL="233363" indent="-233363"/>
            <a:r>
              <a:rPr lang="en-US" sz="2200" b="1" dirty="0">
                <a:solidFill>
                  <a:srgbClr val="003767"/>
                </a:solidFill>
                <a:latin typeface="+mn-lt"/>
              </a:rPr>
              <a:t>Tuition Increases</a:t>
            </a:r>
          </a:p>
          <a:p>
            <a:pPr lvl="1"/>
            <a:r>
              <a:rPr lang="en-US" sz="2200" dirty="0">
                <a:latin typeface="+mn-lt"/>
              </a:rPr>
              <a:t>General Assembly or Governor usually propose. </a:t>
            </a:r>
          </a:p>
          <a:p>
            <a:pPr lvl="1"/>
            <a:r>
              <a:rPr lang="en-US" sz="2200" dirty="0">
                <a:latin typeface="+mn-lt"/>
              </a:rPr>
              <a:t>Revenue shortfalls or to fund new programs</a:t>
            </a:r>
            <a:endParaRPr lang="en-US" sz="2200" b="1" dirty="0">
              <a:latin typeface="+mn-lt"/>
            </a:endParaRPr>
          </a:p>
        </p:txBody>
      </p:sp>
      <p:sp>
        <p:nvSpPr>
          <p:cNvPr id="3" name="Title 2"/>
          <p:cNvSpPr>
            <a:spLocks noGrp="1"/>
          </p:cNvSpPr>
          <p:nvPr>
            <p:ph type="title"/>
          </p:nvPr>
        </p:nvSpPr>
        <p:spPr/>
        <p:txBody>
          <a:bodyPr/>
          <a:lstStyle/>
          <a:p>
            <a:r>
              <a:rPr lang="en-US" dirty="0"/>
              <a:t>OTHER BUDGET ISSUES </a:t>
            </a:r>
            <a:r>
              <a:rPr lang="en-US" i="1" dirty="0"/>
              <a:t>(cont’d)</a:t>
            </a:r>
            <a:endParaRPr lang="en-US" dirty="0"/>
          </a:p>
        </p:txBody>
      </p:sp>
    </p:spTree>
    <p:extLst>
      <p:ext uri="{BB962C8B-B14F-4D97-AF65-F5344CB8AC3E}">
        <p14:creationId xmlns:p14="http://schemas.microsoft.com/office/powerpoint/2010/main" val="8985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141C5-3B46-4E39-83A7-58DAE8A70FAD}"/>
              </a:ext>
            </a:extLst>
          </p:cNvPr>
          <p:cNvSpPr>
            <a:spLocks noGrp="1"/>
          </p:cNvSpPr>
          <p:nvPr>
            <p:ph type="title"/>
          </p:nvPr>
        </p:nvSpPr>
        <p:spPr>
          <a:solidFill>
            <a:schemeClr val="accent4">
              <a:lumMod val="60000"/>
              <a:lumOff val="40000"/>
            </a:schemeClr>
          </a:solidFill>
          <a:ln w="57150">
            <a:solidFill>
              <a:schemeClr val="accent1">
                <a:lumMod val="50000"/>
              </a:schemeClr>
            </a:solidFill>
          </a:ln>
        </p:spPr>
        <p:txBody>
          <a:bodyPr anchor="ctr">
            <a:normAutofit/>
          </a:bodyPr>
          <a:lstStyle/>
          <a:p>
            <a:pPr algn="ctr"/>
            <a:r>
              <a:rPr lang="en-US" sz="3600" dirty="0"/>
              <a:t>GENERAL ASSEMBLY OVERVIEW:</a:t>
            </a:r>
            <a:br>
              <a:rPr lang="en-US" sz="3600" dirty="0"/>
            </a:br>
            <a:r>
              <a:rPr lang="en-US" sz="3600" dirty="0"/>
              <a:t>Making Sense of the Process</a:t>
            </a:r>
          </a:p>
        </p:txBody>
      </p:sp>
    </p:spTree>
    <p:extLst>
      <p:ext uri="{BB962C8B-B14F-4D97-AF65-F5344CB8AC3E}">
        <p14:creationId xmlns:p14="http://schemas.microsoft.com/office/powerpoint/2010/main" val="30313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2019-21 MAKE-UP OF THE GENERAL ASSEMBLY</a:t>
            </a:r>
          </a:p>
        </p:txBody>
      </p:sp>
      <p:sp>
        <p:nvSpPr>
          <p:cNvPr id="6" name="Text Placeholder 5"/>
          <p:cNvSpPr>
            <a:spLocks noGrp="1"/>
          </p:cNvSpPr>
          <p:nvPr>
            <p:ph sz="half" idx="1"/>
          </p:nvPr>
        </p:nvSpPr>
        <p:spPr/>
        <p:txBody>
          <a:bodyPr>
            <a:normAutofit fontScale="92500" lnSpcReduction="20000"/>
          </a:bodyPr>
          <a:lstStyle/>
          <a:p>
            <a:pPr marL="0" indent="0" algn="ctr">
              <a:spcBef>
                <a:spcPts val="600"/>
              </a:spcBef>
              <a:spcAft>
                <a:spcPts val="600"/>
              </a:spcAft>
              <a:buNone/>
            </a:pPr>
            <a:r>
              <a:rPr lang="en-US" sz="4600" b="1" dirty="0">
                <a:solidFill>
                  <a:srgbClr val="002060"/>
                </a:solidFill>
              </a:rPr>
              <a:t>House</a:t>
            </a:r>
          </a:p>
          <a:p>
            <a:pPr marL="0" indent="0" algn="ctr">
              <a:spcBef>
                <a:spcPts val="600"/>
              </a:spcBef>
              <a:spcAft>
                <a:spcPts val="600"/>
              </a:spcAft>
              <a:buNone/>
            </a:pPr>
            <a:r>
              <a:rPr lang="en-US" sz="3000" b="1" i="1" dirty="0">
                <a:latin typeface="+mn-lt"/>
              </a:rPr>
              <a:t>2 year terms</a:t>
            </a:r>
          </a:p>
          <a:p>
            <a:pPr>
              <a:spcBef>
                <a:spcPts val="600"/>
              </a:spcBef>
              <a:spcAft>
                <a:spcPts val="600"/>
              </a:spcAft>
            </a:pPr>
            <a:r>
              <a:rPr lang="en-US" sz="3600" b="1" dirty="0">
                <a:latin typeface="+mn-lt"/>
              </a:rPr>
              <a:t>120 total members</a:t>
            </a:r>
          </a:p>
          <a:p>
            <a:pPr lvl="1">
              <a:spcBef>
                <a:spcPts val="600"/>
              </a:spcBef>
              <a:spcAft>
                <a:spcPts val="600"/>
              </a:spcAft>
            </a:pPr>
            <a:r>
              <a:rPr lang="en-US" sz="2600" dirty="0">
                <a:solidFill>
                  <a:srgbClr val="FF0000"/>
                </a:solidFill>
                <a:latin typeface="+mn-lt"/>
              </a:rPr>
              <a:t>65 Republicans (-9 seats)</a:t>
            </a:r>
          </a:p>
          <a:p>
            <a:pPr lvl="1">
              <a:spcBef>
                <a:spcPts val="600"/>
              </a:spcBef>
              <a:spcAft>
                <a:spcPts val="600"/>
              </a:spcAft>
            </a:pPr>
            <a:r>
              <a:rPr lang="en-US" sz="2600" dirty="0">
                <a:solidFill>
                  <a:srgbClr val="0070C0"/>
                </a:solidFill>
                <a:latin typeface="+mn-lt"/>
              </a:rPr>
              <a:t>55 Democrats (+9 seats)</a:t>
            </a:r>
          </a:p>
          <a:p>
            <a:pPr>
              <a:spcBef>
                <a:spcPts val="600"/>
              </a:spcBef>
              <a:spcAft>
                <a:spcPts val="600"/>
              </a:spcAft>
            </a:pPr>
            <a:r>
              <a:rPr lang="en-US" sz="3600" b="1" dirty="0">
                <a:latin typeface="+mn-lt"/>
              </a:rPr>
              <a:t>24 Freshmen</a:t>
            </a:r>
          </a:p>
          <a:p>
            <a:pPr lvl="1">
              <a:spcBef>
                <a:spcPts val="600"/>
              </a:spcBef>
              <a:spcAft>
                <a:spcPts val="600"/>
              </a:spcAft>
            </a:pPr>
            <a:r>
              <a:rPr lang="en-US" sz="2600" dirty="0">
                <a:solidFill>
                  <a:srgbClr val="0070C0"/>
                </a:solidFill>
                <a:latin typeface="+mn-lt"/>
              </a:rPr>
              <a:t>15 Democrats</a:t>
            </a:r>
          </a:p>
          <a:p>
            <a:pPr lvl="1">
              <a:spcBef>
                <a:spcPts val="600"/>
              </a:spcBef>
              <a:spcAft>
                <a:spcPts val="600"/>
              </a:spcAft>
            </a:pPr>
            <a:r>
              <a:rPr lang="en-US" sz="2600" dirty="0">
                <a:solidFill>
                  <a:srgbClr val="FF0000"/>
                </a:solidFill>
                <a:latin typeface="+mn-lt"/>
              </a:rPr>
              <a:t>9 Republicans</a:t>
            </a:r>
          </a:p>
        </p:txBody>
      </p:sp>
      <p:sp>
        <p:nvSpPr>
          <p:cNvPr id="10" name="Content Placeholder 9"/>
          <p:cNvSpPr>
            <a:spLocks noGrp="1"/>
          </p:cNvSpPr>
          <p:nvPr>
            <p:ph sz="half" idx="2"/>
          </p:nvPr>
        </p:nvSpPr>
        <p:spPr/>
        <p:txBody>
          <a:bodyPr>
            <a:normAutofit fontScale="92500" lnSpcReduction="20000"/>
          </a:bodyPr>
          <a:lstStyle/>
          <a:p>
            <a:pPr marL="0" indent="0" algn="ctr">
              <a:spcBef>
                <a:spcPts val="600"/>
              </a:spcBef>
              <a:spcAft>
                <a:spcPts val="600"/>
              </a:spcAft>
              <a:buNone/>
            </a:pPr>
            <a:r>
              <a:rPr lang="en-US" sz="4600" b="1" dirty="0">
                <a:solidFill>
                  <a:srgbClr val="002060"/>
                </a:solidFill>
                <a:latin typeface="+mn-lt"/>
              </a:rPr>
              <a:t>Senate</a:t>
            </a:r>
          </a:p>
          <a:p>
            <a:pPr marL="0" indent="0" algn="ctr">
              <a:spcBef>
                <a:spcPts val="600"/>
              </a:spcBef>
              <a:spcAft>
                <a:spcPts val="600"/>
              </a:spcAft>
              <a:buNone/>
            </a:pPr>
            <a:r>
              <a:rPr lang="en-US" sz="3200" b="1" i="1" dirty="0">
                <a:latin typeface="+mn-lt"/>
              </a:rPr>
              <a:t>2 year terms</a:t>
            </a:r>
          </a:p>
          <a:p>
            <a:pPr>
              <a:spcBef>
                <a:spcPts val="600"/>
              </a:spcBef>
              <a:spcAft>
                <a:spcPts val="600"/>
              </a:spcAft>
            </a:pPr>
            <a:r>
              <a:rPr lang="en-US" sz="3600" b="1" dirty="0">
                <a:latin typeface="+mn-lt"/>
              </a:rPr>
              <a:t>50 total members</a:t>
            </a:r>
          </a:p>
          <a:p>
            <a:pPr lvl="1">
              <a:spcBef>
                <a:spcPts val="600"/>
              </a:spcBef>
              <a:spcAft>
                <a:spcPts val="600"/>
              </a:spcAft>
            </a:pPr>
            <a:r>
              <a:rPr lang="en-US" sz="2600" dirty="0">
                <a:solidFill>
                  <a:srgbClr val="FF0000"/>
                </a:solidFill>
                <a:latin typeface="+mn-lt"/>
              </a:rPr>
              <a:t>29 Republicans (-6 seats)</a:t>
            </a:r>
          </a:p>
          <a:p>
            <a:pPr lvl="1">
              <a:spcBef>
                <a:spcPts val="600"/>
              </a:spcBef>
              <a:spcAft>
                <a:spcPts val="600"/>
              </a:spcAft>
            </a:pPr>
            <a:r>
              <a:rPr lang="en-US" sz="2600" dirty="0">
                <a:solidFill>
                  <a:srgbClr val="0070C0"/>
                </a:solidFill>
                <a:latin typeface="+mn-lt"/>
              </a:rPr>
              <a:t>21 Democrats (+6 seats)</a:t>
            </a:r>
          </a:p>
          <a:p>
            <a:pPr>
              <a:spcBef>
                <a:spcPts val="600"/>
              </a:spcBef>
              <a:spcAft>
                <a:spcPts val="600"/>
              </a:spcAft>
            </a:pPr>
            <a:r>
              <a:rPr lang="en-US" sz="3600" b="1" dirty="0">
                <a:latin typeface="+mn-lt"/>
              </a:rPr>
              <a:t>14 Freshmen</a:t>
            </a:r>
          </a:p>
          <a:p>
            <a:pPr lvl="1">
              <a:spcBef>
                <a:spcPts val="600"/>
              </a:spcBef>
              <a:spcAft>
                <a:spcPts val="600"/>
              </a:spcAft>
            </a:pPr>
            <a:r>
              <a:rPr lang="en-US" sz="2600" dirty="0">
                <a:solidFill>
                  <a:srgbClr val="FF0000"/>
                </a:solidFill>
                <a:latin typeface="+mn-lt"/>
              </a:rPr>
              <a:t>7 Republicans</a:t>
            </a:r>
          </a:p>
          <a:p>
            <a:pPr lvl="2">
              <a:spcBef>
                <a:spcPts val="600"/>
              </a:spcBef>
              <a:spcAft>
                <a:spcPts val="600"/>
              </a:spcAft>
            </a:pPr>
            <a:r>
              <a:rPr lang="en-US" sz="2200" dirty="0">
                <a:solidFill>
                  <a:srgbClr val="FF0000"/>
                </a:solidFill>
                <a:latin typeface="+mn-lt"/>
              </a:rPr>
              <a:t>2 are former House members</a:t>
            </a:r>
          </a:p>
          <a:p>
            <a:pPr lvl="1">
              <a:spcBef>
                <a:spcPts val="600"/>
              </a:spcBef>
              <a:spcAft>
                <a:spcPts val="600"/>
              </a:spcAft>
            </a:pPr>
            <a:r>
              <a:rPr lang="en-US" sz="2600" dirty="0">
                <a:solidFill>
                  <a:srgbClr val="0070C0"/>
                </a:solidFill>
                <a:latin typeface="+mn-lt"/>
              </a:rPr>
              <a:t>7 Democrats</a:t>
            </a:r>
            <a:endParaRPr lang="en-US" sz="2600" dirty="0">
              <a:solidFill>
                <a:srgbClr val="FF0000"/>
              </a:solidFill>
              <a:latin typeface="+mn-lt"/>
            </a:endParaRPr>
          </a:p>
          <a:p>
            <a:endParaRPr lang="en-US" dirty="0"/>
          </a:p>
        </p:txBody>
      </p:sp>
    </p:spTree>
    <p:extLst>
      <p:ext uri="{BB962C8B-B14F-4D97-AF65-F5344CB8AC3E}">
        <p14:creationId xmlns:p14="http://schemas.microsoft.com/office/powerpoint/2010/main" val="87601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295C-525B-47C4-BA23-40DFD47D0FA8}"/>
              </a:ext>
            </a:extLst>
          </p:cNvPr>
          <p:cNvSpPr>
            <a:spLocks noGrp="1"/>
          </p:cNvSpPr>
          <p:nvPr>
            <p:ph type="title"/>
          </p:nvPr>
        </p:nvSpPr>
        <p:spPr/>
        <p:txBody>
          <a:bodyPr/>
          <a:lstStyle/>
          <a:p>
            <a:r>
              <a:rPr lang="en-US" dirty="0"/>
              <a:t>CONVENING OF LEGISLATIVE SESSIONS</a:t>
            </a:r>
          </a:p>
        </p:txBody>
      </p:sp>
      <p:pic>
        <p:nvPicPr>
          <p:cNvPr id="3" name="Picture 2" title="NCCCS Logo">
            <a:extLst>
              <a:ext uri="{FF2B5EF4-FFF2-40B4-BE49-F238E27FC236}">
                <a16:creationId xmlns:a16="http://schemas.microsoft.com/office/drawing/2014/main" xmlns="" id="{A1239261-524D-46BB-BFC5-446BE389D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727" y="365129"/>
            <a:ext cx="903588" cy="1358848"/>
          </a:xfrm>
          <a:prstGeom prst="rect">
            <a:avLst/>
          </a:prstGeom>
        </p:spPr>
      </p:pic>
      <p:sp>
        <p:nvSpPr>
          <p:cNvPr id="4" name="Rectangle 3">
            <a:extLst>
              <a:ext uri="{FF2B5EF4-FFF2-40B4-BE49-F238E27FC236}">
                <a16:creationId xmlns:a16="http://schemas.microsoft.com/office/drawing/2014/main" xmlns="" id="{02A761AB-0D6F-4C3F-89E0-79A49F78A126}"/>
              </a:ext>
            </a:extLst>
          </p:cNvPr>
          <p:cNvSpPr/>
          <p:nvPr/>
        </p:nvSpPr>
        <p:spPr>
          <a:xfrm>
            <a:off x="712759" y="1846052"/>
            <a:ext cx="7944928" cy="2760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rgbClr val="002060"/>
                </a:solidFill>
              </a:rPr>
              <a:t>REGULAR SESSIONS</a:t>
            </a:r>
          </a:p>
          <a:p>
            <a:endParaRPr lang="en-US" b="1" dirty="0">
              <a:solidFill>
                <a:srgbClr val="002060"/>
              </a:solidFill>
            </a:endParaRPr>
          </a:p>
        </p:txBody>
      </p:sp>
      <p:graphicFrame>
        <p:nvGraphicFramePr>
          <p:cNvPr id="5" name="Table 4">
            <a:extLst>
              <a:ext uri="{FF2B5EF4-FFF2-40B4-BE49-F238E27FC236}">
                <a16:creationId xmlns:a16="http://schemas.microsoft.com/office/drawing/2014/main" xmlns="" id="{B49C2A16-6D7D-4987-AE00-B8C2F04BD6CF}"/>
              </a:ext>
            </a:extLst>
          </p:cNvPr>
          <p:cNvGraphicFramePr>
            <a:graphicFrameLocks noGrp="1"/>
          </p:cNvGraphicFramePr>
          <p:nvPr>
            <p:extLst>
              <p:ext uri="{D42A27DB-BD31-4B8C-83A1-F6EECF244321}">
                <p14:modId xmlns:p14="http://schemas.microsoft.com/office/powerpoint/2010/main" val="788925938"/>
              </p:ext>
            </p:extLst>
          </p:nvPr>
        </p:nvGraphicFramePr>
        <p:xfrm>
          <a:off x="932733" y="2286000"/>
          <a:ext cx="7660256" cy="2286000"/>
        </p:xfrm>
        <a:graphic>
          <a:graphicData uri="http://schemas.openxmlformats.org/drawingml/2006/table">
            <a:tbl>
              <a:tblPr firstRow="1" bandRow="1">
                <a:tableStyleId>{5C22544A-7EE6-4342-B048-85BDC9FD1C3A}</a:tableStyleId>
              </a:tblPr>
              <a:tblGrid>
                <a:gridCol w="3830128">
                  <a:extLst>
                    <a:ext uri="{9D8B030D-6E8A-4147-A177-3AD203B41FA5}">
                      <a16:colId xmlns:a16="http://schemas.microsoft.com/office/drawing/2014/main" xmlns="" val="3557826945"/>
                    </a:ext>
                  </a:extLst>
                </a:gridCol>
                <a:gridCol w="3830128">
                  <a:extLst>
                    <a:ext uri="{9D8B030D-6E8A-4147-A177-3AD203B41FA5}">
                      <a16:colId xmlns:a16="http://schemas.microsoft.com/office/drawing/2014/main" xmlns="" val="1909848337"/>
                    </a:ext>
                  </a:extLst>
                </a:gridCol>
              </a:tblGrid>
              <a:tr h="1475117">
                <a:tc>
                  <a:txBody>
                    <a:bodyPr/>
                    <a:lstStyle/>
                    <a:p>
                      <a:pPr algn="ctr"/>
                      <a:r>
                        <a:rPr lang="en-US" sz="1800" dirty="0">
                          <a:solidFill>
                            <a:srgbClr val="002060"/>
                          </a:solidFill>
                        </a:rPr>
                        <a:t>Odd-Numbered Years:  </a:t>
                      </a:r>
                    </a:p>
                    <a:p>
                      <a:pPr algn="ctr"/>
                      <a:r>
                        <a:rPr lang="en-US" sz="1800" dirty="0">
                          <a:solidFill>
                            <a:srgbClr val="002060"/>
                          </a:solidFill>
                        </a:rPr>
                        <a:t>“Long Sessions”</a:t>
                      </a:r>
                    </a:p>
                    <a:p>
                      <a:pPr marL="171450" indent="-171450">
                        <a:buFont typeface="Arial" panose="020B0604020202020204" pitchFamily="34" charset="0"/>
                        <a:buChar char="•"/>
                      </a:pPr>
                      <a:r>
                        <a:rPr lang="en-US" sz="1800" b="0" dirty="0">
                          <a:solidFill>
                            <a:srgbClr val="002060"/>
                          </a:solidFill>
                        </a:rPr>
                        <a:t>Constitutionally required</a:t>
                      </a:r>
                    </a:p>
                    <a:p>
                      <a:pPr marL="171450" indent="-171450">
                        <a:buFont typeface="Arial" panose="020B0604020202020204" pitchFamily="34" charset="0"/>
                        <a:buChar char="•"/>
                      </a:pPr>
                      <a:r>
                        <a:rPr lang="en-US" sz="1800" b="0" dirty="0">
                          <a:solidFill>
                            <a:srgbClr val="002060"/>
                          </a:solidFill>
                        </a:rPr>
                        <a:t>Mid-January</a:t>
                      </a:r>
                    </a:p>
                    <a:p>
                      <a:pPr marL="171450" indent="-171450">
                        <a:buFont typeface="Arial" panose="020B0604020202020204" pitchFamily="34" charset="0"/>
                        <a:buChar char="•"/>
                      </a:pPr>
                      <a:r>
                        <a:rPr lang="en-US" sz="1800" b="0" dirty="0">
                          <a:solidFill>
                            <a:srgbClr val="002060"/>
                          </a:solidFill>
                        </a:rPr>
                        <a:t>2 Year biennial budgets</a:t>
                      </a:r>
                    </a:p>
                    <a:p>
                      <a:pPr marL="171450" indent="-171450">
                        <a:buFont typeface="Arial" panose="020B0604020202020204" pitchFamily="34" charset="0"/>
                        <a:buChar char="•"/>
                      </a:pPr>
                      <a:r>
                        <a:rPr lang="en-US" sz="1800" b="0" dirty="0">
                          <a:solidFill>
                            <a:srgbClr val="002060"/>
                          </a:solidFill>
                        </a:rPr>
                        <a:t>Major legislative initiatives</a:t>
                      </a:r>
                    </a:p>
                    <a:p>
                      <a:pPr marL="171450" indent="-171450">
                        <a:buFont typeface="Arial" panose="020B0604020202020204" pitchFamily="34" charset="0"/>
                        <a:buChar char="•"/>
                      </a:pPr>
                      <a:r>
                        <a:rPr lang="en-US" sz="1800" b="0" dirty="0">
                          <a:solidFill>
                            <a:srgbClr val="002060"/>
                          </a:solidFill>
                        </a:rPr>
                        <a:t>Any legislator can introduce a bill on any subject</a:t>
                      </a:r>
                      <a:endParaRPr lang="en-US" sz="1800" dirty="0">
                        <a:solidFill>
                          <a:srgbClr val="002060"/>
                        </a:solidFill>
                      </a:endParaRPr>
                    </a:p>
                  </a:txBody>
                  <a:tcPr>
                    <a:noFill/>
                  </a:tcPr>
                </a:tc>
                <a:tc>
                  <a:txBody>
                    <a:bodyPr/>
                    <a:lstStyle/>
                    <a:p>
                      <a:pPr algn="ctr"/>
                      <a:r>
                        <a:rPr lang="en-US" sz="1800" b="1" dirty="0">
                          <a:solidFill>
                            <a:srgbClr val="002060"/>
                          </a:solidFill>
                        </a:rPr>
                        <a:t>Even-Numbered Years:  </a:t>
                      </a:r>
                    </a:p>
                    <a:p>
                      <a:pPr algn="ctr"/>
                      <a:r>
                        <a:rPr lang="en-US" sz="1800" b="1" dirty="0">
                          <a:solidFill>
                            <a:srgbClr val="002060"/>
                          </a:solidFill>
                        </a:rPr>
                        <a:t>“Short Sessions”</a:t>
                      </a:r>
                    </a:p>
                    <a:p>
                      <a:pPr marL="171450" indent="-171450">
                        <a:buFont typeface="Arial" panose="020B0604020202020204" pitchFamily="34" charset="0"/>
                        <a:buChar char="•"/>
                      </a:pPr>
                      <a:r>
                        <a:rPr lang="en-US" sz="1800" b="0" dirty="0">
                          <a:solidFill>
                            <a:srgbClr val="002060"/>
                          </a:solidFill>
                        </a:rPr>
                        <a:t>Long session adjournment resolution controls</a:t>
                      </a:r>
                    </a:p>
                    <a:p>
                      <a:pPr marL="171450" indent="-171450">
                        <a:buFont typeface="Arial" panose="020B0604020202020204" pitchFamily="34" charset="0"/>
                        <a:buChar char="•"/>
                      </a:pPr>
                      <a:r>
                        <a:rPr lang="en-US" sz="1800" b="0" dirty="0">
                          <a:solidFill>
                            <a:srgbClr val="002060"/>
                          </a:solidFill>
                        </a:rPr>
                        <a:t>Mid-May</a:t>
                      </a:r>
                    </a:p>
                    <a:p>
                      <a:pPr marL="171450" indent="-171450">
                        <a:buFont typeface="Arial" panose="020B0604020202020204" pitchFamily="34" charset="0"/>
                        <a:buChar char="•"/>
                      </a:pPr>
                      <a:r>
                        <a:rPr lang="en-US" sz="1800" b="0" dirty="0">
                          <a:solidFill>
                            <a:srgbClr val="002060"/>
                          </a:solidFill>
                        </a:rPr>
                        <a:t>Only certain bills eligible</a:t>
                      </a:r>
                    </a:p>
                    <a:p>
                      <a:pPr marL="171450" indent="-171450">
                        <a:buFont typeface="Arial" panose="020B0604020202020204" pitchFamily="34" charset="0"/>
                        <a:buChar char="•"/>
                      </a:pPr>
                      <a:r>
                        <a:rPr lang="en-US" sz="1800" b="0" dirty="0">
                          <a:solidFill>
                            <a:srgbClr val="002060"/>
                          </a:solidFill>
                        </a:rPr>
                        <a:t>Typically budget adjustment bill</a:t>
                      </a:r>
                    </a:p>
                  </a:txBody>
                  <a:tcPr>
                    <a:noFill/>
                  </a:tcPr>
                </a:tc>
                <a:extLst>
                  <a:ext uri="{0D108BD9-81ED-4DB2-BD59-A6C34878D82A}">
                    <a16:rowId xmlns:a16="http://schemas.microsoft.com/office/drawing/2014/main" xmlns="" val="2422862470"/>
                  </a:ext>
                </a:extLst>
              </a:tr>
            </a:tbl>
          </a:graphicData>
        </a:graphic>
      </p:graphicFrame>
      <p:sp>
        <p:nvSpPr>
          <p:cNvPr id="6" name="Rectangle 5">
            <a:extLst>
              <a:ext uri="{FF2B5EF4-FFF2-40B4-BE49-F238E27FC236}">
                <a16:creationId xmlns:a16="http://schemas.microsoft.com/office/drawing/2014/main" xmlns="" id="{49E394AA-FE53-4FE6-8CF2-23D566DB26EB}"/>
              </a:ext>
            </a:extLst>
          </p:cNvPr>
          <p:cNvSpPr/>
          <p:nvPr/>
        </p:nvSpPr>
        <p:spPr>
          <a:xfrm>
            <a:off x="712759" y="4606505"/>
            <a:ext cx="7944928" cy="161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rgbClr val="002060"/>
                </a:solidFill>
              </a:rPr>
              <a:t>SPECIAL SESSIONS</a:t>
            </a:r>
          </a:p>
          <a:p>
            <a:pPr marL="342900" indent="-342900">
              <a:buFont typeface="Arial" panose="020B0604020202020204" pitchFamily="34" charset="0"/>
              <a:buChar char="•"/>
            </a:pPr>
            <a:r>
              <a:rPr lang="en-US" dirty="0">
                <a:solidFill>
                  <a:srgbClr val="002060"/>
                </a:solidFill>
              </a:rPr>
              <a:t>Called by Governor or 3/5 vote of House &amp; Senate</a:t>
            </a:r>
          </a:p>
          <a:p>
            <a:pPr marL="342900" indent="-342900">
              <a:buFont typeface="Arial" panose="020B0604020202020204" pitchFamily="34" charset="0"/>
              <a:buChar char="•"/>
            </a:pPr>
            <a:r>
              <a:rPr lang="en-US" dirty="0">
                <a:solidFill>
                  <a:srgbClr val="002060"/>
                </a:solidFill>
              </a:rPr>
              <a:t>Natural disasters, responses to court orders, etc.</a:t>
            </a:r>
          </a:p>
          <a:p>
            <a:pPr marL="342900" indent="-342900">
              <a:buFont typeface="Arial" panose="020B0604020202020204" pitchFamily="34" charset="0"/>
              <a:buChar char="•"/>
            </a:pPr>
            <a:r>
              <a:rPr lang="en-US" dirty="0">
                <a:solidFill>
                  <a:srgbClr val="002060"/>
                </a:solidFill>
              </a:rPr>
              <a:t>Can be veto override sessions, depending if legislature adjourned prior to veto</a:t>
            </a:r>
          </a:p>
          <a:p>
            <a:endParaRPr lang="en-US" b="1" dirty="0">
              <a:solidFill>
                <a:srgbClr val="002060"/>
              </a:solidFill>
            </a:endParaRPr>
          </a:p>
        </p:txBody>
      </p:sp>
    </p:spTree>
    <p:extLst>
      <p:ext uri="{BB962C8B-B14F-4D97-AF65-F5344CB8AC3E}">
        <p14:creationId xmlns:p14="http://schemas.microsoft.com/office/powerpoint/2010/main" val="401974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52E4489-642B-4721-B9A7-D03B4050617A}"/>
              </a:ext>
            </a:extLst>
          </p:cNvPr>
          <p:cNvSpPr>
            <a:spLocks noGrp="1"/>
          </p:cNvSpPr>
          <p:nvPr>
            <p:ph idx="1"/>
          </p:nvPr>
        </p:nvSpPr>
        <p:spPr/>
        <p:txBody>
          <a:bodyPr anchor="ctr"/>
          <a:lstStyle/>
          <a:p>
            <a:pPr marL="344488" indent="-344488"/>
            <a:r>
              <a:rPr lang="en-US" dirty="0">
                <a:latin typeface="+mn-lt"/>
              </a:rPr>
              <a:t>Between regular sessions</a:t>
            </a:r>
          </a:p>
          <a:p>
            <a:pPr marL="344488" indent="-344488"/>
            <a:r>
              <a:rPr lang="en-US" dirty="0">
                <a:latin typeface="+mn-lt"/>
              </a:rPr>
              <a:t>Study committees appointed by Speaker and President Pro Tem</a:t>
            </a:r>
          </a:p>
          <a:p>
            <a:pPr marL="344488" indent="-344488"/>
            <a:r>
              <a:rPr lang="en-US" dirty="0">
                <a:latin typeface="+mn-lt"/>
              </a:rPr>
              <a:t>Report to General Assembly with legislative recommendations</a:t>
            </a:r>
          </a:p>
          <a:p>
            <a:pPr marL="344488" indent="-344488"/>
            <a:r>
              <a:rPr lang="en-US" dirty="0">
                <a:latin typeface="+mn-lt"/>
              </a:rPr>
              <a:t>Joint Legislative Education Oversight Committee (“Ed. Oversight)</a:t>
            </a:r>
          </a:p>
          <a:p>
            <a:pPr marL="344488" indent="-344488"/>
            <a:r>
              <a:rPr lang="en-US" dirty="0">
                <a:latin typeface="+mn-lt"/>
              </a:rPr>
              <a:t>Others dealing with economic development, IT, etc.</a:t>
            </a:r>
          </a:p>
        </p:txBody>
      </p:sp>
      <p:sp>
        <p:nvSpPr>
          <p:cNvPr id="3" name="Title 2">
            <a:extLst>
              <a:ext uri="{FF2B5EF4-FFF2-40B4-BE49-F238E27FC236}">
                <a16:creationId xmlns:a16="http://schemas.microsoft.com/office/drawing/2014/main" xmlns="" id="{75D1136C-20B6-4BE4-AEE8-183B5E751EF6}"/>
              </a:ext>
            </a:extLst>
          </p:cNvPr>
          <p:cNvSpPr>
            <a:spLocks noGrp="1"/>
          </p:cNvSpPr>
          <p:nvPr>
            <p:ph type="title"/>
          </p:nvPr>
        </p:nvSpPr>
        <p:spPr/>
        <p:txBody>
          <a:bodyPr/>
          <a:lstStyle/>
          <a:p>
            <a:r>
              <a:rPr lang="en-US" dirty="0"/>
              <a:t>INTERIM</a:t>
            </a:r>
          </a:p>
        </p:txBody>
      </p:sp>
    </p:spTree>
    <p:extLst>
      <p:ext uri="{BB962C8B-B14F-4D97-AF65-F5344CB8AC3E}">
        <p14:creationId xmlns:p14="http://schemas.microsoft.com/office/powerpoint/2010/main" val="308842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2833" y="173901"/>
            <a:ext cx="6528389" cy="1141094"/>
          </a:xfrm>
        </p:spPr>
        <p:txBody>
          <a:bodyPr/>
          <a:lstStyle/>
          <a:p>
            <a:r>
              <a:rPr lang="en-US" cap="all" dirty="0"/>
              <a:t>From Introduction to Enactment: </a:t>
            </a:r>
            <a:br>
              <a:rPr lang="en-US" cap="all" dirty="0"/>
            </a:br>
            <a:r>
              <a:rPr lang="en-US" cap="all" dirty="0"/>
              <a:t>Steps in the Legislative Process</a:t>
            </a:r>
          </a:p>
        </p:txBody>
      </p:sp>
      <p:graphicFrame>
        <p:nvGraphicFramePr>
          <p:cNvPr id="6" name="Table 5"/>
          <p:cNvGraphicFramePr>
            <a:graphicFrameLocks noGrp="1"/>
          </p:cNvGraphicFramePr>
          <p:nvPr>
            <p:extLst>
              <p:ext uri="{D42A27DB-BD31-4B8C-83A1-F6EECF244321}">
                <p14:modId xmlns:p14="http://schemas.microsoft.com/office/powerpoint/2010/main" val="844647192"/>
              </p:ext>
            </p:extLst>
          </p:nvPr>
        </p:nvGraphicFramePr>
        <p:xfrm>
          <a:off x="452845" y="1476692"/>
          <a:ext cx="8395062" cy="4798695"/>
        </p:xfrm>
        <a:graphic>
          <a:graphicData uri="http://schemas.openxmlformats.org/drawingml/2006/table">
            <a:tbl>
              <a:tblPr firstRow="1" firstCol="1" bandRow="1">
                <a:tableStyleId>{2D5ABB26-0587-4C30-8999-92F81FD0307C}</a:tableStyleId>
              </a:tblPr>
              <a:tblGrid>
                <a:gridCol w="2098317">
                  <a:extLst>
                    <a:ext uri="{9D8B030D-6E8A-4147-A177-3AD203B41FA5}">
                      <a16:colId xmlns:a16="http://schemas.microsoft.com/office/drawing/2014/main" xmlns="" val="1890728703"/>
                    </a:ext>
                  </a:extLst>
                </a:gridCol>
                <a:gridCol w="2098317">
                  <a:extLst>
                    <a:ext uri="{9D8B030D-6E8A-4147-A177-3AD203B41FA5}">
                      <a16:colId xmlns:a16="http://schemas.microsoft.com/office/drawing/2014/main" xmlns="" val="3186809411"/>
                    </a:ext>
                  </a:extLst>
                </a:gridCol>
                <a:gridCol w="2099214">
                  <a:extLst>
                    <a:ext uri="{9D8B030D-6E8A-4147-A177-3AD203B41FA5}">
                      <a16:colId xmlns:a16="http://schemas.microsoft.com/office/drawing/2014/main" xmlns="" val="3936701442"/>
                    </a:ext>
                  </a:extLst>
                </a:gridCol>
                <a:gridCol w="2099214">
                  <a:extLst>
                    <a:ext uri="{9D8B030D-6E8A-4147-A177-3AD203B41FA5}">
                      <a16:colId xmlns:a16="http://schemas.microsoft.com/office/drawing/2014/main" xmlns="" val="2401407401"/>
                    </a:ext>
                  </a:extLst>
                </a:gridCol>
              </a:tblGrid>
              <a:tr h="0">
                <a:tc>
                  <a:txBody>
                    <a:bodyPr/>
                    <a:lstStyle/>
                    <a:p>
                      <a:pPr marL="0" marR="0" algn="ctr">
                        <a:lnSpc>
                          <a:spcPct val="107000"/>
                        </a:lnSpc>
                        <a:spcBef>
                          <a:spcPts val="0"/>
                        </a:spcBef>
                        <a:spcAft>
                          <a:spcPts val="0"/>
                        </a:spcAft>
                      </a:pPr>
                      <a:r>
                        <a:rPr lang="en-US" sz="1200" b="1" cap="small" baseline="0" dirty="0">
                          <a:effectLst/>
                        </a:rPr>
                        <a:t>Originating Chamber</a:t>
                      </a:r>
                      <a:endParaRPr lang="en-US" sz="1200" b="1" cap="sm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b="1" cap="small" baseline="0" dirty="0">
                          <a:effectLst/>
                        </a:rPr>
                        <a:t>Receiving Chamber</a:t>
                      </a:r>
                      <a:endParaRPr lang="en-US" sz="1200" b="1" cap="sm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b="1" cap="small" baseline="0" dirty="0">
                          <a:effectLst/>
                        </a:rPr>
                        <a:t>Return to Originating Chamber/Conference</a:t>
                      </a:r>
                      <a:endParaRPr lang="en-US" sz="1200" b="1" cap="sm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b="1" cap="small" baseline="0" dirty="0">
                          <a:effectLst/>
                        </a:rPr>
                        <a:t>Enactment</a:t>
                      </a:r>
                      <a:endParaRPr lang="en-US" sz="1200" b="1" cap="sm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0483874"/>
                  </a:ext>
                </a:extLst>
              </a:tr>
              <a:tr h="0">
                <a:tc>
                  <a:txBody>
                    <a:bodyPr/>
                    <a:lstStyle/>
                    <a:p>
                      <a:pPr marL="342900" indent="-342900">
                        <a:buFont typeface="+mj-lt"/>
                        <a:buAutoNum type="arabicPeriod"/>
                      </a:pPr>
                      <a:r>
                        <a:rPr lang="en-US" sz="1200" b="1" dirty="0">
                          <a:solidFill>
                            <a:srgbClr val="002060"/>
                          </a:solidFill>
                        </a:rPr>
                        <a:t>Introduction &amp; Sponsorship</a:t>
                      </a:r>
                    </a:p>
                    <a:p>
                      <a:pPr marL="171450" lvl="0" indent="-171450">
                        <a:buFont typeface="Arial" panose="020B0604020202020204" pitchFamily="34" charset="0"/>
                        <a:buChar char="•"/>
                      </a:pPr>
                      <a:r>
                        <a:rPr lang="en-US" sz="1150" dirty="0"/>
                        <a:t>1</a:t>
                      </a:r>
                      <a:r>
                        <a:rPr lang="en-US" sz="1150" baseline="30000" dirty="0"/>
                        <a:t>st</a:t>
                      </a:r>
                      <a:r>
                        <a:rPr lang="en-US" sz="1150" dirty="0"/>
                        <a:t> reading &amp; referral to standing committee</a:t>
                      </a:r>
                    </a:p>
                    <a:p>
                      <a:pPr marL="342900" indent="-342900">
                        <a:buFont typeface="+mj-lt"/>
                        <a:buAutoNum type="arabicPeriod" startAt="2"/>
                      </a:pPr>
                      <a:r>
                        <a:rPr lang="en-US" sz="1200" b="1" dirty="0">
                          <a:solidFill>
                            <a:srgbClr val="002060"/>
                          </a:solidFill>
                        </a:rPr>
                        <a:t>Committee Process</a:t>
                      </a:r>
                    </a:p>
                    <a:p>
                      <a:pPr marL="342900" lvl="0" indent="-342900">
                        <a:buFont typeface="Arial" panose="020B0604020202020204" pitchFamily="34" charset="0"/>
                        <a:buChar char="•"/>
                      </a:pPr>
                      <a:r>
                        <a:rPr lang="en-US" sz="1150" dirty="0"/>
                        <a:t>Committee chair controls</a:t>
                      </a:r>
                    </a:p>
                    <a:p>
                      <a:pPr marL="342900" lvl="0" indent="-342900">
                        <a:buFont typeface="Arial" panose="020B0604020202020204" pitchFamily="34" charset="0"/>
                        <a:buChar char="•"/>
                      </a:pPr>
                      <a:r>
                        <a:rPr lang="en-US" sz="1150" dirty="0"/>
                        <a:t>Open Meetings Law</a:t>
                      </a:r>
                    </a:p>
                    <a:p>
                      <a:pPr marL="342900" lvl="0" indent="-342900">
                        <a:buFont typeface="Arial" panose="020B0604020202020204" pitchFamily="34" charset="0"/>
                        <a:buChar char="•"/>
                      </a:pPr>
                      <a:r>
                        <a:rPr lang="en-US" sz="1150" dirty="0"/>
                        <a:t>Proposed Committee Substitutes often offered</a:t>
                      </a:r>
                    </a:p>
                    <a:p>
                      <a:pPr marL="342900" lvl="0" indent="-342900">
                        <a:buFont typeface="Arial" panose="020B0604020202020204" pitchFamily="34" charset="0"/>
                        <a:buChar char="•"/>
                      </a:pPr>
                      <a:r>
                        <a:rPr lang="en-US" sz="1150" dirty="0"/>
                        <a:t>Amendments</a:t>
                      </a:r>
                    </a:p>
                    <a:p>
                      <a:pPr marL="342900" lvl="0" indent="-342900">
                        <a:buFont typeface="Arial" panose="020B0604020202020204" pitchFamily="34" charset="0"/>
                        <a:buChar char="•"/>
                      </a:pPr>
                      <a:r>
                        <a:rPr lang="en-US" sz="1150" dirty="0"/>
                        <a:t>Documents become public</a:t>
                      </a:r>
                    </a:p>
                    <a:p>
                      <a:pPr marL="342900" lvl="0" indent="-342900">
                        <a:buFont typeface="Arial" panose="020B0604020202020204" pitchFamily="34" charset="0"/>
                        <a:buChar char="•"/>
                      </a:pPr>
                      <a:r>
                        <a:rPr lang="en-US" sz="1150" dirty="0"/>
                        <a:t>Voting</a:t>
                      </a:r>
                    </a:p>
                    <a:p>
                      <a:pPr marL="342900" lvl="0" indent="-342900">
                        <a:buFont typeface="Arial" panose="020B0604020202020204" pitchFamily="34" charset="0"/>
                        <a:buChar char="•"/>
                      </a:pPr>
                      <a:r>
                        <a:rPr lang="en-US" sz="1150" i="1" dirty="0"/>
                        <a:t>House Education-Community Colleges &amp; Senate Education/Higher Education</a:t>
                      </a:r>
                    </a:p>
                    <a:p>
                      <a:pPr marL="228600" indent="-228600">
                        <a:buFont typeface="+mj-lt"/>
                        <a:buAutoNum type="arabicPeriod" startAt="3"/>
                      </a:pPr>
                      <a:r>
                        <a:rPr lang="en-US" sz="1200" b="1" dirty="0">
                          <a:solidFill>
                            <a:srgbClr val="002060"/>
                          </a:solidFill>
                        </a:rPr>
                        <a:t>Floor Debate</a:t>
                      </a:r>
                    </a:p>
                    <a:p>
                      <a:pPr marL="342900" lvl="0" indent="-342900">
                        <a:buFont typeface="Arial" panose="020B0604020202020204" pitchFamily="34" charset="0"/>
                        <a:buChar char="•"/>
                      </a:pPr>
                      <a:r>
                        <a:rPr lang="en-US" sz="1150" dirty="0"/>
                        <a:t>Added to calendar</a:t>
                      </a:r>
                    </a:p>
                    <a:p>
                      <a:pPr marL="342900" lvl="0" indent="-342900">
                        <a:buFont typeface="Arial" panose="020B0604020202020204" pitchFamily="34" charset="0"/>
                        <a:buChar char="•"/>
                      </a:pPr>
                      <a:r>
                        <a:rPr lang="en-US" sz="1150" dirty="0"/>
                        <a:t>Sponsor explains; other members support or oppose</a:t>
                      </a:r>
                    </a:p>
                    <a:p>
                      <a:pPr marL="342900" lvl="0" indent="-342900">
                        <a:buFont typeface="Arial" panose="020B0604020202020204" pitchFamily="34" charset="0"/>
                        <a:buChar char="•"/>
                      </a:pPr>
                      <a:r>
                        <a:rPr lang="en-US" sz="1150" dirty="0"/>
                        <a:t>Amendments</a:t>
                      </a:r>
                    </a:p>
                    <a:p>
                      <a:pPr marL="342900" lvl="0" indent="-342900">
                        <a:buFont typeface="Arial" panose="020B0604020202020204" pitchFamily="34" charset="0"/>
                        <a:buChar char="•"/>
                      </a:pPr>
                      <a:r>
                        <a:rPr lang="en-US" sz="1150" dirty="0"/>
                        <a:t>If passes 2</a:t>
                      </a:r>
                      <a:r>
                        <a:rPr lang="en-US" sz="1150" baseline="30000" dirty="0"/>
                        <a:t>nd</a:t>
                      </a:r>
                      <a:r>
                        <a:rPr lang="en-US" sz="1150" dirty="0"/>
                        <a:t> &amp; 3</a:t>
                      </a:r>
                      <a:r>
                        <a:rPr lang="en-US" sz="1150" baseline="30000" dirty="0"/>
                        <a:t>rd</a:t>
                      </a:r>
                      <a:r>
                        <a:rPr lang="en-US" sz="1150" dirty="0"/>
                        <a:t> reading, sent to other chamber</a:t>
                      </a:r>
                    </a:p>
                    <a:p>
                      <a:pPr marL="342900" marR="0" lvl="0" indent="-342900">
                        <a:lnSpc>
                          <a:spcPct val="107000"/>
                        </a:lnSpc>
                        <a:spcBef>
                          <a:spcPts val="0"/>
                        </a:spcBef>
                        <a:spcAft>
                          <a:spcPts val="0"/>
                        </a:spcAft>
                        <a:buFont typeface="+mj-lt"/>
                        <a:buAutoNum type="arabicPeriod" startAt="3"/>
                      </a:pP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50" dirty="0">
                          <a:effectLst/>
                        </a:rPr>
                        <a:t> 4.  </a:t>
                      </a:r>
                      <a:r>
                        <a:rPr lang="en-US" sz="1200" b="1" i="1" dirty="0">
                          <a:solidFill>
                            <a:srgbClr val="002060"/>
                          </a:solidFill>
                          <a:effectLst/>
                        </a:rPr>
                        <a:t>Same process</a:t>
                      </a:r>
                    </a:p>
                    <a:p>
                      <a:pPr marL="428625" marR="0" lvl="1" indent="-171450">
                        <a:lnSpc>
                          <a:spcPct val="107000"/>
                        </a:lnSpc>
                        <a:spcBef>
                          <a:spcPts val="0"/>
                        </a:spcBef>
                        <a:spcAft>
                          <a:spcPts val="0"/>
                        </a:spcAft>
                        <a:buFont typeface="Arial" panose="020B0604020202020204" pitchFamily="34" charset="0"/>
                        <a:buChar char="•"/>
                      </a:pPr>
                      <a:r>
                        <a:rPr lang="en-US" sz="1150" i="1" dirty="0">
                          <a:effectLst/>
                          <a:latin typeface="Calibri" panose="020F0502020204030204" pitchFamily="34" charset="0"/>
                          <a:ea typeface="Calibri" panose="020F0502020204030204" pitchFamily="34" charset="0"/>
                          <a:cs typeface="Times New Roman" panose="02020603050405020304" pitchFamily="18" charset="0"/>
                        </a:rPr>
                        <a:t>Committee(s)</a:t>
                      </a:r>
                    </a:p>
                    <a:p>
                      <a:pPr marL="428625" marR="0" lvl="1" indent="-171450">
                        <a:lnSpc>
                          <a:spcPct val="107000"/>
                        </a:lnSpc>
                        <a:spcBef>
                          <a:spcPts val="0"/>
                        </a:spcBef>
                        <a:spcAft>
                          <a:spcPts val="0"/>
                        </a:spcAft>
                        <a:buFont typeface="Arial" panose="020B0604020202020204" pitchFamily="34" charset="0"/>
                        <a:buChar char="•"/>
                      </a:pPr>
                      <a:r>
                        <a:rPr lang="en-US" sz="1150" i="1" dirty="0">
                          <a:effectLst/>
                          <a:latin typeface="Calibri" panose="020F0502020204030204" pitchFamily="34" charset="0"/>
                          <a:ea typeface="Calibri" panose="020F0502020204030204" pitchFamily="34" charset="0"/>
                          <a:cs typeface="Times New Roman" panose="02020603050405020304" pitchFamily="18" charset="0"/>
                        </a:rPr>
                        <a:t>Floor</a:t>
                      </a:r>
                      <a:r>
                        <a:rPr lang="en-US" sz="1150" i="1" baseline="0" dirty="0">
                          <a:effectLst/>
                          <a:latin typeface="Calibri" panose="020F0502020204030204" pitchFamily="34" charset="0"/>
                          <a:ea typeface="Calibri" panose="020F0502020204030204" pitchFamily="34" charset="0"/>
                          <a:cs typeface="Times New Roman" panose="02020603050405020304" pitchFamily="18" charset="0"/>
                        </a:rPr>
                        <a:t> Debate</a:t>
                      </a:r>
                    </a:p>
                    <a:p>
                      <a:pPr marL="0" marR="0" lvl="0" indent="0">
                        <a:lnSpc>
                          <a:spcPct val="107000"/>
                        </a:lnSpc>
                        <a:spcBef>
                          <a:spcPts val="0"/>
                        </a:spcBef>
                        <a:spcAft>
                          <a:spcPts val="0"/>
                        </a:spcAft>
                        <a:buFont typeface="Arial" panose="020B0604020202020204" pitchFamily="34" charset="0"/>
                        <a:buNone/>
                      </a:pPr>
                      <a:endParaRPr lang="en-US" sz="1150" i="1" u="sng"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endParaRPr lang="en-US" sz="1150" i="1" u="sng"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endParaRPr lang="en-US" sz="1150" i="1" u="sng"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Font typeface="Arial" panose="020B0604020202020204" pitchFamily="34" charset="0"/>
                        <a:buNone/>
                      </a:pPr>
                      <a:r>
                        <a:rPr lang="en-US" sz="1150" i="1" u="sng"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Very Rarely does the other chamber not make a change to a bill!</a:t>
                      </a:r>
                      <a:endParaRPr lang="en-US" sz="115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228600">
                        <a:lnSpc>
                          <a:spcPct val="107000"/>
                        </a:lnSpc>
                        <a:spcBef>
                          <a:spcPts val="0"/>
                        </a:spcBef>
                        <a:spcAft>
                          <a:spcPts val="0"/>
                        </a:spcAft>
                        <a:buFont typeface="+mj-lt"/>
                        <a:buAutoNum type="arabicPeriod" startAt="5"/>
                      </a:pPr>
                      <a:r>
                        <a:rPr lang="en-US" sz="1200" b="1" dirty="0">
                          <a:solidFill>
                            <a:srgbClr val="002060"/>
                          </a:solidFill>
                          <a:effectLst/>
                        </a:rPr>
                        <a:t>Concur or fail to concur</a:t>
                      </a:r>
                      <a:r>
                        <a:rPr lang="en-US" sz="1200" b="1" baseline="0" dirty="0">
                          <a:solidFill>
                            <a:srgbClr val="002060"/>
                          </a:solidFill>
                          <a:effectLst/>
                        </a:rPr>
                        <a:t> in changes made by other chamber</a:t>
                      </a:r>
                    </a:p>
                    <a:p>
                      <a:pPr marL="0" marR="0" indent="0" algn="ctr">
                        <a:lnSpc>
                          <a:spcPct val="107000"/>
                        </a:lnSpc>
                        <a:spcBef>
                          <a:spcPts val="0"/>
                        </a:spcBef>
                        <a:spcAft>
                          <a:spcPts val="0"/>
                        </a:spcAft>
                        <a:buFont typeface="+mj-lt"/>
                        <a:buNone/>
                      </a:pP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Font typeface="+mj-lt"/>
                        <a:buNone/>
                      </a:pPr>
                      <a:r>
                        <a:rPr lang="en-US" sz="1150" i="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Sometimes,</a:t>
                      </a:r>
                      <a:r>
                        <a:rPr lang="en-US" sz="1150" i="1" u="sng"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the originating chamber concurs in the changes.  If so, the bill is ratified &amp; sent to the Governor</a:t>
                      </a:r>
                      <a:r>
                        <a:rPr lang="en-US" sz="1150" i="1" u="non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50" i="1" u="non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50" i="1" u="non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Font typeface="+mj-lt"/>
                        <a:buNone/>
                      </a:pPr>
                      <a:endParaRPr lang="en-US" sz="1150" i="1" u="non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Font typeface="+mj-lt"/>
                        <a:buNone/>
                      </a:pPr>
                      <a:r>
                        <a:rPr lang="en-US" sz="1150" i="1" u="sng"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NOT</a:t>
                      </a:r>
                    </a:p>
                    <a:p>
                      <a:pPr marL="228600" marR="0" indent="-228600" algn="l">
                        <a:lnSpc>
                          <a:spcPct val="107000"/>
                        </a:lnSpc>
                        <a:spcBef>
                          <a:spcPts val="0"/>
                        </a:spcBef>
                        <a:spcAft>
                          <a:spcPts val="0"/>
                        </a:spcAft>
                        <a:buFont typeface="+mj-lt"/>
                        <a:buAutoNum type="arabicPeriod" startAt="6"/>
                      </a:pPr>
                      <a:r>
                        <a:rPr lang="en-US" sz="1200" b="1" i="0" u="none"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Conference Committee appointed to resolve differences. </a:t>
                      </a:r>
                    </a:p>
                    <a:p>
                      <a:pPr marL="228600" marR="0" indent="-228600" algn="l">
                        <a:lnSpc>
                          <a:spcPct val="107000"/>
                        </a:lnSpc>
                        <a:spcBef>
                          <a:spcPts val="0"/>
                        </a:spcBef>
                        <a:spcAft>
                          <a:spcPts val="0"/>
                        </a:spcAft>
                        <a:buFont typeface="Arial" panose="020B0604020202020204" pitchFamily="34" charset="0"/>
                        <a:buChar char="•"/>
                      </a:pPr>
                      <a:r>
                        <a:rPr lang="en-US" sz="1150" b="0" i="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 from House &amp; Senate.</a:t>
                      </a:r>
                    </a:p>
                    <a:p>
                      <a:pPr marL="230188" marR="0" indent="-230188" algn="l">
                        <a:lnSpc>
                          <a:spcPct val="107000"/>
                        </a:lnSpc>
                        <a:spcBef>
                          <a:spcPts val="0"/>
                        </a:spcBef>
                        <a:spcAft>
                          <a:spcPts val="0"/>
                        </a:spcAft>
                        <a:buFont typeface="Arial" panose="020B0604020202020204" pitchFamily="34" charset="0"/>
                        <a:buChar char="•"/>
                      </a:pPr>
                      <a:r>
                        <a:rPr lang="en-US" sz="1150" i="0" u="none" baseline="0" dirty="0">
                          <a:effectLst/>
                          <a:latin typeface="Calibri" panose="020F0502020204030204" pitchFamily="34" charset="0"/>
                          <a:ea typeface="Calibri" panose="020F0502020204030204" pitchFamily="34" charset="0"/>
                          <a:cs typeface="Times New Roman" panose="02020603050405020304" pitchFamily="18" charset="0"/>
                        </a:rPr>
                        <a:t>Conference Committee meetings not subject to Open Meetings Law</a:t>
                      </a:r>
                    </a:p>
                    <a:p>
                      <a:pPr marL="171450" marR="0" indent="-171450" algn="l">
                        <a:lnSpc>
                          <a:spcPct val="107000"/>
                        </a:lnSpc>
                        <a:spcBef>
                          <a:spcPts val="0"/>
                        </a:spcBef>
                        <a:spcAft>
                          <a:spcPts val="0"/>
                        </a:spcAft>
                        <a:buFont typeface="Arial" panose="020B0604020202020204" pitchFamily="34" charset="0"/>
                        <a:buChar char="•"/>
                      </a:pPr>
                      <a:r>
                        <a:rPr lang="en-US" sz="1150" i="0" u="none" baseline="0" dirty="0">
                          <a:effectLst/>
                          <a:latin typeface="Calibri" panose="020F0502020204030204" pitchFamily="34" charset="0"/>
                          <a:ea typeface="Calibri" panose="020F0502020204030204" pitchFamily="34" charset="0"/>
                          <a:cs typeface="Times New Roman" panose="02020603050405020304" pitchFamily="18" charset="0"/>
                        </a:rPr>
                        <a:t>Conference Report voted on in both Chambers</a:t>
                      </a:r>
                    </a:p>
                    <a:p>
                      <a:pPr marL="171450" marR="0" indent="-171450" algn="l">
                        <a:lnSpc>
                          <a:spcPct val="107000"/>
                        </a:lnSpc>
                        <a:spcBef>
                          <a:spcPts val="0"/>
                        </a:spcBef>
                        <a:spcAft>
                          <a:spcPts val="0"/>
                        </a:spcAft>
                        <a:buFont typeface="Arial" panose="020B0604020202020204" pitchFamily="34" charset="0"/>
                        <a:buChar char="•"/>
                      </a:pPr>
                      <a:r>
                        <a:rPr lang="en-US" sz="1150" i="1" u="none" baseline="0" dirty="0">
                          <a:effectLst/>
                          <a:latin typeface="Calibri" panose="020F0502020204030204" pitchFamily="34" charset="0"/>
                          <a:ea typeface="Calibri" panose="020F0502020204030204" pitchFamily="34" charset="0"/>
                          <a:cs typeface="Times New Roman" panose="02020603050405020304" pitchFamily="18" charset="0"/>
                        </a:rPr>
                        <a:t>Conference Report cannot be amended</a:t>
                      </a:r>
                      <a:endParaRPr lang="en-US" sz="1150" i="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228600">
                        <a:lnSpc>
                          <a:spcPct val="107000"/>
                        </a:lnSpc>
                        <a:spcBef>
                          <a:spcPts val="0"/>
                        </a:spcBef>
                        <a:spcAft>
                          <a:spcPts val="0"/>
                        </a:spcAft>
                        <a:buFont typeface="+mj-lt"/>
                        <a:buAutoNum type="arabicPeriod" startAt="7"/>
                      </a:pPr>
                      <a:r>
                        <a:rPr lang="en-US" sz="1200" b="1" dirty="0">
                          <a:solidFill>
                            <a:srgbClr val="002060"/>
                          </a:solidFill>
                          <a:effectLst/>
                        </a:rPr>
                        <a:t>Bill</a:t>
                      </a:r>
                      <a:r>
                        <a:rPr lang="en-US" sz="1200" b="1" baseline="0" dirty="0">
                          <a:solidFill>
                            <a:srgbClr val="002060"/>
                          </a:solidFill>
                          <a:effectLst/>
                        </a:rPr>
                        <a:t> ratified &amp; sent to Governor</a:t>
                      </a:r>
                    </a:p>
                    <a:p>
                      <a:pPr marL="171450" marR="0" indent="-171450">
                        <a:lnSpc>
                          <a:spcPct val="107000"/>
                        </a:lnSpc>
                        <a:spcBef>
                          <a:spcPts val="0"/>
                        </a:spcBef>
                        <a:spcAft>
                          <a:spcPts val="0"/>
                        </a:spcAft>
                        <a:buFont typeface="Arial" panose="020B0604020202020204" pitchFamily="34" charset="0"/>
                        <a:buChar char="•"/>
                      </a:pPr>
                      <a:r>
                        <a:rPr lang="en-US" sz="1150" baseline="0" dirty="0">
                          <a:effectLst/>
                          <a:latin typeface="Calibri" panose="020F0502020204030204" pitchFamily="34" charset="0"/>
                          <a:ea typeface="Calibri" panose="020F0502020204030204" pitchFamily="34" charset="0"/>
                          <a:cs typeface="Times New Roman" panose="02020603050405020304" pitchFamily="18" charset="0"/>
                        </a:rPr>
                        <a:t>During session, 10 days to sign or veto. Otherwise becomes law.</a:t>
                      </a:r>
                    </a:p>
                    <a:p>
                      <a:pPr marL="171450" marR="0" indent="-171450">
                        <a:lnSpc>
                          <a:spcPct val="107000"/>
                        </a:lnSpc>
                        <a:spcBef>
                          <a:spcPts val="0"/>
                        </a:spcBef>
                        <a:spcAft>
                          <a:spcPts val="0"/>
                        </a:spcAft>
                        <a:buFont typeface="Arial" panose="020B0604020202020204" pitchFamily="34" charset="0"/>
                        <a:buChar char="•"/>
                      </a:pPr>
                      <a:r>
                        <a:rPr lang="en-US" sz="1150" baseline="0" dirty="0">
                          <a:effectLst/>
                          <a:latin typeface="Calibri" panose="020F0502020204030204" pitchFamily="34" charset="0"/>
                          <a:ea typeface="Calibri" panose="020F0502020204030204" pitchFamily="34" charset="0"/>
                          <a:cs typeface="Times New Roman" panose="02020603050405020304" pitchFamily="18" charset="0"/>
                        </a:rPr>
                        <a:t>After adjournment has 30 days to act.</a:t>
                      </a:r>
                    </a:p>
                    <a:p>
                      <a:pPr marL="171450" marR="0" indent="-171450">
                        <a:lnSpc>
                          <a:spcPct val="107000"/>
                        </a:lnSpc>
                        <a:spcBef>
                          <a:spcPts val="0"/>
                        </a:spcBef>
                        <a:spcAft>
                          <a:spcPts val="0"/>
                        </a:spcAft>
                        <a:buFont typeface="Arial" panose="020B0604020202020204" pitchFamily="34" charset="0"/>
                        <a:buChar char="•"/>
                      </a:pPr>
                      <a:r>
                        <a:rPr lang="en-US" sz="1150" b="1" i="1" baseline="0" dirty="0">
                          <a:effectLst/>
                          <a:latin typeface="Calibri" panose="020F0502020204030204" pitchFamily="34" charset="0"/>
                          <a:ea typeface="Calibri" panose="020F0502020204030204" pitchFamily="34" charset="0"/>
                          <a:cs typeface="Times New Roman" panose="02020603050405020304" pitchFamily="18" charset="0"/>
                        </a:rPr>
                        <a:t>Signs or does not veto </a:t>
                      </a:r>
                    </a:p>
                    <a:p>
                      <a:pPr marL="428625" marR="0" lvl="1" indent="-171450">
                        <a:lnSpc>
                          <a:spcPct val="107000"/>
                        </a:lnSpc>
                        <a:spcBef>
                          <a:spcPts val="0"/>
                        </a:spcBef>
                        <a:spcAft>
                          <a:spcPts val="0"/>
                        </a:spcAft>
                        <a:buFont typeface="Arial" panose="020B0604020202020204" pitchFamily="34" charset="0"/>
                        <a:buChar char="•"/>
                      </a:pPr>
                      <a:r>
                        <a:rPr lang="en-US" sz="1150" baseline="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Becomes law on date specified in bill.</a:t>
                      </a:r>
                    </a:p>
                    <a:p>
                      <a:pPr marL="171450" marR="0" indent="-171450">
                        <a:lnSpc>
                          <a:spcPct val="107000"/>
                        </a:lnSpc>
                        <a:spcBef>
                          <a:spcPts val="0"/>
                        </a:spcBef>
                        <a:spcAft>
                          <a:spcPts val="0"/>
                        </a:spcAft>
                        <a:buFont typeface="Arial" panose="020B0604020202020204" pitchFamily="34" charset="0"/>
                        <a:buChar char="•"/>
                      </a:pPr>
                      <a:r>
                        <a:rPr lang="en-US" sz="1150" b="1" i="1" baseline="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Vetoes</a:t>
                      </a:r>
                    </a:p>
                    <a:p>
                      <a:pPr marL="428625" marR="0" lvl="1" indent="-171450">
                        <a:lnSpc>
                          <a:spcPct val="107000"/>
                        </a:lnSpc>
                        <a:spcBef>
                          <a:spcPts val="0"/>
                        </a:spcBef>
                        <a:spcAft>
                          <a:spcPts val="0"/>
                        </a:spcAft>
                        <a:buFont typeface="Arial" panose="020B0604020202020204" pitchFamily="34" charset="0"/>
                        <a:buChar char="•"/>
                      </a:pPr>
                      <a:r>
                        <a:rPr lang="en-US" sz="1150" b="0" baseline="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General Assembly can override</a:t>
                      </a:r>
                    </a:p>
                    <a:p>
                      <a:pPr marL="428625" marR="0" lvl="1" indent="-171450">
                        <a:lnSpc>
                          <a:spcPct val="107000"/>
                        </a:lnSpc>
                        <a:spcBef>
                          <a:spcPts val="0"/>
                        </a:spcBef>
                        <a:spcAft>
                          <a:spcPts val="0"/>
                        </a:spcAft>
                        <a:buFont typeface="Arial" panose="020B0604020202020204" pitchFamily="34" charset="0"/>
                        <a:buChar char="•"/>
                      </a:pPr>
                      <a:r>
                        <a:rPr lang="en-US" sz="1150" b="0" baseline="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3/5 vote of both chambers</a:t>
                      </a:r>
                    </a:p>
                    <a:p>
                      <a:pPr marL="428625" marR="0" lvl="1" indent="-171450">
                        <a:lnSpc>
                          <a:spcPct val="107000"/>
                        </a:lnSpc>
                        <a:spcBef>
                          <a:spcPts val="0"/>
                        </a:spcBef>
                        <a:spcAft>
                          <a:spcPts val="0"/>
                        </a:spcAft>
                        <a:buFont typeface="Arial" panose="020B0604020202020204" pitchFamily="34" charset="0"/>
                        <a:buChar char="•"/>
                      </a:pPr>
                      <a:r>
                        <a:rPr lang="en-US" sz="1150" b="0" baseline="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Current General Assembly has “veto proof majority”</a:t>
                      </a:r>
                      <a:endParaRPr lang="en-US" sz="11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11474838"/>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33" y="76742"/>
            <a:ext cx="1097280" cy="1237598"/>
          </a:xfrm>
          <a:prstGeom prst="rect">
            <a:avLst/>
          </a:prstGeom>
        </p:spPr>
      </p:pic>
    </p:spTree>
    <p:extLst>
      <p:ext uri="{BB962C8B-B14F-4D97-AF65-F5344CB8AC3E}">
        <p14:creationId xmlns:p14="http://schemas.microsoft.com/office/powerpoint/2010/main" val="2755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856C380-65FA-4B6E-AC4C-65457CF04154}"/>
              </a:ext>
            </a:extLst>
          </p:cNvPr>
          <p:cNvSpPr>
            <a:spLocks noGrp="1"/>
          </p:cNvSpPr>
          <p:nvPr>
            <p:ph idx="1"/>
          </p:nvPr>
        </p:nvSpPr>
        <p:spPr/>
        <p:txBody>
          <a:bodyPr>
            <a:normAutofit/>
          </a:bodyPr>
          <a:lstStyle/>
          <a:p>
            <a:pPr marL="344488" indent="-344488">
              <a:spcBef>
                <a:spcPts val="1200"/>
              </a:spcBef>
              <a:spcAft>
                <a:spcPts val="1200"/>
              </a:spcAft>
            </a:pPr>
            <a:r>
              <a:rPr lang="en-US" sz="3200" dirty="0">
                <a:latin typeface="+mn-lt"/>
              </a:rPr>
              <a:t>Colleges Budgets 101:  </a:t>
            </a:r>
            <a:r>
              <a:rPr lang="en-US" sz="3200" i="1" dirty="0">
                <a:latin typeface="+mn-lt"/>
              </a:rPr>
              <a:t>Funding the Community Colleges</a:t>
            </a:r>
          </a:p>
          <a:p>
            <a:pPr marL="344488" indent="-344488">
              <a:spcBef>
                <a:spcPts val="1200"/>
              </a:spcBef>
              <a:spcAft>
                <a:spcPts val="1200"/>
              </a:spcAft>
            </a:pPr>
            <a:r>
              <a:rPr lang="en-US" sz="3200" dirty="0">
                <a:latin typeface="+mn-lt"/>
              </a:rPr>
              <a:t>General Assembly Overview: </a:t>
            </a:r>
            <a:r>
              <a:rPr lang="en-US" sz="3200" i="1" dirty="0">
                <a:latin typeface="+mn-lt"/>
              </a:rPr>
              <a:t>Making Sense of the Process</a:t>
            </a:r>
          </a:p>
          <a:p>
            <a:pPr marL="344488" indent="-344488">
              <a:spcBef>
                <a:spcPts val="1200"/>
              </a:spcBef>
              <a:spcAft>
                <a:spcPts val="1200"/>
              </a:spcAft>
            </a:pPr>
            <a:r>
              <a:rPr lang="en-US" sz="3200" dirty="0">
                <a:latin typeface="+mn-lt"/>
              </a:rPr>
              <a:t>Getting to $: </a:t>
            </a:r>
            <a:r>
              <a:rPr lang="en-US" sz="3200" i="1" dirty="0">
                <a:latin typeface="+mn-lt"/>
              </a:rPr>
              <a:t>The Community College System Budget Process from Start to Finish</a:t>
            </a:r>
            <a:endParaRPr lang="en-US" sz="3200" dirty="0">
              <a:latin typeface="+mn-lt"/>
            </a:endParaRPr>
          </a:p>
          <a:p>
            <a:pPr marL="344488" indent="-344488">
              <a:spcBef>
                <a:spcPts val="1200"/>
              </a:spcBef>
              <a:spcAft>
                <a:spcPts val="1200"/>
              </a:spcAft>
            </a:pPr>
            <a:endParaRPr lang="en-US" sz="3200" dirty="0">
              <a:latin typeface="+mn-lt"/>
            </a:endParaRPr>
          </a:p>
          <a:p>
            <a:pPr marL="344488" indent="-344488">
              <a:spcBef>
                <a:spcPts val="1200"/>
              </a:spcBef>
              <a:spcAft>
                <a:spcPts val="1200"/>
              </a:spcAft>
            </a:pPr>
            <a:endParaRPr lang="en-US" sz="3200" dirty="0">
              <a:latin typeface="+mn-lt"/>
            </a:endParaRPr>
          </a:p>
        </p:txBody>
      </p:sp>
      <p:sp>
        <p:nvSpPr>
          <p:cNvPr id="3" name="Title 2">
            <a:extLst>
              <a:ext uri="{FF2B5EF4-FFF2-40B4-BE49-F238E27FC236}">
                <a16:creationId xmlns:a16="http://schemas.microsoft.com/office/drawing/2014/main" xmlns="" id="{9FDAD4E0-85E4-40C0-9617-2D6D2816F2D7}"/>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17759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87EC20E-A4C9-4F1C-8259-B7D067F0D01E}"/>
              </a:ext>
            </a:extLst>
          </p:cNvPr>
          <p:cNvSpPr/>
          <p:nvPr/>
        </p:nvSpPr>
        <p:spPr>
          <a:xfrm>
            <a:off x="2044460" y="267419"/>
            <a:ext cx="4977442" cy="1000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hlinkClick r:id="rId2"/>
              </a:rPr>
              <a:t>www.ncleg.gov</a:t>
            </a:r>
            <a:r>
              <a:rPr lang="en-US" sz="4400" dirty="0">
                <a:solidFill>
                  <a:schemeClr val="tx1"/>
                </a:solidFill>
              </a:rPr>
              <a:t> </a:t>
            </a:r>
            <a:r>
              <a:rPr lang="en-US" sz="4400" dirty="0"/>
              <a:t> </a:t>
            </a:r>
          </a:p>
        </p:txBody>
      </p:sp>
      <p:pic>
        <p:nvPicPr>
          <p:cNvPr id="4" name="Picture 3" descr="North Carolina General Assembly - Internet Explorer">
            <a:hlinkClick r:id="rId3"/>
            <a:extLst>
              <a:ext uri="{FF2B5EF4-FFF2-40B4-BE49-F238E27FC236}">
                <a16:creationId xmlns:a16="http://schemas.microsoft.com/office/drawing/2014/main" xmlns="" id="{E743791F-E547-4FF0-891C-7FA48F6D1449}"/>
              </a:ext>
            </a:extLst>
          </p:cNvPr>
          <p:cNvPicPr>
            <a:picLocks noChangeAspect="1"/>
          </p:cNvPicPr>
          <p:nvPr/>
        </p:nvPicPr>
        <p:blipFill rotWithShape="1">
          <a:blip r:embed="rId4">
            <a:extLst>
              <a:ext uri="{28A0092B-C50C-407E-A947-70E740481C1C}">
                <a14:useLocalDpi xmlns:a14="http://schemas.microsoft.com/office/drawing/2010/main" val="0"/>
              </a:ext>
            </a:extLst>
          </a:blip>
          <a:srcRect l="666" t="10932" r="666"/>
          <a:stretch/>
        </p:blipFill>
        <p:spPr>
          <a:xfrm>
            <a:off x="354765" y="1645919"/>
            <a:ext cx="8356831" cy="4114800"/>
          </a:xfrm>
          <a:prstGeom prst="rect">
            <a:avLst/>
          </a:prstGeom>
        </p:spPr>
      </p:pic>
    </p:spTree>
    <p:extLst>
      <p:ext uri="{BB962C8B-B14F-4D97-AF65-F5344CB8AC3E}">
        <p14:creationId xmlns:p14="http://schemas.microsoft.com/office/powerpoint/2010/main" val="408252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7A69C5C-0CE1-49CD-B00D-1643CEC71541}"/>
              </a:ext>
            </a:extLst>
          </p:cNvPr>
          <p:cNvSpPr txBox="1">
            <a:spLocks/>
          </p:cNvSpPr>
          <p:nvPr/>
        </p:nvSpPr>
        <p:spPr>
          <a:xfrm>
            <a:off x="293297" y="1345722"/>
            <a:ext cx="8583283" cy="5020572"/>
          </a:xfrm>
          <a:prstGeom prst="rect">
            <a:avLst/>
          </a:prstGeom>
        </p:spPr>
        <p:txBody>
          <a:bodyPr>
            <a:normAutofit fontScale="8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600"/>
              </a:spcBef>
              <a:spcAft>
                <a:spcPts val="600"/>
              </a:spcAft>
            </a:pPr>
            <a:r>
              <a:rPr lang="en-US" sz="2600" b="1" dirty="0">
                <a:solidFill>
                  <a:srgbClr val="002060"/>
                </a:solidFill>
                <a:latin typeface="+mn-lt"/>
              </a:rPr>
              <a:t>House and Senate often introduce </a:t>
            </a:r>
            <a:r>
              <a:rPr lang="en-US" sz="2600" b="1" dirty="0">
                <a:solidFill>
                  <a:srgbClr val="002060"/>
                </a:solidFill>
                <a:latin typeface="+mn-lt"/>
                <a:sym typeface="Wingdings" panose="05000000000000000000" pitchFamily="2" charset="2"/>
              </a:rPr>
              <a:t>identical bills </a:t>
            </a:r>
          </a:p>
          <a:p>
            <a:pPr>
              <a:lnSpc>
                <a:spcPct val="110000"/>
              </a:lnSpc>
              <a:spcBef>
                <a:spcPts val="600"/>
              </a:spcBef>
              <a:spcAft>
                <a:spcPts val="600"/>
              </a:spcAft>
            </a:pPr>
            <a:r>
              <a:rPr lang="en-US" sz="2600" b="1" dirty="0">
                <a:solidFill>
                  <a:srgbClr val="002060"/>
                </a:solidFill>
                <a:latin typeface="+mn-lt"/>
              </a:rPr>
              <a:t>Individual bills are often “added to” other bills in a proposed committee substitute</a:t>
            </a:r>
          </a:p>
          <a:p>
            <a:pPr lvl="1">
              <a:lnSpc>
                <a:spcPct val="120000"/>
              </a:lnSpc>
              <a:spcBef>
                <a:spcPts val="0"/>
              </a:spcBef>
            </a:pPr>
            <a:r>
              <a:rPr lang="en-US" sz="2000" dirty="0">
                <a:latin typeface="+mn-lt"/>
              </a:rPr>
              <a:t>Especially true in budget</a:t>
            </a:r>
          </a:p>
          <a:p>
            <a:pPr lvl="1">
              <a:lnSpc>
                <a:spcPct val="120000"/>
              </a:lnSpc>
              <a:spcBef>
                <a:spcPts val="0"/>
              </a:spcBef>
            </a:pPr>
            <a:r>
              <a:rPr lang="en-US" sz="2000" dirty="0">
                <a:latin typeface="+mn-lt"/>
              </a:rPr>
              <a:t>Just because bill shows up on website as being in committee doesn’t mean it isn’t in another bill</a:t>
            </a:r>
          </a:p>
          <a:p>
            <a:pPr>
              <a:lnSpc>
                <a:spcPct val="110000"/>
              </a:lnSpc>
              <a:spcBef>
                <a:spcPts val="600"/>
              </a:spcBef>
              <a:spcAft>
                <a:spcPts val="600"/>
              </a:spcAft>
            </a:pPr>
            <a:r>
              <a:rPr lang="en-US" sz="2800" b="1" dirty="0">
                <a:solidFill>
                  <a:srgbClr val="002060"/>
                </a:solidFill>
                <a:latin typeface="+mn-lt"/>
              </a:rPr>
              <a:t>Proposed committee substitute offered in committee may look </a:t>
            </a:r>
            <a:r>
              <a:rPr lang="en-US" sz="2800" b="1" u="sng" dirty="0">
                <a:solidFill>
                  <a:srgbClr val="002060"/>
                </a:solidFill>
                <a:latin typeface="+mn-lt"/>
              </a:rPr>
              <a:t>nothing</a:t>
            </a:r>
            <a:r>
              <a:rPr lang="en-US" sz="2800" b="1" dirty="0">
                <a:solidFill>
                  <a:srgbClr val="002060"/>
                </a:solidFill>
                <a:latin typeface="+mn-lt"/>
              </a:rPr>
              <a:t> like it did when it was referred to the committee!</a:t>
            </a:r>
          </a:p>
          <a:p>
            <a:pPr lvl="1">
              <a:lnSpc>
                <a:spcPct val="120000"/>
              </a:lnSpc>
              <a:spcBef>
                <a:spcPts val="0"/>
              </a:spcBef>
            </a:pPr>
            <a:r>
              <a:rPr lang="en-US" sz="2000" dirty="0">
                <a:latin typeface="+mn-lt"/>
              </a:rPr>
              <a:t>Substantial changes to same subject matter</a:t>
            </a:r>
          </a:p>
          <a:p>
            <a:pPr lvl="1">
              <a:lnSpc>
                <a:spcPct val="120000"/>
              </a:lnSpc>
              <a:spcBef>
                <a:spcPts val="0"/>
              </a:spcBef>
            </a:pPr>
            <a:r>
              <a:rPr lang="en-US" sz="2000" dirty="0">
                <a:latin typeface="+mn-lt"/>
              </a:rPr>
              <a:t>Completely different subject matter from original bill</a:t>
            </a:r>
          </a:p>
          <a:p>
            <a:pPr lvl="1">
              <a:lnSpc>
                <a:spcPct val="120000"/>
              </a:lnSpc>
              <a:spcBef>
                <a:spcPts val="0"/>
              </a:spcBef>
            </a:pPr>
            <a:r>
              <a:rPr lang="en-US" sz="2000" dirty="0">
                <a:latin typeface="+mn-lt"/>
              </a:rPr>
              <a:t>Important to attend committee meetings</a:t>
            </a:r>
          </a:p>
          <a:p>
            <a:pPr lvl="1">
              <a:lnSpc>
                <a:spcPct val="120000"/>
              </a:lnSpc>
              <a:spcBef>
                <a:spcPts val="0"/>
              </a:spcBef>
            </a:pPr>
            <a:r>
              <a:rPr lang="en-US" sz="2000" dirty="0">
                <a:latin typeface="+mn-lt"/>
              </a:rPr>
              <a:t>Vigilance, especially at end of session!</a:t>
            </a:r>
          </a:p>
          <a:p>
            <a:pPr>
              <a:lnSpc>
                <a:spcPct val="110000"/>
              </a:lnSpc>
              <a:spcBef>
                <a:spcPts val="600"/>
              </a:spcBef>
              <a:spcAft>
                <a:spcPts val="600"/>
              </a:spcAft>
            </a:pPr>
            <a:r>
              <a:rPr lang="en-US" sz="2800" dirty="0">
                <a:solidFill>
                  <a:srgbClr val="002060"/>
                </a:solidFill>
                <a:latin typeface="+mn-lt"/>
              </a:rPr>
              <a:t>“</a:t>
            </a:r>
            <a:r>
              <a:rPr lang="en-US" sz="2800" b="1" dirty="0">
                <a:solidFill>
                  <a:srgbClr val="002060"/>
                </a:solidFill>
                <a:latin typeface="+mn-lt"/>
              </a:rPr>
              <a:t>Cross-over” Date </a:t>
            </a:r>
            <a:r>
              <a:rPr lang="en-US" sz="2000" b="1" dirty="0">
                <a:latin typeface="+mn-lt"/>
              </a:rPr>
              <a:t>– </a:t>
            </a:r>
            <a:r>
              <a:rPr lang="en-US" sz="2000" dirty="0">
                <a:latin typeface="+mn-lt"/>
              </a:rPr>
              <a:t>date in the House and Senate rules by which all non-money bills must have “crossed-over” from one chamber to the other in order to remain eligible for the remainder of the long session and the short session</a:t>
            </a:r>
          </a:p>
        </p:txBody>
      </p:sp>
      <p:pic>
        <p:nvPicPr>
          <p:cNvPr id="5" name="Picture 4" descr="North Carolina General Assembly - Internet Explorer">
            <a:hlinkClick r:id="rId2"/>
            <a:extLst>
              <a:ext uri="{FF2B5EF4-FFF2-40B4-BE49-F238E27FC236}">
                <a16:creationId xmlns:a16="http://schemas.microsoft.com/office/drawing/2014/main" xmlns="" id="{4CA336F0-6A5A-4E7F-8403-B06898F0B692}"/>
              </a:ext>
            </a:extLst>
          </p:cNvPr>
          <p:cNvPicPr>
            <a:picLocks noChangeAspect="1"/>
          </p:cNvPicPr>
          <p:nvPr/>
        </p:nvPicPr>
        <p:blipFill rotWithShape="1">
          <a:blip r:embed="rId3">
            <a:extLst>
              <a:ext uri="{28A0092B-C50C-407E-A947-70E740481C1C}">
                <a14:useLocalDpi xmlns:a14="http://schemas.microsoft.com/office/drawing/2010/main" val="0"/>
              </a:ext>
            </a:extLst>
          </a:blip>
          <a:srcRect l="1" t="8589" r="49764" b="76913"/>
          <a:stretch/>
        </p:blipFill>
        <p:spPr>
          <a:xfrm>
            <a:off x="150963" y="345055"/>
            <a:ext cx="4593566" cy="750499"/>
          </a:xfrm>
          <a:prstGeom prst="rect">
            <a:avLst/>
          </a:prstGeom>
        </p:spPr>
      </p:pic>
      <p:sp>
        <p:nvSpPr>
          <p:cNvPr id="6" name="Rectangle 5">
            <a:extLst>
              <a:ext uri="{FF2B5EF4-FFF2-40B4-BE49-F238E27FC236}">
                <a16:creationId xmlns:a16="http://schemas.microsoft.com/office/drawing/2014/main" xmlns="" id="{91E34E13-6A7F-4E48-A416-6AE0348E1DE9}"/>
              </a:ext>
            </a:extLst>
          </p:cNvPr>
          <p:cNvSpPr/>
          <p:nvPr/>
        </p:nvSpPr>
        <p:spPr>
          <a:xfrm>
            <a:off x="5211432" y="245851"/>
            <a:ext cx="3562710" cy="974787"/>
          </a:xfrm>
          <a:prstGeom prst="rect">
            <a:avLst/>
          </a:prstGeom>
          <a:solidFill>
            <a:schemeClr val="accent4">
              <a:lumMod val="60000"/>
              <a:lumOff val="40000"/>
            </a:schemeClr>
          </a:solidFill>
          <a:ln w="28575">
            <a:solidFill>
              <a:srgbClr val="003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Hints on Tracking Legislation</a:t>
            </a:r>
          </a:p>
        </p:txBody>
      </p:sp>
    </p:spTree>
    <p:extLst>
      <p:ext uri="{BB962C8B-B14F-4D97-AF65-F5344CB8AC3E}">
        <p14:creationId xmlns:p14="http://schemas.microsoft.com/office/powerpoint/2010/main" val="314636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141C5-3B46-4E39-83A7-58DAE8A70FAD}"/>
              </a:ext>
            </a:extLst>
          </p:cNvPr>
          <p:cNvSpPr>
            <a:spLocks noGrp="1"/>
          </p:cNvSpPr>
          <p:nvPr>
            <p:ph type="title"/>
          </p:nvPr>
        </p:nvSpPr>
        <p:spPr>
          <a:solidFill>
            <a:schemeClr val="accent4">
              <a:lumMod val="60000"/>
              <a:lumOff val="40000"/>
            </a:schemeClr>
          </a:solidFill>
          <a:ln w="57150">
            <a:solidFill>
              <a:schemeClr val="accent1">
                <a:lumMod val="50000"/>
              </a:schemeClr>
            </a:solidFill>
          </a:ln>
        </p:spPr>
        <p:txBody>
          <a:bodyPr anchor="ctr">
            <a:normAutofit/>
          </a:bodyPr>
          <a:lstStyle/>
          <a:p>
            <a:pPr algn="ctr"/>
            <a:r>
              <a:rPr lang="en-US" sz="3600" dirty="0"/>
              <a:t>GETTING TO $:</a:t>
            </a:r>
            <a:br>
              <a:rPr lang="en-US" sz="3600" dirty="0"/>
            </a:br>
            <a:r>
              <a:rPr lang="en-US" sz="3600" dirty="0"/>
              <a:t>The Community College System Budget Process from Start to Finish</a:t>
            </a:r>
          </a:p>
        </p:txBody>
      </p:sp>
    </p:spTree>
    <p:extLst>
      <p:ext uri="{BB962C8B-B14F-4D97-AF65-F5344CB8AC3E}">
        <p14:creationId xmlns:p14="http://schemas.microsoft.com/office/powerpoint/2010/main" val="1269278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60FDF6C-D2B7-425C-B292-4753F1072492}"/>
              </a:ext>
            </a:extLst>
          </p:cNvPr>
          <p:cNvSpPr>
            <a:spLocks noGrp="1"/>
          </p:cNvSpPr>
          <p:nvPr>
            <p:ph type="title"/>
          </p:nvPr>
        </p:nvSpPr>
        <p:spPr>
          <a:xfrm>
            <a:off x="1533430" y="365129"/>
            <a:ext cx="6983111" cy="1325563"/>
          </a:xfrm>
        </p:spPr>
        <p:txBody>
          <a:bodyPr>
            <a:normAutofit/>
          </a:bodyPr>
          <a:lstStyle/>
          <a:p>
            <a:r>
              <a:rPr lang="en-US" sz="3200" dirty="0"/>
              <a:t>SOURCES OF BUDGET &amp; LEGISLATIVE AGENDA ITEMS</a:t>
            </a:r>
          </a:p>
        </p:txBody>
      </p:sp>
      <p:sp>
        <p:nvSpPr>
          <p:cNvPr id="7" name="Text Placeholder 6">
            <a:extLst>
              <a:ext uri="{FF2B5EF4-FFF2-40B4-BE49-F238E27FC236}">
                <a16:creationId xmlns:a16="http://schemas.microsoft.com/office/drawing/2014/main" xmlns="" id="{446CA901-C1DE-45CB-83F7-89641BE21A5A}"/>
              </a:ext>
            </a:extLst>
          </p:cNvPr>
          <p:cNvSpPr>
            <a:spLocks noGrp="1"/>
          </p:cNvSpPr>
          <p:nvPr>
            <p:ph type="body" idx="1"/>
          </p:nvPr>
        </p:nvSpPr>
        <p:spPr>
          <a:xfrm>
            <a:off x="646509" y="1715348"/>
            <a:ext cx="3868340" cy="693528"/>
          </a:xfrm>
          <a:ln w="38100">
            <a:solidFill>
              <a:srgbClr val="003767"/>
            </a:solidFill>
          </a:ln>
        </p:spPr>
        <p:txBody>
          <a:bodyPr>
            <a:normAutofit/>
          </a:bodyPr>
          <a:lstStyle/>
          <a:p>
            <a:r>
              <a:rPr lang="en-US" sz="2400" dirty="0">
                <a:solidFill>
                  <a:srgbClr val="002060"/>
                </a:solidFill>
                <a:latin typeface="+mn-lt"/>
              </a:rPr>
              <a:t>COMMUNITY COLLEGES</a:t>
            </a:r>
          </a:p>
        </p:txBody>
      </p:sp>
      <p:sp>
        <p:nvSpPr>
          <p:cNvPr id="8" name="Content Placeholder 7">
            <a:extLst>
              <a:ext uri="{FF2B5EF4-FFF2-40B4-BE49-F238E27FC236}">
                <a16:creationId xmlns:a16="http://schemas.microsoft.com/office/drawing/2014/main" xmlns="" id="{2833506C-CE31-4C76-B2AA-13734DFDCB35}"/>
              </a:ext>
            </a:extLst>
          </p:cNvPr>
          <p:cNvSpPr>
            <a:spLocks noGrp="1"/>
          </p:cNvSpPr>
          <p:nvPr>
            <p:ph sz="half" idx="2"/>
          </p:nvPr>
        </p:nvSpPr>
        <p:spPr>
          <a:xfrm>
            <a:off x="627457" y="2433532"/>
            <a:ext cx="3868340" cy="3915510"/>
          </a:xfrm>
          <a:solidFill>
            <a:srgbClr val="003767"/>
          </a:solidFill>
          <a:ln>
            <a:noFill/>
          </a:ln>
        </p:spPr>
        <p:style>
          <a:lnRef idx="0">
            <a:scrgbClr r="0" g="0" b="0"/>
          </a:lnRef>
          <a:fillRef idx="0">
            <a:scrgbClr r="0" g="0" b="0"/>
          </a:fillRef>
          <a:effectRef idx="0">
            <a:scrgbClr r="0" g="0" b="0"/>
          </a:effectRef>
          <a:fontRef idx="minor">
            <a:schemeClr val="lt1"/>
          </a:fontRef>
        </p:style>
        <p:txBody>
          <a:bodyPr anchor="ctr">
            <a:noAutofit/>
          </a:bodyPr>
          <a:lstStyle/>
          <a:p>
            <a:r>
              <a:rPr lang="en-US" sz="2000" dirty="0">
                <a:latin typeface="+mn-lt"/>
              </a:rPr>
              <a:t>NC Assn. of CC Presidents (NCACCP) Legislative &amp; Finance Committees</a:t>
            </a:r>
          </a:p>
          <a:p>
            <a:r>
              <a:rPr lang="en-US" sz="2000" dirty="0">
                <a:latin typeface="+mn-lt"/>
              </a:rPr>
              <a:t>Begins in mid-summer</a:t>
            </a:r>
          </a:p>
          <a:p>
            <a:r>
              <a:rPr lang="en-US" sz="2000" dirty="0">
                <a:latin typeface="+mn-lt"/>
              </a:rPr>
              <a:t>Approved by NCACCP</a:t>
            </a:r>
          </a:p>
          <a:p>
            <a:r>
              <a:rPr lang="en-US" sz="2000" dirty="0">
                <a:latin typeface="+mn-lt"/>
              </a:rPr>
              <a:t>Align to CC System’s Strategic Plan</a:t>
            </a:r>
          </a:p>
          <a:p>
            <a:r>
              <a:rPr lang="en-US" sz="2000" dirty="0">
                <a:latin typeface="+mn-lt"/>
              </a:rPr>
              <a:t>Presented to State Board of Community Colleges (SBCC)</a:t>
            </a:r>
          </a:p>
          <a:p>
            <a:r>
              <a:rPr lang="en-US" sz="2000" dirty="0">
                <a:latin typeface="+mn-lt"/>
              </a:rPr>
              <a:t>NCACCT</a:t>
            </a:r>
          </a:p>
          <a:p>
            <a:r>
              <a:rPr lang="en-US" sz="2000" b="1" dirty="0">
                <a:solidFill>
                  <a:srgbClr val="FF0000"/>
                </a:solidFill>
                <a:latin typeface="+mn-lt"/>
              </a:rPr>
              <a:t>CONSENSUS BUDGET/ LEGISLATIVE PRIORITIES ESSENTIAL</a:t>
            </a:r>
            <a:r>
              <a:rPr lang="en-US" sz="2000" b="1" dirty="0">
                <a:solidFill>
                  <a:srgbClr val="FF0000"/>
                </a:solidFill>
              </a:rPr>
              <a:t>!</a:t>
            </a:r>
          </a:p>
        </p:txBody>
      </p:sp>
      <p:sp>
        <p:nvSpPr>
          <p:cNvPr id="9" name="Text Placeholder 8">
            <a:extLst>
              <a:ext uri="{FF2B5EF4-FFF2-40B4-BE49-F238E27FC236}">
                <a16:creationId xmlns:a16="http://schemas.microsoft.com/office/drawing/2014/main" xmlns="" id="{8639FD0D-A5E4-429C-870D-26EF3746A796}"/>
              </a:ext>
            </a:extLst>
          </p:cNvPr>
          <p:cNvSpPr>
            <a:spLocks noGrp="1"/>
          </p:cNvSpPr>
          <p:nvPr>
            <p:ph type="body" sz="quarter" idx="3"/>
          </p:nvPr>
        </p:nvSpPr>
        <p:spPr>
          <a:xfrm>
            <a:off x="4629152" y="1723977"/>
            <a:ext cx="3887391" cy="693529"/>
          </a:xfrm>
          <a:ln w="38100">
            <a:solidFill>
              <a:schemeClr val="tx1"/>
            </a:solidFill>
          </a:ln>
        </p:spPr>
        <p:txBody>
          <a:bodyPr>
            <a:noAutofit/>
          </a:bodyPr>
          <a:lstStyle/>
          <a:p>
            <a:r>
              <a:rPr lang="en-US" sz="2400" dirty="0">
                <a:solidFill>
                  <a:srgbClr val="002060"/>
                </a:solidFill>
                <a:latin typeface="+mn-lt"/>
              </a:rPr>
              <a:t>OTHER SOURCES</a:t>
            </a:r>
          </a:p>
        </p:txBody>
      </p:sp>
      <p:sp>
        <p:nvSpPr>
          <p:cNvPr id="10" name="Content Placeholder 9">
            <a:extLst>
              <a:ext uri="{FF2B5EF4-FFF2-40B4-BE49-F238E27FC236}">
                <a16:creationId xmlns:a16="http://schemas.microsoft.com/office/drawing/2014/main" xmlns="" id="{64CF027A-98C0-483C-8BDF-D4A2AA3C115B}"/>
              </a:ext>
            </a:extLst>
          </p:cNvPr>
          <p:cNvSpPr>
            <a:spLocks noGrp="1"/>
          </p:cNvSpPr>
          <p:nvPr>
            <p:ph sz="quarter" idx="4"/>
          </p:nvPr>
        </p:nvSpPr>
        <p:spPr>
          <a:xfrm>
            <a:off x="4629150" y="2450790"/>
            <a:ext cx="3887391" cy="3898251"/>
          </a:xfr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2000" dirty="0">
                <a:solidFill>
                  <a:srgbClr val="002060"/>
                </a:solidFill>
              </a:rPr>
              <a:t>Governor’s Budget</a:t>
            </a:r>
            <a:endParaRPr lang="en-US" sz="2000" dirty="0">
              <a:solidFill>
                <a:srgbClr val="002060"/>
              </a:solidFill>
              <a:latin typeface="+mn-lt"/>
            </a:endParaRPr>
          </a:p>
          <a:p>
            <a:r>
              <a:rPr lang="en-US" sz="2000" dirty="0">
                <a:solidFill>
                  <a:srgbClr val="002060"/>
                </a:solidFill>
                <a:latin typeface="+mn-lt"/>
              </a:rPr>
              <a:t>Legislators’ priorities/interests beneficial to community colleges</a:t>
            </a:r>
          </a:p>
          <a:p>
            <a:r>
              <a:rPr lang="en-US" sz="2000" dirty="0">
                <a:solidFill>
                  <a:srgbClr val="002060"/>
                </a:solidFill>
                <a:latin typeface="+mn-lt"/>
              </a:rPr>
              <a:t>Legislative Study Commission recommendations supporting CC mission</a:t>
            </a:r>
          </a:p>
          <a:p>
            <a:r>
              <a:rPr lang="en-US" sz="2000" dirty="0">
                <a:solidFill>
                  <a:srgbClr val="002060"/>
                </a:solidFill>
                <a:latin typeface="+mn-lt"/>
              </a:rPr>
              <a:t>Studies done by CC System that are mandated by legislature</a:t>
            </a:r>
          </a:p>
        </p:txBody>
      </p:sp>
      <p:pic>
        <p:nvPicPr>
          <p:cNvPr id="11" name="Picture 10" title="NCCCS Logo">
            <a:extLst>
              <a:ext uri="{FF2B5EF4-FFF2-40B4-BE49-F238E27FC236}">
                <a16:creationId xmlns:a16="http://schemas.microsoft.com/office/drawing/2014/main" xmlns="" id="{1392B74B-536C-4FDB-996D-409143DE5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21" y="244359"/>
            <a:ext cx="903588" cy="1358848"/>
          </a:xfrm>
          <a:prstGeom prst="rect">
            <a:avLst/>
          </a:prstGeom>
        </p:spPr>
      </p:pic>
    </p:spTree>
    <p:extLst>
      <p:ext uri="{BB962C8B-B14F-4D97-AF65-F5344CB8AC3E}">
        <p14:creationId xmlns:p14="http://schemas.microsoft.com/office/powerpoint/2010/main" val="318077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16B9EB-91B2-40EE-97D6-C60B78CECBD2}"/>
              </a:ext>
            </a:extLst>
          </p:cNvPr>
          <p:cNvSpPr>
            <a:spLocks noGrp="1"/>
          </p:cNvSpPr>
          <p:nvPr>
            <p:ph idx="1"/>
          </p:nvPr>
        </p:nvSpPr>
        <p:spPr/>
        <p:txBody>
          <a:bodyPr/>
          <a:lstStyle/>
          <a:p>
            <a:pPr marL="344488" indent="-344488"/>
            <a:r>
              <a:rPr lang="en-US" b="1" dirty="0">
                <a:solidFill>
                  <a:srgbClr val="003767"/>
                </a:solidFill>
                <a:latin typeface="+mn-lt"/>
              </a:rPr>
              <a:t>System Office </a:t>
            </a:r>
            <a:r>
              <a:rPr lang="en-US" dirty="0">
                <a:latin typeface="+mn-lt"/>
              </a:rPr>
              <a:t>-- Work with </a:t>
            </a:r>
          </a:p>
          <a:p>
            <a:pPr marL="601663" lvl="1" indent="-344488"/>
            <a:r>
              <a:rPr lang="en-US" dirty="0">
                <a:latin typeface="+mn-lt"/>
              </a:rPr>
              <a:t>House &amp; Senate Education Appropriations Subcommittee Chairs</a:t>
            </a:r>
          </a:p>
          <a:p>
            <a:pPr marL="858838" lvl="2" indent="-344488"/>
            <a:r>
              <a:rPr lang="en-US" dirty="0">
                <a:latin typeface="+mn-lt"/>
              </a:rPr>
              <a:t>Responsible for CC, UNC, &amp; K-12 budgets</a:t>
            </a:r>
          </a:p>
          <a:p>
            <a:pPr marL="601663" lvl="1" indent="-344488"/>
            <a:r>
              <a:rPr lang="en-US" dirty="0">
                <a:latin typeface="+mn-lt"/>
              </a:rPr>
              <a:t>House &amp; Senate Full Appropriations Chairs</a:t>
            </a:r>
          </a:p>
          <a:p>
            <a:pPr marL="344488" indent="-344488"/>
            <a:r>
              <a:rPr lang="en-US" b="1" dirty="0">
                <a:solidFill>
                  <a:srgbClr val="003767"/>
                </a:solidFill>
                <a:latin typeface="+mn-lt"/>
              </a:rPr>
              <a:t>Presidents &amp; Trustees </a:t>
            </a:r>
            <a:r>
              <a:rPr lang="en-US" dirty="0">
                <a:latin typeface="+mn-lt"/>
              </a:rPr>
              <a:t>– Work with local legislative delegation</a:t>
            </a:r>
          </a:p>
          <a:p>
            <a:pPr marL="344488" indent="-344488"/>
            <a:r>
              <a:rPr lang="en-US" b="1" dirty="0">
                <a:solidFill>
                  <a:srgbClr val="003767"/>
                </a:solidFill>
                <a:latin typeface="+mn-lt"/>
              </a:rPr>
              <a:t>System President </a:t>
            </a:r>
            <a:r>
              <a:rPr lang="en-US" dirty="0">
                <a:latin typeface="+mn-lt"/>
              </a:rPr>
              <a:t>– Speaker &amp; President Pro Tem</a:t>
            </a:r>
          </a:p>
        </p:txBody>
      </p:sp>
      <p:sp>
        <p:nvSpPr>
          <p:cNvPr id="3" name="Title 2">
            <a:extLst>
              <a:ext uri="{FF2B5EF4-FFF2-40B4-BE49-F238E27FC236}">
                <a16:creationId xmlns:a16="http://schemas.microsoft.com/office/drawing/2014/main" xmlns="" id="{4744BABD-6085-4603-B7DA-1A39783D013E}"/>
              </a:ext>
            </a:extLst>
          </p:cNvPr>
          <p:cNvSpPr>
            <a:spLocks noGrp="1"/>
          </p:cNvSpPr>
          <p:nvPr>
            <p:ph type="title"/>
          </p:nvPr>
        </p:nvSpPr>
        <p:spPr/>
        <p:txBody>
          <a:bodyPr/>
          <a:lstStyle/>
          <a:p>
            <a:r>
              <a:rPr lang="en-US" dirty="0"/>
              <a:t>LEGISLATIVE BUDGET PROCESS</a:t>
            </a:r>
          </a:p>
        </p:txBody>
      </p:sp>
    </p:spTree>
    <p:extLst>
      <p:ext uri="{BB962C8B-B14F-4D97-AF65-F5344CB8AC3E}">
        <p14:creationId xmlns:p14="http://schemas.microsoft.com/office/powerpoint/2010/main" val="2658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66047"/>
            <a:ext cx="8058150" cy="4491318"/>
          </a:xfrm>
        </p:spPr>
        <p:txBody>
          <a:bodyPr anchor="ctr">
            <a:noAutofit/>
          </a:bodyPr>
          <a:lstStyle/>
          <a:p>
            <a:pPr marL="344488" indent="-344488"/>
            <a:r>
              <a:rPr lang="en-US" sz="2000" b="1" dirty="0">
                <a:latin typeface="+mn-lt"/>
              </a:rPr>
              <a:t>Ultimately final budget is product of Community College System budget priorities, other legislators’ priorities, and constrained by funding amounts.</a:t>
            </a:r>
          </a:p>
          <a:p>
            <a:pPr marL="344488" indent="-344488"/>
            <a:r>
              <a:rPr lang="en-US" sz="2000" b="1" dirty="0">
                <a:latin typeface="+mn-lt"/>
              </a:rPr>
              <a:t>Leadership sets </a:t>
            </a:r>
            <a:r>
              <a:rPr lang="en-US" sz="2000" b="1" i="1" dirty="0">
                <a:latin typeface="+mn-lt"/>
              </a:rPr>
              <a:t>“targets” – </a:t>
            </a:r>
            <a:r>
              <a:rPr lang="en-US" sz="2000" b="1" dirty="0">
                <a:latin typeface="+mn-lt"/>
              </a:rPr>
              <a:t>amount of money that can be spent by the subcommittee to support programs</a:t>
            </a:r>
          </a:p>
          <a:p>
            <a:pPr marL="601663" lvl="2" indent="-344488"/>
            <a:r>
              <a:rPr lang="en-US" dirty="0">
                <a:latin typeface="+mn-lt"/>
              </a:rPr>
              <a:t>Can get “additional money” through cuts</a:t>
            </a:r>
          </a:p>
          <a:p>
            <a:pPr marL="601663" lvl="2" indent="-344488"/>
            <a:r>
              <a:rPr lang="en-US" dirty="0">
                <a:latin typeface="+mn-lt"/>
              </a:rPr>
              <a:t>Salaries and benefits are “outside the subcommittee targets” meaning those items are dealt with by the full Appropriations Committee</a:t>
            </a:r>
          </a:p>
          <a:p>
            <a:pPr marL="344488" indent="-344488"/>
            <a:r>
              <a:rPr lang="en-US" sz="2000" b="1" dirty="0">
                <a:latin typeface="+mn-lt"/>
              </a:rPr>
              <a:t>System President makes budget presentation to “Ed. Approps.” Subcommittee always in long session; sometimes in short session</a:t>
            </a:r>
          </a:p>
          <a:p>
            <a:pPr marL="344488" indent="-344488"/>
            <a:r>
              <a:rPr lang="en-US" sz="2000" b="1" dirty="0">
                <a:latin typeface="+mn-lt"/>
              </a:rPr>
              <a:t>Work on-going throughout session until budget is passed</a:t>
            </a:r>
          </a:p>
          <a:p>
            <a:pPr marL="344488" indent="-344488"/>
            <a:r>
              <a:rPr lang="en-US" sz="2000" b="1" dirty="0">
                <a:solidFill>
                  <a:srgbClr val="FF0000"/>
                </a:solidFill>
                <a:latin typeface="+mn-lt"/>
              </a:rPr>
              <a:t>Priorities may shift after House and Senate budgets are introduced.</a:t>
            </a:r>
          </a:p>
        </p:txBody>
      </p:sp>
      <p:sp>
        <p:nvSpPr>
          <p:cNvPr id="3" name="Title 2"/>
          <p:cNvSpPr>
            <a:spLocks noGrp="1"/>
          </p:cNvSpPr>
          <p:nvPr>
            <p:ph type="title"/>
          </p:nvPr>
        </p:nvSpPr>
        <p:spPr>
          <a:xfrm>
            <a:off x="1773194" y="259406"/>
            <a:ext cx="5915258" cy="1325563"/>
          </a:xfrm>
        </p:spPr>
        <p:txBody>
          <a:bodyPr>
            <a:normAutofit/>
          </a:bodyPr>
          <a:lstStyle/>
          <a:p>
            <a:r>
              <a:rPr lang="en-US" dirty="0"/>
              <a:t>LEGISLATIVE BUDGET PROCESS</a:t>
            </a:r>
          </a:p>
        </p:txBody>
      </p:sp>
    </p:spTree>
    <p:extLst>
      <p:ext uri="{BB962C8B-B14F-4D97-AF65-F5344CB8AC3E}">
        <p14:creationId xmlns:p14="http://schemas.microsoft.com/office/powerpoint/2010/main" val="100837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1B0E795-24DC-4711-A0FA-221160AD82FC}"/>
              </a:ext>
            </a:extLst>
          </p:cNvPr>
          <p:cNvSpPr>
            <a:spLocks noGrp="1"/>
          </p:cNvSpPr>
          <p:nvPr>
            <p:ph idx="1"/>
          </p:nvPr>
        </p:nvSpPr>
        <p:spPr/>
        <p:txBody>
          <a:bodyPr>
            <a:normAutofit lnSpcReduction="10000"/>
          </a:bodyPr>
          <a:lstStyle/>
          <a:p>
            <a:pPr marL="344488" indent="-344488"/>
            <a:r>
              <a:rPr lang="en-US" dirty="0">
                <a:latin typeface="+mn-lt"/>
              </a:rPr>
              <a:t>Non-recurring or recurring funds</a:t>
            </a:r>
          </a:p>
          <a:p>
            <a:pPr marL="344488" indent="-344488"/>
            <a:r>
              <a:rPr lang="en-US" dirty="0">
                <a:latin typeface="+mn-lt"/>
              </a:rPr>
              <a:t>Typically non-recurring</a:t>
            </a:r>
          </a:p>
          <a:p>
            <a:pPr marL="344488" indent="-344488"/>
            <a:r>
              <a:rPr lang="en-US" dirty="0">
                <a:latin typeface="+mn-lt"/>
              </a:rPr>
              <a:t>May be allocated outside the Education of the budget</a:t>
            </a:r>
          </a:p>
          <a:p>
            <a:pPr marL="344488" indent="-344488"/>
            <a:r>
              <a:rPr lang="en-US" dirty="0">
                <a:latin typeface="+mn-lt"/>
              </a:rPr>
              <a:t>May not be part of the Education spending “targets” given to Education Appropriations Sub-chairs</a:t>
            </a:r>
          </a:p>
          <a:p>
            <a:pPr marL="344488" indent="-344488"/>
            <a:r>
              <a:rPr lang="en-US" dirty="0">
                <a:latin typeface="+mn-lt"/>
              </a:rPr>
              <a:t>Often, individual legislators will request special projects/funding for district</a:t>
            </a:r>
          </a:p>
          <a:p>
            <a:pPr marL="344488" indent="-344488"/>
            <a:r>
              <a:rPr lang="en-US" dirty="0">
                <a:latin typeface="+mn-lt"/>
              </a:rPr>
              <a:t>System Office typically opposes if takes away from agreed upon System priorities</a:t>
            </a:r>
          </a:p>
        </p:txBody>
      </p:sp>
      <p:sp>
        <p:nvSpPr>
          <p:cNvPr id="3" name="Title 2">
            <a:extLst>
              <a:ext uri="{FF2B5EF4-FFF2-40B4-BE49-F238E27FC236}">
                <a16:creationId xmlns:a16="http://schemas.microsoft.com/office/drawing/2014/main" xmlns="" id="{78F4DEF5-8111-4089-8CE1-49C437299593}"/>
              </a:ext>
            </a:extLst>
          </p:cNvPr>
          <p:cNvSpPr>
            <a:spLocks noGrp="1"/>
          </p:cNvSpPr>
          <p:nvPr>
            <p:ph type="title"/>
          </p:nvPr>
        </p:nvSpPr>
        <p:spPr/>
        <p:txBody>
          <a:bodyPr/>
          <a:lstStyle/>
          <a:p>
            <a:r>
              <a:rPr lang="en-US" dirty="0"/>
              <a:t>SPECIAL FUNDS FOR INDIVIDUAL COLLEGES</a:t>
            </a:r>
          </a:p>
        </p:txBody>
      </p:sp>
    </p:spTree>
    <p:extLst>
      <p:ext uri="{BB962C8B-B14F-4D97-AF65-F5344CB8AC3E}">
        <p14:creationId xmlns:p14="http://schemas.microsoft.com/office/powerpoint/2010/main" val="162580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2D02873-7EA2-48C8-90F7-937506E7F3F8}"/>
              </a:ext>
            </a:extLst>
          </p:cNvPr>
          <p:cNvSpPr>
            <a:spLocks noGrp="1"/>
          </p:cNvSpPr>
          <p:nvPr>
            <p:ph idx="1"/>
          </p:nvPr>
        </p:nvSpPr>
        <p:spPr>
          <a:xfrm>
            <a:off x="628650" y="1734185"/>
            <a:ext cx="7886700" cy="4351338"/>
          </a:xfrm>
        </p:spPr>
        <p:txBody>
          <a:bodyPr>
            <a:noAutofit/>
          </a:bodyPr>
          <a:lstStyle/>
          <a:p>
            <a:pPr marL="274320" indent="-274320">
              <a:lnSpc>
                <a:spcPct val="100000"/>
              </a:lnSpc>
              <a:spcBef>
                <a:spcPts val="600"/>
              </a:spcBef>
              <a:spcAft>
                <a:spcPts val="600"/>
              </a:spcAft>
            </a:pPr>
            <a:r>
              <a:rPr lang="en-US" sz="2400" dirty="0">
                <a:latin typeface="+mn-lt"/>
              </a:rPr>
              <a:t>Fund </a:t>
            </a:r>
            <a:r>
              <a:rPr lang="en-US" sz="2400" b="1" dirty="0">
                <a:latin typeface="+mn-lt"/>
              </a:rPr>
              <a:t>short-term workforce</a:t>
            </a:r>
            <a:r>
              <a:rPr lang="en-US" sz="2400" dirty="0">
                <a:latin typeface="+mn-lt"/>
              </a:rPr>
              <a:t> programs in Tier 1A, 1B, &amp; 2 at the same rate as curriculum programs. </a:t>
            </a:r>
            <a:r>
              <a:rPr lang="en-US" sz="2400" b="1" dirty="0">
                <a:latin typeface="+mn-lt"/>
              </a:rPr>
              <a:t>$12 million</a:t>
            </a:r>
          </a:p>
          <a:p>
            <a:pPr marL="274320" indent="-274320">
              <a:lnSpc>
                <a:spcPct val="100000"/>
              </a:lnSpc>
              <a:spcBef>
                <a:spcPts val="600"/>
              </a:spcBef>
              <a:spcAft>
                <a:spcPts val="600"/>
              </a:spcAft>
            </a:pPr>
            <a:r>
              <a:rPr lang="en-US" sz="2400" dirty="0">
                <a:latin typeface="+mn-lt"/>
              </a:rPr>
              <a:t>Fund Workforce Development focused</a:t>
            </a:r>
            <a:r>
              <a:rPr lang="en-US" sz="2400" b="1" dirty="0">
                <a:latin typeface="+mn-lt"/>
              </a:rPr>
              <a:t> Information Technology System</a:t>
            </a:r>
            <a:r>
              <a:rPr lang="en-US" sz="2400" dirty="0">
                <a:latin typeface="+mn-lt"/>
              </a:rPr>
              <a:t> for colleges. </a:t>
            </a:r>
            <a:r>
              <a:rPr lang="en-US" sz="2400" b="1" dirty="0">
                <a:latin typeface="+mn-lt"/>
              </a:rPr>
              <a:t>$15 million</a:t>
            </a:r>
          </a:p>
          <a:p>
            <a:pPr marL="274320" indent="-274320">
              <a:lnSpc>
                <a:spcPct val="100000"/>
              </a:lnSpc>
              <a:spcBef>
                <a:spcPts val="600"/>
              </a:spcBef>
              <a:spcAft>
                <a:spcPts val="600"/>
              </a:spcAft>
            </a:pPr>
            <a:r>
              <a:rPr lang="en-US" sz="2400" dirty="0">
                <a:latin typeface="+mn-lt"/>
              </a:rPr>
              <a:t>Increase faculty &amp; staff salary &amp; work toward national average</a:t>
            </a:r>
          </a:p>
          <a:p>
            <a:pPr marL="274320" indent="-274320">
              <a:lnSpc>
                <a:spcPct val="100000"/>
              </a:lnSpc>
              <a:spcBef>
                <a:spcPts val="600"/>
              </a:spcBef>
              <a:spcAft>
                <a:spcPts val="600"/>
              </a:spcAft>
            </a:pPr>
            <a:r>
              <a:rPr lang="en-US" sz="2400" dirty="0">
                <a:latin typeface="+mn-lt"/>
              </a:rPr>
              <a:t>State Board approved multi-campus centers. </a:t>
            </a:r>
            <a:r>
              <a:rPr lang="en-US" sz="2400" b="1" dirty="0">
                <a:latin typeface="+mn-lt"/>
              </a:rPr>
              <a:t>$2.3 million</a:t>
            </a:r>
          </a:p>
          <a:p>
            <a:pPr marL="274320" indent="-274320">
              <a:lnSpc>
                <a:spcPct val="100000"/>
              </a:lnSpc>
              <a:spcBef>
                <a:spcPts val="600"/>
              </a:spcBef>
              <a:spcAft>
                <a:spcPts val="600"/>
              </a:spcAft>
            </a:pPr>
            <a:r>
              <a:rPr lang="en-US" sz="2400" dirty="0">
                <a:latin typeface="+mn-lt"/>
              </a:rPr>
              <a:t>Expand Career Coach Program. </a:t>
            </a:r>
            <a:r>
              <a:rPr lang="en-US" sz="2400" b="1" dirty="0">
                <a:latin typeface="+mn-lt"/>
              </a:rPr>
              <a:t>$2.8 million</a:t>
            </a:r>
          </a:p>
          <a:p>
            <a:pPr marL="274320" indent="-274320">
              <a:lnSpc>
                <a:spcPct val="100000"/>
              </a:lnSpc>
              <a:spcBef>
                <a:spcPts val="600"/>
              </a:spcBef>
              <a:spcAft>
                <a:spcPts val="600"/>
              </a:spcAft>
            </a:pPr>
            <a:r>
              <a:rPr lang="en-US" sz="2400" dirty="0">
                <a:latin typeface="+mn-lt"/>
              </a:rPr>
              <a:t>Stabilize budgets for Hurricane Florence Impacted Colleges. </a:t>
            </a:r>
            <a:r>
              <a:rPr lang="en-US" sz="2400" b="1" dirty="0">
                <a:latin typeface="+mn-lt"/>
              </a:rPr>
              <a:t>$6.8 million one time funds</a:t>
            </a:r>
          </a:p>
        </p:txBody>
      </p:sp>
      <p:sp>
        <p:nvSpPr>
          <p:cNvPr id="3" name="Title 2">
            <a:extLst>
              <a:ext uri="{FF2B5EF4-FFF2-40B4-BE49-F238E27FC236}">
                <a16:creationId xmlns:a16="http://schemas.microsoft.com/office/drawing/2014/main" xmlns="" id="{875D5C99-049A-4A9C-A647-B90DE263A06E}"/>
              </a:ext>
            </a:extLst>
          </p:cNvPr>
          <p:cNvSpPr>
            <a:spLocks noGrp="1"/>
          </p:cNvSpPr>
          <p:nvPr>
            <p:ph type="title"/>
          </p:nvPr>
        </p:nvSpPr>
        <p:spPr/>
        <p:txBody>
          <a:bodyPr/>
          <a:lstStyle/>
          <a:p>
            <a:r>
              <a:rPr lang="en-US" dirty="0"/>
              <a:t>2019-2020 BUDGET PRIORITIES</a:t>
            </a:r>
          </a:p>
        </p:txBody>
      </p:sp>
    </p:spTree>
    <p:extLst>
      <p:ext uri="{BB962C8B-B14F-4D97-AF65-F5344CB8AC3E}">
        <p14:creationId xmlns:p14="http://schemas.microsoft.com/office/powerpoint/2010/main" val="72503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B540230-379B-4ECA-A30C-A8C1DA589DAE}"/>
              </a:ext>
            </a:extLst>
          </p:cNvPr>
          <p:cNvSpPr>
            <a:spLocks noGrp="1"/>
          </p:cNvSpPr>
          <p:nvPr>
            <p:ph idx="1"/>
          </p:nvPr>
        </p:nvSpPr>
        <p:spPr/>
        <p:txBody>
          <a:bodyPr>
            <a:normAutofit/>
          </a:bodyPr>
          <a:lstStyle/>
          <a:p>
            <a:pPr marL="274320" indent="-274320"/>
            <a:r>
              <a:rPr lang="en-US" sz="3200" dirty="0">
                <a:latin typeface="+mn-lt"/>
              </a:rPr>
              <a:t>Summer Scholarships -- </a:t>
            </a:r>
            <a:r>
              <a:rPr lang="en-US" sz="3200" b="1" dirty="0">
                <a:latin typeface="+mn-lt"/>
              </a:rPr>
              <a:t>$3 million </a:t>
            </a:r>
            <a:r>
              <a:rPr lang="en-US" sz="3200" dirty="0">
                <a:latin typeface="+mn-lt"/>
              </a:rPr>
              <a:t>2019-20 &amp; </a:t>
            </a:r>
            <a:r>
              <a:rPr lang="en-US" sz="3200" b="1" dirty="0">
                <a:latin typeface="+mn-lt"/>
              </a:rPr>
              <a:t>$4 million </a:t>
            </a:r>
            <a:r>
              <a:rPr lang="en-US" sz="3200" dirty="0">
                <a:latin typeface="+mn-lt"/>
              </a:rPr>
              <a:t>2019-21</a:t>
            </a:r>
          </a:p>
          <a:p>
            <a:pPr marL="274320" indent="-274320"/>
            <a:r>
              <a:rPr lang="en-US" sz="3200" dirty="0">
                <a:latin typeface="+mn-lt"/>
              </a:rPr>
              <a:t>CC Student Transfer Scholarships -- </a:t>
            </a:r>
            <a:r>
              <a:rPr lang="en-US" sz="3200" b="1" dirty="0">
                <a:latin typeface="+mn-lt"/>
              </a:rPr>
              <a:t>$4 million</a:t>
            </a:r>
          </a:p>
          <a:p>
            <a:pPr marL="274320" indent="-274320"/>
            <a:r>
              <a:rPr lang="en-US" sz="3200" dirty="0">
                <a:latin typeface="+mn-lt"/>
              </a:rPr>
              <a:t>Improve Credit Transfer for CC &amp; Military-Affiliated Students -- </a:t>
            </a:r>
            <a:r>
              <a:rPr lang="en-US" sz="3200" b="1" dirty="0">
                <a:latin typeface="+mn-lt"/>
              </a:rPr>
              <a:t>$150,000 recurring; $200,000 non-recurring</a:t>
            </a:r>
          </a:p>
          <a:p>
            <a:pPr marL="274320" indent="-274320"/>
            <a:r>
              <a:rPr lang="en-US" sz="3200" dirty="0">
                <a:latin typeface="+mn-lt"/>
              </a:rPr>
              <a:t>Expand Available Open Educational Resources -- </a:t>
            </a:r>
            <a:r>
              <a:rPr lang="en-US" sz="3200" b="1" dirty="0">
                <a:latin typeface="+mn-lt"/>
              </a:rPr>
              <a:t>$300,000 recurring</a:t>
            </a:r>
            <a:endParaRPr lang="en-US" sz="3200" dirty="0">
              <a:latin typeface="+mn-lt"/>
            </a:endParaRPr>
          </a:p>
        </p:txBody>
      </p:sp>
      <p:sp>
        <p:nvSpPr>
          <p:cNvPr id="3" name="Title 2">
            <a:extLst>
              <a:ext uri="{FF2B5EF4-FFF2-40B4-BE49-F238E27FC236}">
                <a16:creationId xmlns:a16="http://schemas.microsoft.com/office/drawing/2014/main" xmlns="" id="{6B90392C-FDE5-4DA2-82EB-CE2479A609E8}"/>
              </a:ext>
            </a:extLst>
          </p:cNvPr>
          <p:cNvSpPr>
            <a:spLocks noGrp="1"/>
          </p:cNvSpPr>
          <p:nvPr>
            <p:ph type="title"/>
          </p:nvPr>
        </p:nvSpPr>
        <p:spPr>
          <a:xfrm>
            <a:off x="1773194" y="259406"/>
            <a:ext cx="6108934" cy="1325563"/>
          </a:xfrm>
        </p:spPr>
        <p:txBody>
          <a:bodyPr/>
          <a:lstStyle/>
          <a:p>
            <a:r>
              <a:rPr lang="en-US" cap="all" dirty="0"/>
              <a:t>Joint CC &amp; UNC System Priorities</a:t>
            </a:r>
          </a:p>
        </p:txBody>
      </p:sp>
    </p:spTree>
    <p:extLst>
      <p:ext uri="{BB962C8B-B14F-4D97-AF65-F5344CB8AC3E}">
        <p14:creationId xmlns:p14="http://schemas.microsoft.com/office/powerpoint/2010/main" val="301472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B031BC-1543-461B-AD6A-A1BA7B480DD9}"/>
              </a:ext>
            </a:extLst>
          </p:cNvPr>
          <p:cNvSpPr>
            <a:spLocks noGrp="1"/>
          </p:cNvSpPr>
          <p:nvPr>
            <p:ph idx="1"/>
          </p:nvPr>
        </p:nvSpPr>
        <p:spPr/>
        <p:txBody>
          <a:bodyPr>
            <a:normAutofit fontScale="92500" lnSpcReduction="10000"/>
          </a:bodyPr>
          <a:lstStyle/>
          <a:p>
            <a:pPr marL="274320" indent="-274320"/>
            <a:r>
              <a:rPr lang="en-US" dirty="0">
                <a:latin typeface="+mn-lt"/>
              </a:rPr>
              <a:t>Includes most of our budget priorities</a:t>
            </a:r>
          </a:p>
          <a:p>
            <a:pPr marL="535781" lvl="1" indent="-342900">
              <a:buFont typeface="Calibri" panose="020F0502020204030204" pitchFamily="34" charset="0"/>
              <a:buChar char="-"/>
            </a:pPr>
            <a:r>
              <a:rPr lang="en-US" dirty="0">
                <a:latin typeface="+mn-lt"/>
              </a:rPr>
              <a:t>Short-term workforce training funding parity</a:t>
            </a:r>
          </a:p>
          <a:p>
            <a:pPr marL="535781" lvl="1" indent="-342900">
              <a:buFont typeface="Calibri" panose="020F0502020204030204" pitchFamily="34" charset="0"/>
              <a:buChar char="-"/>
            </a:pPr>
            <a:r>
              <a:rPr lang="en-US" dirty="0">
                <a:latin typeface="+mn-lt"/>
              </a:rPr>
              <a:t>IT funds (nonrecurring)</a:t>
            </a:r>
          </a:p>
          <a:p>
            <a:pPr marL="535781" lvl="1" indent="-342900">
              <a:buFont typeface="Calibri" panose="020F0502020204030204" pitchFamily="34" charset="0"/>
              <a:buChar char="-"/>
            </a:pPr>
            <a:r>
              <a:rPr lang="en-US" dirty="0">
                <a:latin typeface="+mn-lt"/>
              </a:rPr>
              <a:t>Multi-Campus funding</a:t>
            </a:r>
          </a:p>
          <a:p>
            <a:pPr marL="535781" lvl="1" indent="-342900">
              <a:buFont typeface="Calibri" panose="020F0502020204030204" pitchFamily="34" charset="0"/>
              <a:buChar char="-"/>
            </a:pPr>
            <a:r>
              <a:rPr lang="en-US" dirty="0">
                <a:latin typeface="+mn-lt"/>
              </a:rPr>
              <a:t>Expand Career Coach program</a:t>
            </a:r>
          </a:p>
          <a:p>
            <a:pPr marL="535781" lvl="1" indent="-342900"/>
            <a:endParaRPr lang="en-US" dirty="0">
              <a:latin typeface="+mn-lt"/>
            </a:endParaRPr>
          </a:p>
          <a:p>
            <a:pPr marL="274320" indent="-274320"/>
            <a:r>
              <a:rPr lang="en-US" dirty="0">
                <a:latin typeface="+mn-lt"/>
              </a:rPr>
              <a:t>NC GROW (Getting Ready for Opportunities in the Workforce)</a:t>
            </a:r>
          </a:p>
          <a:p>
            <a:pPr marL="535781" lvl="1" indent="-342900">
              <a:buFont typeface="Calibri" panose="020F0502020204030204" pitchFamily="34" charset="0"/>
              <a:buChar char="-"/>
            </a:pPr>
            <a:r>
              <a:rPr lang="en-US" dirty="0">
                <a:latin typeface="+mn-lt"/>
              </a:rPr>
              <a:t>$30 million for tuition &amp; fees for CU students enrolled in high demand fields</a:t>
            </a:r>
          </a:p>
          <a:p>
            <a:pPr marL="535781" lvl="1" indent="-342900">
              <a:buFont typeface="Calibri" panose="020F0502020204030204" pitchFamily="34" charset="0"/>
              <a:buChar char="-"/>
            </a:pPr>
            <a:r>
              <a:rPr lang="en-US" dirty="0">
                <a:latin typeface="+mn-lt"/>
              </a:rPr>
              <a:t>$5 million (2019-20) &amp; $10 million (2020-21) for students enrolling in non-credit, short-term workforce training programs leading to industry credential</a:t>
            </a:r>
          </a:p>
        </p:txBody>
      </p:sp>
      <p:sp>
        <p:nvSpPr>
          <p:cNvPr id="3" name="Title 2">
            <a:extLst>
              <a:ext uri="{FF2B5EF4-FFF2-40B4-BE49-F238E27FC236}">
                <a16:creationId xmlns:a16="http://schemas.microsoft.com/office/drawing/2014/main" xmlns="" id="{F1340B0E-F913-4990-9495-1B1E57863EB4}"/>
              </a:ext>
            </a:extLst>
          </p:cNvPr>
          <p:cNvSpPr>
            <a:spLocks noGrp="1"/>
          </p:cNvSpPr>
          <p:nvPr>
            <p:ph type="title"/>
          </p:nvPr>
        </p:nvSpPr>
        <p:spPr>
          <a:xfrm>
            <a:off x="2441077" y="259406"/>
            <a:ext cx="4261846" cy="1325563"/>
          </a:xfrm>
        </p:spPr>
        <p:txBody>
          <a:bodyPr/>
          <a:lstStyle/>
          <a:p>
            <a:r>
              <a:rPr lang="en-US" cap="all" dirty="0"/>
              <a:t>Governor’s Budget</a:t>
            </a:r>
          </a:p>
        </p:txBody>
      </p:sp>
    </p:spTree>
    <p:extLst>
      <p:ext uri="{BB962C8B-B14F-4D97-AF65-F5344CB8AC3E}">
        <p14:creationId xmlns:p14="http://schemas.microsoft.com/office/powerpoint/2010/main" val="144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141C5-3B46-4E39-83A7-58DAE8A70FAD}"/>
              </a:ext>
            </a:extLst>
          </p:cNvPr>
          <p:cNvSpPr>
            <a:spLocks noGrp="1"/>
          </p:cNvSpPr>
          <p:nvPr>
            <p:ph type="title"/>
          </p:nvPr>
        </p:nvSpPr>
        <p:spPr>
          <a:solidFill>
            <a:schemeClr val="accent4">
              <a:lumMod val="60000"/>
              <a:lumOff val="40000"/>
            </a:schemeClr>
          </a:solidFill>
          <a:ln w="57150">
            <a:solidFill>
              <a:schemeClr val="accent1">
                <a:lumMod val="50000"/>
              </a:schemeClr>
            </a:solidFill>
          </a:ln>
        </p:spPr>
        <p:txBody>
          <a:bodyPr anchor="ctr">
            <a:normAutofit/>
          </a:bodyPr>
          <a:lstStyle/>
          <a:p>
            <a:pPr algn="ctr"/>
            <a:r>
              <a:rPr lang="en-US" sz="3600" dirty="0"/>
              <a:t>COLLEGE BUDGETS 101:</a:t>
            </a:r>
            <a:br>
              <a:rPr lang="en-US" sz="3600" dirty="0"/>
            </a:br>
            <a:r>
              <a:rPr lang="en-US" sz="3600" dirty="0"/>
              <a:t>Funding the Community Colleges</a:t>
            </a:r>
          </a:p>
        </p:txBody>
      </p:sp>
    </p:spTree>
    <p:extLst>
      <p:ext uri="{BB962C8B-B14F-4D97-AF65-F5344CB8AC3E}">
        <p14:creationId xmlns:p14="http://schemas.microsoft.com/office/powerpoint/2010/main" val="3979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141C5-3B46-4E39-83A7-58DAE8A70FAD}"/>
              </a:ext>
            </a:extLst>
          </p:cNvPr>
          <p:cNvSpPr>
            <a:spLocks noGrp="1"/>
          </p:cNvSpPr>
          <p:nvPr>
            <p:ph type="title"/>
          </p:nvPr>
        </p:nvSpPr>
        <p:spPr>
          <a:solidFill>
            <a:schemeClr val="accent4">
              <a:lumMod val="60000"/>
              <a:lumOff val="40000"/>
            </a:schemeClr>
          </a:solidFill>
          <a:ln w="57150">
            <a:solidFill>
              <a:schemeClr val="accent1">
                <a:lumMod val="50000"/>
              </a:schemeClr>
            </a:solidFill>
          </a:ln>
        </p:spPr>
        <p:txBody>
          <a:bodyPr anchor="ctr">
            <a:normAutofit/>
          </a:bodyPr>
          <a:lstStyle/>
          <a:p>
            <a:pPr algn="ctr"/>
            <a:r>
              <a:rPr lang="en-US" sz="4000" dirty="0"/>
              <a:t>ADVOCACY:</a:t>
            </a:r>
            <a:br>
              <a:rPr lang="en-US" sz="4000" dirty="0"/>
            </a:br>
            <a:r>
              <a:rPr lang="en-US" sz="4000" i="1" dirty="0"/>
              <a:t>The Critical Importance of Trustees</a:t>
            </a:r>
            <a:endParaRPr lang="en-US" sz="4000" dirty="0"/>
          </a:p>
        </p:txBody>
      </p:sp>
    </p:spTree>
    <p:extLst>
      <p:ext uri="{BB962C8B-B14F-4D97-AF65-F5344CB8AC3E}">
        <p14:creationId xmlns:p14="http://schemas.microsoft.com/office/powerpoint/2010/main" val="266131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dirty="0"/>
              <a:t>Weekly Legislative Update Teleconferences</a:t>
            </a:r>
          </a:p>
          <a:p>
            <a:r>
              <a:rPr lang="en-US" sz="2000" b="1" dirty="0"/>
              <a:t>Budget Tracking Sheets</a:t>
            </a:r>
          </a:p>
          <a:p>
            <a:r>
              <a:rPr lang="en-US" sz="2000" b="1" dirty="0"/>
              <a:t>Legislative Tracking Sheets</a:t>
            </a:r>
          </a:p>
          <a:p>
            <a:r>
              <a:rPr lang="en-US" sz="2000" b="1" dirty="0"/>
              <a:t>Ad Hoc Communications</a:t>
            </a:r>
          </a:p>
          <a:p>
            <a:pPr lvl="1"/>
            <a:r>
              <a:rPr lang="en-US" sz="2000" dirty="0"/>
              <a:t>Bills introduced that impact community colleges</a:t>
            </a:r>
          </a:p>
          <a:p>
            <a:pPr lvl="1"/>
            <a:r>
              <a:rPr lang="en-US" sz="2000" dirty="0"/>
              <a:t>Notify presidents either on weekly call or via e-mail if urgent</a:t>
            </a:r>
          </a:p>
          <a:p>
            <a:pPr lvl="1"/>
            <a:r>
              <a:rPr lang="en-US" sz="2000" dirty="0"/>
              <a:t>If bill support or oppose scheduled, notify presidents via e-mail</a:t>
            </a:r>
          </a:p>
          <a:p>
            <a:pPr lvl="1"/>
            <a:r>
              <a:rPr lang="en-US" sz="2000" dirty="0"/>
              <a:t>Work closely with Chair of NCACCP Legislative Committee to get</a:t>
            </a:r>
            <a:endParaRPr lang="en-US" sz="2000" dirty="0">
              <a:sym typeface="Wingdings" panose="05000000000000000000" pitchFamily="2" charset="2"/>
            </a:endParaRPr>
          </a:p>
          <a:p>
            <a:r>
              <a:rPr lang="en-US" sz="2000" b="1" dirty="0">
                <a:sym typeface="Wingdings" panose="05000000000000000000" pitchFamily="2" charset="2"/>
              </a:rPr>
              <a:t>State Board of Community Colleges</a:t>
            </a:r>
          </a:p>
          <a:p>
            <a:pPr lvl="1"/>
            <a:r>
              <a:rPr lang="en-US" sz="2000" dirty="0">
                <a:sym typeface="Wingdings" panose="05000000000000000000" pitchFamily="2" charset="2"/>
              </a:rPr>
              <a:t>Relationships with members</a:t>
            </a:r>
          </a:p>
          <a:p>
            <a:pPr lvl="1"/>
            <a:r>
              <a:rPr lang="en-US" sz="2000" dirty="0">
                <a:sym typeface="Wingdings" panose="05000000000000000000" pitchFamily="2" charset="2"/>
              </a:rPr>
              <a:t>Very engaged on budget priorities</a:t>
            </a:r>
          </a:p>
          <a:p>
            <a:pPr lvl="1"/>
            <a:endParaRPr lang="en-US" dirty="0"/>
          </a:p>
        </p:txBody>
      </p:sp>
      <p:sp>
        <p:nvSpPr>
          <p:cNvPr id="3" name="Title 2"/>
          <p:cNvSpPr>
            <a:spLocks noGrp="1"/>
          </p:cNvSpPr>
          <p:nvPr>
            <p:ph type="title"/>
          </p:nvPr>
        </p:nvSpPr>
        <p:spPr/>
        <p:txBody>
          <a:bodyPr/>
          <a:lstStyle/>
          <a:p>
            <a:r>
              <a:rPr lang="en-US" dirty="0"/>
              <a:t>THE COMMUNITY COLLEGE SYSTEM PROCESS DURING SESSION</a:t>
            </a:r>
          </a:p>
        </p:txBody>
      </p:sp>
    </p:spTree>
    <p:extLst>
      <p:ext uri="{BB962C8B-B14F-4D97-AF65-F5344CB8AC3E}">
        <p14:creationId xmlns:p14="http://schemas.microsoft.com/office/powerpoint/2010/main" val="348721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8D0208D-20BD-4D5B-AC4F-76A1FB825CD8}"/>
              </a:ext>
            </a:extLst>
          </p:cNvPr>
          <p:cNvSpPr>
            <a:spLocks noGrp="1"/>
          </p:cNvSpPr>
          <p:nvPr>
            <p:ph idx="1"/>
          </p:nvPr>
        </p:nvSpPr>
        <p:spPr/>
        <p:txBody>
          <a:bodyPr/>
          <a:lstStyle/>
          <a:p>
            <a:pPr marL="461963" indent="-461963">
              <a:spcBef>
                <a:spcPts val="1200"/>
              </a:spcBef>
              <a:spcAft>
                <a:spcPts val="1200"/>
              </a:spcAft>
            </a:pPr>
            <a:r>
              <a:rPr lang="en-US" dirty="0"/>
              <a:t>58 local boards of trustees</a:t>
            </a:r>
          </a:p>
          <a:p>
            <a:pPr marL="461963" indent="-461963">
              <a:spcBef>
                <a:spcPts val="1200"/>
              </a:spcBef>
              <a:spcAft>
                <a:spcPts val="1200"/>
              </a:spcAft>
            </a:pPr>
            <a:r>
              <a:rPr lang="en-US" dirty="0"/>
              <a:t>Over 800 strong</a:t>
            </a:r>
          </a:p>
          <a:p>
            <a:pPr marL="461963" indent="-461963">
              <a:spcBef>
                <a:spcPts val="1200"/>
              </a:spcBef>
              <a:spcAft>
                <a:spcPts val="1200"/>
              </a:spcAft>
            </a:pPr>
            <a:r>
              <a:rPr lang="en-US" dirty="0"/>
              <a:t>Have an association – NCACCT</a:t>
            </a:r>
          </a:p>
          <a:p>
            <a:pPr marL="461963" indent="-461963">
              <a:spcBef>
                <a:spcPts val="1200"/>
              </a:spcBef>
              <a:spcAft>
                <a:spcPts val="1200"/>
              </a:spcAft>
            </a:pPr>
            <a:r>
              <a:rPr lang="en-US" dirty="0"/>
              <a:t>Appointees either by Governor or locally</a:t>
            </a:r>
          </a:p>
          <a:p>
            <a:pPr marL="0" indent="0">
              <a:spcBef>
                <a:spcPts val="1200"/>
              </a:spcBef>
              <a:spcAft>
                <a:spcPts val="1200"/>
              </a:spcAft>
              <a:buNone/>
            </a:pPr>
            <a:r>
              <a:rPr lang="en-US" b="1" dirty="0"/>
              <a:t>RESULT: Organized &amp; have a strong, state-wide voice!</a:t>
            </a:r>
          </a:p>
          <a:p>
            <a:endParaRPr lang="en-US" dirty="0"/>
          </a:p>
        </p:txBody>
      </p:sp>
      <p:sp>
        <p:nvSpPr>
          <p:cNvPr id="3" name="Title 2">
            <a:extLst>
              <a:ext uri="{FF2B5EF4-FFF2-40B4-BE49-F238E27FC236}">
                <a16:creationId xmlns:a16="http://schemas.microsoft.com/office/drawing/2014/main" xmlns="" id="{C0918C39-D3F9-49DE-81D5-9813CB20C6AB}"/>
              </a:ext>
            </a:extLst>
          </p:cNvPr>
          <p:cNvSpPr>
            <a:spLocks noGrp="1"/>
          </p:cNvSpPr>
          <p:nvPr>
            <p:ph type="title"/>
          </p:nvPr>
        </p:nvSpPr>
        <p:spPr/>
        <p:txBody>
          <a:bodyPr/>
          <a:lstStyle/>
          <a:p>
            <a:r>
              <a:rPr lang="en-US" dirty="0"/>
              <a:t>TRUSTEES</a:t>
            </a:r>
          </a:p>
        </p:txBody>
      </p:sp>
    </p:spTree>
    <p:extLst>
      <p:ext uri="{BB962C8B-B14F-4D97-AF65-F5344CB8AC3E}">
        <p14:creationId xmlns:p14="http://schemas.microsoft.com/office/powerpoint/2010/main" val="261414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65770" y="1248194"/>
            <a:ext cx="8139112" cy="5152606"/>
          </a:xfrm>
        </p:spPr>
        <p:txBody>
          <a:bodyPr>
            <a:noAutofit/>
          </a:bodyPr>
          <a:lstStyle/>
          <a:p>
            <a:pPr marL="342900" indent="-342900">
              <a:lnSpc>
                <a:spcPct val="100000"/>
              </a:lnSpc>
              <a:spcBef>
                <a:spcPts val="0"/>
              </a:spcBef>
              <a:buFont typeface="+mj-lt"/>
              <a:buAutoNum type="arabicPeriod"/>
            </a:pPr>
            <a:r>
              <a:rPr lang="en-US" sz="1800" b="1" dirty="0">
                <a:solidFill>
                  <a:srgbClr val="003767"/>
                </a:solidFill>
                <a:latin typeface="+mn-lt"/>
              </a:rPr>
              <a:t>What is the best way for local trustees to get involved in the legislative process?</a:t>
            </a:r>
          </a:p>
          <a:p>
            <a:pPr lvl="2">
              <a:lnSpc>
                <a:spcPct val="100000"/>
              </a:lnSpc>
              <a:spcBef>
                <a:spcPts val="0"/>
              </a:spcBef>
            </a:pPr>
            <a:r>
              <a:rPr lang="en-US" sz="1700" b="1" i="1" dirty="0">
                <a:solidFill>
                  <a:srgbClr val="FF0000"/>
                </a:solidFill>
                <a:latin typeface="+mn-lt"/>
              </a:rPr>
              <a:t>Build relationships</a:t>
            </a:r>
          </a:p>
          <a:p>
            <a:pPr lvl="2">
              <a:lnSpc>
                <a:spcPct val="100000"/>
              </a:lnSpc>
              <a:spcBef>
                <a:spcPts val="0"/>
              </a:spcBef>
            </a:pPr>
            <a:r>
              <a:rPr lang="en-US" sz="1700" dirty="0">
                <a:latin typeface="+mn-lt"/>
              </a:rPr>
              <a:t>Invite legislators to campus</a:t>
            </a:r>
          </a:p>
          <a:p>
            <a:pPr lvl="2">
              <a:lnSpc>
                <a:spcPct val="100000"/>
              </a:lnSpc>
              <a:spcBef>
                <a:spcPts val="0"/>
              </a:spcBef>
            </a:pPr>
            <a:r>
              <a:rPr lang="en-US" sz="1700" dirty="0">
                <a:latin typeface="+mn-lt"/>
              </a:rPr>
              <a:t>Get to know entire legislative delegation </a:t>
            </a:r>
            <a:r>
              <a:rPr lang="en-US" sz="1700" b="1" i="1" dirty="0">
                <a:latin typeface="+mn-lt"/>
              </a:rPr>
              <a:t>before</a:t>
            </a:r>
            <a:r>
              <a:rPr lang="en-US" sz="1700" dirty="0">
                <a:latin typeface="+mn-lt"/>
              </a:rPr>
              <a:t> asking for help</a:t>
            </a:r>
          </a:p>
          <a:p>
            <a:pPr lvl="2">
              <a:lnSpc>
                <a:spcPct val="100000"/>
              </a:lnSpc>
              <a:spcBef>
                <a:spcPts val="0"/>
              </a:spcBef>
            </a:pPr>
            <a:r>
              <a:rPr lang="en-US" sz="1700" b="1" i="1" dirty="0">
                <a:latin typeface="+mn-lt"/>
              </a:rPr>
              <a:t>Listen</a:t>
            </a:r>
          </a:p>
          <a:p>
            <a:pPr lvl="2">
              <a:lnSpc>
                <a:spcPct val="100000"/>
              </a:lnSpc>
              <a:spcBef>
                <a:spcPts val="0"/>
              </a:spcBef>
            </a:pPr>
            <a:r>
              <a:rPr lang="en-US" sz="1700" dirty="0">
                <a:latin typeface="+mn-lt"/>
              </a:rPr>
              <a:t>Know as much as possible about the issue</a:t>
            </a:r>
          </a:p>
          <a:p>
            <a:pPr lvl="2">
              <a:lnSpc>
                <a:spcPct val="100000"/>
              </a:lnSpc>
              <a:spcBef>
                <a:spcPts val="0"/>
              </a:spcBef>
            </a:pPr>
            <a:r>
              <a:rPr lang="en-US" sz="1700" dirty="0">
                <a:latin typeface="+mn-lt"/>
              </a:rPr>
              <a:t>Engage other members of community, especially business, employers</a:t>
            </a:r>
          </a:p>
          <a:p>
            <a:pPr marL="342900" indent="-342900">
              <a:lnSpc>
                <a:spcPct val="100000"/>
              </a:lnSpc>
              <a:spcBef>
                <a:spcPts val="0"/>
              </a:spcBef>
              <a:buFont typeface="+mj-lt"/>
              <a:buAutoNum type="arabicPeriod"/>
            </a:pPr>
            <a:r>
              <a:rPr lang="en-US" sz="1800" b="1" dirty="0">
                <a:solidFill>
                  <a:srgbClr val="003767"/>
                </a:solidFill>
                <a:latin typeface="+mn-lt"/>
              </a:rPr>
              <a:t>What is the timeline for approaching legislators on budget issues?</a:t>
            </a:r>
          </a:p>
          <a:p>
            <a:pPr lvl="2">
              <a:lnSpc>
                <a:spcPct val="100000"/>
              </a:lnSpc>
              <a:spcBef>
                <a:spcPts val="0"/>
              </a:spcBef>
            </a:pPr>
            <a:r>
              <a:rPr lang="en-US" sz="1700" dirty="0">
                <a:latin typeface="+mn-lt"/>
              </a:rPr>
              <a:t>ASAP after priorities decided</a:t>
            </a:r>
          </a:p>
          <a:p>
            <a:pPr lvl="2">
              <a:lnSpc>
                <a:spcPct val="100000"/>
              </a:lnSpc>
              <a:spcBef>
                <a:spcPts val="0"/>
              </a:spcBef>
            </a:pPr>
            <a:r>
              <a:rPr lang="en-US" sz="1700" dirty="0">
                <a:latin typeface="+mn-lt"/>
              </a:rPr>
              <a:t>ON-GOING throughout session</a:t>
            </a:r>
          </a:p>
          <a:p>
            <a:pPr marL="342900" indent="-342900">
              <a:lnSpc>
                <a:spcPct val="100000"/>
              </a:lnSpc>
              <a:spcBef>
                <a:spcPts val="0"/>
              </a:spcBef>
              <a:buFont typeface="+mj-lt"/>
              <a:buAutoNum type="arabicPeriod"/>
            </a:pPr>
            <a:r>
              <a:rPr lang="en-US" sz="1800" b="1" dirty="0">
                <a:solidFill>
                  <a:srgbClr val="003767"/>
                </a:solidFill>
                <a:latin typeface="+mn-lt"/>
              </a:rPr>
              <a:t>What is the best way to contact legislators?</a:t>
            </a:r>
          </a:p>
          <a:p>
            <a:pPr lvl="2">
              <a:lnSpc>
                <a:spcPct val="100000"/>
              </a:lnSpc>
              <a:spcBef>
                <a:spcPts val="0"/>
              </a:spcBef>
            </a:pPr>
            <a:r>
              <a:rPr lang="en-US" sz="1700" dirty="0">
                <a:latin typeface="+mn-lt"/>
              </a:rPr>
              <a:t>Phone calls or emails?</a:t>
            </a:r>
          </a:p>
          <a:p>
            <a:pPr lvl="2">
              <a:lnSpc>
                <a:spcPct val="100000"/>
              </a:lnSpc>
              <a:spcBef>
                <a:spcPts val="0"/>
              </a:spcBef>
            </a:pPr>
            <a:r>
              <a:rPr lang="en-US" sz="1700" dirty="0">
                <a:latin typeface="+mn-lt"/>
              </a:rPr>
              <a:t>Home, office, cell?</a:t>
            </a:r>
          </a:p>
          <a:p>
            <a:pPr lvl="2">
              <a:lnSpc>
                <a:spcPct val="100000"/>
              </a:lnSpc>
              <a:spcBef>
                <a:spcPts val="0"/>
              </a:spcBef>
            </a:pPr>
            <a:r>
              <a:rPr lang="en-US" sz="1700" dirty="0">
                <a:latin typeface="+mn-lt"/>
              </a:rPr>
              <a:t>Legislative Assistant or direct?</a:t>
            </a:r>
          </a:p>
          <a:p>
            <a:pPr marL="342900" indent="-342900">
              <a:lnSpc>
                <a:spcPct val="100000"/>
              </a:lnSpc>
              <a:spcBef>
                <a:spcPts val="0"/>
              </a:spcBef>
              <a:buFont typeface="+mj-lt"/>
              <a:buAutoNum type="arabicPeriod"/>
            </a:pPr>
            <a:r>
              <a:rPr lang="en-US" sz="1800" b="1" dirty="0">
                <a:solidFill>
                  <a:srgbClr val="003767"/>
                </a:solidFill>
                <a:latin typeface="+mn-lt"/>
              </a:rPr>
              <a:t>Should there be a coordinated effort in contacting legislators or should it be individual?</a:t>
            </a:r>
          </a:p>
          <a:p>
            <a:pPr lvl="2">
              <a:lnSpc>
                <a:spcPct val="100000"/>
              </a:lnSpc>
              <a:spcBef>
                <a:spcPts val="0"/>
              </a:spcBef>
            </a:pPr>
            <a:r>
              <a:rPr lang="en-US" sz="1700" dirty="0">
                <a:latin typeface="+mn-lt"/>
              </a:rPr>
              <a:t>“It depends”</a:t>
            </a:r>
          </a:p>
          <a:p>
            <a:pPr marL="342900" indent="-342900">
              <a:lnSpc>
                <a:spcPct val="100000"/>
              </a:lnSpc>
              <a:spcBef>
                <a:spcPts val="0"/>
              </a:spcBef>
              <a:buFont typeface="+mj-lt"/>
              <a:buAutoNum type="arabicPeriod"/>
            </a:pPr>
            <a:r>
              <a:rPr lang="en-US" sz="1800" b="1" dirty="0">
                <a:solidFill>
                  <a:srgbClr val="003767"/>
                </a:solidFill>
                <a:latin typeface="+mn-lt"/>
              </a:rPr>
              <a:t>What is the best way to keep the System Office informed on local discussions and relationships with legislators?</a:t>
            </a:r>
          </a:p>
        </p:txBody>
      </p:sp>
      <p:sp>
        <p:nvSpPr>
          <p:cNvPr id="3" name="Title 2"/>
          <p:cNvSpPr>
            <a:spLocks noGrp="1"/>
          </p:cNvSpPr>
          <p:nvPr>
            <p:ph type="title" idx="4294967295"/>
          </p:nvPr>
        </p:nvSpPr>
        <p:spPr>
          <a:xfrm>
            <a:off x="1751162" y="258762"/>
            <a:ext cx="6753720" cy="905803"/>
          </a:xfrm>
        </p:spPr>
        <p:txBody>
          <a:bodyPr>
            <a:normAutofit/>
          </a:bodyPr>
          <a:lstStyle/>
          <a:p>
            <a:r>
              <a:rPr lang="en-US" sz="3600" dirty="0"/>
              <a:t>ADVOCACY Q&amp;A</a:t>
            </a:r>
          </a:p>
        </p:txBody>
      </p:sp>
      <p:pic>
        <p:nvPicPr>
          <p:cNvPr id="4" name="Picture 3" title="NCCCS Logo">
            <a:extLst>
              <a:ext uri="{FF2B5EF4-FFF2-40B4-BE49-F238E27FC236}">
                <a16:creationId xmlns:a16="http://schemas.microsoft.com/office/drawing/2014/main" xmlns="" id="{B7148ECA-98EC-4B26-80B4-96D74423B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94" y="146619"/>
            <a:ext cx="729655" cy="1097280"/>
          </a:xfrm>
          <a:prstGeom prst="rect">
            <a:avLst/>
          </a:prstGeom>
        </p:spPr>
      </p:pic>
    </p:spTree>
    <p:extLst>
      <p:ext uri="{BB962C8B-B14F-4D97-AF65-F5344CB8AC3E}">
        <p14:creationId xmlns:p14="http://schemas.microsoft.com/office/powerpoint/2010/main" val="313284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54845"/>
            <a:ext cx="7886700" cy="937875"/>
          </a:xfrm>
        </p:spPr>
        <p:txBody>
          <a:bodyPr anchor="ctr">
            <a:normAutofit/>
          </a:bodyPr>
          <a:lstStyle/>
          <a:p>
            <a:pPr algn="ctr"/>
            <a:r>
              <a:rPr lang="en-US" sz="5400" dirty="0"/>
              <a:t>QUESTIONS?</a:t>
            </a:r>
          </a:p>
        </p:txBody>
      </p:sp>
      <p:sp>
        <p:nvSpPr>
          <p:cNvPr id="3" name="Text Placeholder 2"/>
          <p:cNvSpPr>
            <a:spLocks noGrp="1"/>
          </p:cNvSpPr>
          <p:nvPr>
            <p:ph type="body" idx="1"/>
          </p:nvPr>
        </p:nvSpPr>
        <p:spPr>
          <a:xfrm>
            <a:off x="623888" y="1813693"/>
            <a:ext cx="7886700" cy="4275963"/>
          </a:xfrm>
        </p:spPr>
        <p:txBody>
          <a:bodyPr>
            <a:normAutofit/>
          </a:bodyPr>
          <a:lstStyle/>
          <a:p>
            <a:pPr algn="ctr"/>
            <a:r>
              <a:rPr lang="en-US" sz="2000" b="1" dirty="0">
                <a:solidFill>
                  <a:schemeClr val="tx1"/>
                </a:solidFill>
              </a:rPr>
              <a:t>Elizabeth Grovenstein, VP/CFO</a:t>
            </a:r>
          </a:p>
          <a:p>
            <a:pPr algn="ctr"/>
            <a:r>
              <a:rPr lang="en-US" sz="2000" b="1" dirty="0">
                <a:solidFill>
                  <a:schemeClr val="tx1"/>
                </a:solidFill>
              </a:rPr>
              <a:t>NC Community College System</a:t>
            </a:r>
          </a:p>
          <a:p>
            <a:pPr algn="ctr"/>
            <a:r>
              <a:rPr lang="en-US" sz="2000" b="1" dirty="0">
                <a:solidFill>
                  <a:schemeClr val="tx1"/>
                </a:solidFill>
              </a:rPr>
              <a:t>(O) 919-807-7070</a:t>
            </a:r>
          </a:p>
          <a:p>
            <a:pPr algn="ctr"/>
            <a:r>
              <a:rPr lang="en-US" sz="2000" b="1" dirty="0">
                <a:solidFill>
                  <a:schemeClr val="tx1"/>
                </a:solidFill>
                <a:hlinkClick r:id="rId3"/>
              </a:rPr>
              <a:t>grovensteine@nccommunitycolleges.edu</a:t>
            </a:r>
            <a:r>
              <a:rPr lang="en-US" sz="2000" b="1" dirty="0">
                <a:solidFill>
                  <a:schemeClr val="tx1"/>
                </a:solidFill>
              </a:rPr>
              <a:t> </a:t>
            </a:r>
          </a:p>
          <a:p>
            <a:pPr algn="ctr"/>
            <a:endParaRPr lang="en-US" sz="2000" b="1" dirty="0">
              <a:solidFill>
                <a:schemeClr val="tx1"/>
              </a:solidFill>
            </a:endParaRPr>
          </a:p>
          <a:p>
            <a:pPr algn="ctr"/>
            <a:r>
              <a:rPr lang="en-US" sz="2000" b="1" dirty="0">
                <a:solidFill>
                  <a:schemeClr val="tx1"/>
                </a:solidFill>
              </a:rPr>
              <a:t>Mary Shuping, Director of Government Relations</a:t>
            </a:r>
          </a:p>
          <a:p>
            <a:pPr algn="ctr"/>
            <a:r>
              <a:rPr lang="en-US" sz="2000" b="1" dirty="0">
                <a:solidFill>
                  <a:schemeClr val="tx1"/>
                </a:solidFill>
              </a:rPr>
              <a:t>NC Community College System</a:t>
            </a:r>
          </a:p>
          <a:p>
            <a:pPr marL="457200" indent="-457200" algn="ctr">
              <a:buAutoNum type="alphaUcParenBoth" startAt="15"/>
            </a:pPr>
            <a:r>
              <a:rPr lang="en-US" sz="2000" b="1" dirty="0">
                <a:solidFill>
                  <a:schemeClr val="tx1"/>
                </a:solidFill>
              </a:rPr>
              <a:t>919-807-6957</a:t>
            </a:r>
          </a:p>
          <a:p>
            <a:pPr marL="457200" indent="-457200" algn="ctr">
              <a:buAutoNum type="alphaUcParenBoth" startAt="3"/>
            </a:pPr>
            <a:r>
              <a:rPr lang="en-US" sz="2000" b="1" dirty="0">
                <a:solidFill>
                  <a:schemeClr val="tx1"/>
                </a:solidFill>
              </a:rPr>
              <a:t>919-795-1636</a:t>
            </a:r>
          </a:p>
          <a:p>
            <a:pPr algn="ctr"/>
            <a:r>
              <a:rPr lang="en-US" sz="2000" b="1" dirty="0">
                <a:hlinkClick r:id="rId4"/>
              </a:rPr>
              <a:t>shupingm@nccommunitycolleges.edu</a:t>
            </a:r>
            <a:r>
              <a:rPr lang="en-US" sz="2000" b="1" dirty="0"/>
              <a:t> </a:t>
            </a:r>
          </a:p>
          <a:p>
            <a:pPr algn="ctr"/>
            <a:endParaRPr lang="en-US" sz="2000" b="1" dirty="0"/>
          </a:p>
        </p:txBody>
      </p:sp>
      <p:pic>
        <p:nvPicPr>
          <p:cNvPr id="4" name="Picture 3" title="NCCCS Logo">
            <a:extLst>
              <a:ext uri="{FF2B5EF4-FFF2-40B4-BE49-F238E27FC236}">
                <a16:creationId xmlns:a16="http://schemas.microsoft.com/office/drawing/2014/main" xmlns="" id="{D9955036-02FD-400D-8D17-09732D218E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21" y="244359"/>
            <a:ext cx="903588" cy="1358848"/>
          </a:xfrm>
          <a:prstGeom prst="rect">
            <a:avLst/>
          </a:prstGeom>
        </p:spPr>
      </p:pic>
    </p:spTree>
    <p:extLst>
      <p:ext uri="{BB962C8B-B14F-4D97-AF65-F5344CB8AC3E}">
        <p14:creationId xmlns:p14="http://schemas.microsoft.com/office/powerpoint/2010/main" val="116937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09" y="325498"/>
            <a:ext cx="6987397" cy="944562"/>
          </a:xfrm>
        </p:spPr>
        <p:txBody>
          <a:bodyPr>
            <a:noAutofit/>
          </a:bodyPr>
          <a:lstStyle/>
          <a:p>
            <a:r>
              <a:rPr lang="en-US" dirty="0"/>
              <a:t>FINANCIAL SUPPORT OF INSTITUTIONS</a:t>
            </a:r>
          </a:p>
        </p:txBody>
      </p:sp>
      <p:sp>
        <p:nvSpPr>
          <p:cNvPr id="8" name="Rectangle 3"/>
          <p:cNvSpPr txBox="1">
            <a:spLocks noChangeArrowheads="1"/>
          </p:cNvSpPr>
          <p:nvPr/>
        </p:nvSpPr>
        <p:spPr>
          <a:xfrm>
            <a:off x="4953000" y="2057400"/>
            <a:ext cx="3276600" cy="1808162"/>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mj-lt"/>
                <a:ea typeface="+mn-ea"/>
                <a:cs typeface="Times New Roman" pitchFamily="18" charset="0"/>
              </a:rPr>
              <a:t>Local</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mj-lt"/>
                <a:ea typeface="+mn-ea"/>
                <a:cs typeface="Times New Roman" pitchFamily="18" charset="0"/>
              </a:rPr>
              <a:t>G.S. 115D-32</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400" b="0" i="0" u="none" strike="noStrike" kern="1200" cap="none" spc="0" normalizeH="0" baseline="0" noProof="0" dirty="0">
                <a:ln>
                  <a:noFill/>
                </a:ln>
                <a:solidFill>
                  <a:srgbClr val="C00000"/>
                </a:solidFill>
                <a:effectLst/>
                <a:uLnTx/>
                <a:uFillTx/>
                <a:latin typeface="+mj-lt"/>
                <a:ea typeface="+mn-ea"/>
                <a:cs typeface="Times New Roman" pitchFamily="18" charset="0"/>
              </a:rPr>
              <a:t>Operation and maintenance of plant</a:t>
            </a:r>
          </a:p>
        </p:txBody>
      </p:sp>
      <p:sp>
        <p:nvSpPr>
          <p:cNvPr id="9" name="Rectangle 2"/>
          <p:cNvSpPr txBox="1">
            <a:spLocks noChangeArrowheads="1"/>
          </p:cNvSpPr>
          <p:nvPr/>
        </p:nvSpPr>
        <p:spPr>
          <a:xfrm>
            <a:off x="914400" y="2057400"/>
            <a:ext cx="3276600" cy="255905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6600"/>
                </a:solidFill>
                <a:effectLst/>
                <a:uLnTx/>
                <a:uFillTx/>
                <a:latin typeface="+mj-lt"/>
                <a:ea typeface="+mn-ea"/>
                <a:cs typeface="Times New Roman" pitchFamily="18" charset="0"/>
              </a:rPr>
              <a:t>State</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6600"/>
                </a:solidFill>
                <a:effectLst/>
                <a:uLnTx/>
                <a:uFillTx/>
                <a:latin typeface="+mj-lt"/>
                <a:ea typeface="+mn-ea"/>
                <a:cs typeface="Times New Roman" pitchFamily="18" charset="0"/>
              </a:rPr>
              <a:t>G.S. 115D-31</a:t>
            </a:r>
          </a:p>
          <a:p>
            <a:pPr marL="342900" marR="0" lvl="0" indent="-342900" algn="l" defTabSz="914400" rtl="0" eaLnBrk="1" fontAlgn="auto" latinLnBrk="0" hangingPunct="1">
              <a:lnSpc>
                <a:spcPct val="100000"/>
              </a:lnSpc>
              <a:spcBef>
                <a:spcPct val="20000"/>
              </a:spcBef>
              <a:spcAft>
                <a:spcPts val="0"/>
              </a:spcAft>
              <a:buClr>
                <a:schemeClr val="accent3">
                  <a:lumMod val="75000"/>
                </a:schemeClr>
              </a:buClr>
              <a:buSzTx/>
              <a:buFont typeface="Arial" pitchFamily="34" charset="0"/>
              <a:buChar char="•"/>
              <a:tabLst/>
              <a:defRPr/>
            </a:pPr>
            <a:r>
              <a:rPr kumimoji="0" lang="en-US" sz="2400" b="0" i="0" u="none" strike="noStrike" kern="1200" cap="none" spc="0" normalizeH="0" baseline="0" noProof="0" dirty="0">
                <a:ln>
                  <a:noFill/>
                </a:ln>
                <a:solidFill>
                  <a:srgbClr val="006600"/>
                </a:solidFill>
                <a:effectLst/>
                <a:uLnTx/>
                <a:uFillTx/>
                <a:latin typeface="+mj-lt"/>
                <a:ea typeface="+mn-ea"/>
                <a:cs typeface="Times New Roman" pitchFamily="18" charset="0"/>
              </a:rPr>
              <a:t>Operating costs for instruction, administration, and support services</a:t>
            </a:r>
          </a:p>
        </p:txBody>
      </p:sp>
      <p:sp>
        <p:nvSpPr>
          <p:cNvPr id="11" name="Line 4"/>
          <p:cNvSpPr>
            <a:spLocks noChangeShapeType="1"/>
          </p:cNvSpPr>
          <p:nvPr/>
        </p:nvSpPr>
        <p:spPr bwMode="auto">
          <a:xfrm flipH="1">
            <a:off x="4572000" y="1905000"/>
            <a:ext cx="14288" cy="2590800"/>
          </a:xfrm>
          <a:prstGeom prst="line">
            <a:avLst/>
          </a:prstGeom>
          <a:noFill/>
          <a:ln w="38100">
            <a:solidFill>
              <a:schemeClr val="tx2"/>
            </a:solidFill>
            <a:round/>
            <a:headEnd/>
            <a:tailEnd/>
          </a:ln>
        </p:spPr>
        <p:txBody>
          <a:bodyPr/>
          <a:lstStyle/>
          <a:p>
            <a:endParaRPr lang="en-US" dirty="0"/>
          </a:p>
        </p:txBody>
      </p:sp>
      <p:sp>
        <p:nvSpPr>
          <p:cNvPr id="12" name="Text Box 6"/>
          <p:cNvSpPr txBox="1">
            <a:spLocks noChangeArrowheads="1"/>
          </p:cNvSpPr>
          <p:nvPr/>
        </p:nvSpPr>
        <p:spPr bwMode="auto">
          <a:xfrm>
            <a:off x="838200" y="5029200"/>
            <a:ext cx="7467600" cy="913856"/>
          </a:xfrm>
          <a:prstGeom prst="rect">
            <a:avLst/>
          </a:prstGeom>
          <a:solidFill>
            <a:schemeClr val="tx2"/>
          </a:solidFill>
          <a:ln w="12700">
            <a:solidFill>
              <a:schemeClr val="tx1"/>
            </a:solidFill>
            <a:miter lim="800000"/>
            <a:headEnd/>
            <a:tailEnd/>
          </a:ln>
        </p:spPr>
        <p:txBody>
          <a:bodyPr lIns="82058" tIns="41029" rIns="82058" bIns="41029">
            <a:spAutoFit/>
          </a:bodyPr>
          <a:lstStyle/>
          <a:p>
            <a:pPr defTabSz="820738">
              <a:defRPr/>
            </a:pPr>
            <a:r>
              <a:rPr lang="en-US" dirty="0">
                <a:solidFill>
                  <a:schemeClr val="bg1"/>
                </a:solidFill>
                <a:latin typeface="+mn-lt"/>
              </a:rPr>
              <a:t>Capital construction is the legal responsibility of the county.  However, G.S. 115D-31 authorizes the State to provide capital funds to local institutions, provided that it is matched on a dollar-to-dollar basis</a:t>
            </a:r>
            <a:r>
              <a:rPr lang="en-US" sz="1600" dirty="0">
                <a:solidFill>
                  <a:schemeClr val="bg1"/>
                </a:solidFill>
                <a:latin typeface="+mn-lt"/>
              </a:rPr>
              <a:t>.</a:t>
            </a:r>
          </a:p>
        </p:txBody>
      </p:sp>
    </p:spTree>
    <p:extLst>
      <p:ext uri="{BB962C8B-B14F-4D97-AF65-F5344CB8AC3E}">
        <p14:creationId xmlns:p14="http://schemas.microsoft.com/office/powerpoint/2010/main" val="26766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944562"/>
          </a:xfrm>
        </p:spPr>
        <p:txBody>
          <a:bodyPr>
            <a:noAutofit/>
          </a:bodyPr>
          <a:lstStyle/>
          <a:p>
            <a:r>
              <a:rPr lang="en-US" sz="3600" dirty="0"/>
              <a:t>NCCCS Total State Budget: </a:t>
            </a:r>
            <a:br>
              <a:rPr lang="en-US" sz="3600" dirty="0"/>
            </a:br>
            <a:r>
              <a:rPr lang="en-US" sz="3600" dirty="0"/>
              <a:t>FY 2008-2019</a:t>
            </a:r>
          </a:p>
        </p:txBody>
      </p:sp>
      <p:graphicFrame>
        <p:nvGraphicFramePr>
          <p:cNvPr id="10" name="Content Placeholder 9"/>
          <p:cNvGraphicFramePr>
            <a:graphicFrameLocks noGrp="1"/>
          </p:cNvGraphicFramePr>
          <p:nvPr>
            <p:ph idx="1"/>
            <p:extLst/>
          </p:nvPr>
        </p:nvGraphicFramePr>
        <p:xfrm>
          <a:off x="304800" y="16002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7"/>
          <p:cNvSpPr txBox="1">
            <a:spLocks noChangeArrowheads="1"/>
          </p:cNvSpPr>
          <p:nvPr/>
        </p:nvSpPr>
        <p:spPr bwMode="auto">
          <a:xfrm>
            <a:off x="571500" y="6024584"/>
            <a:ext cx="7848600" cy="246209"/>
          </a:xfrm>
          <a:prstGeom prst="rect">
            <a:avLst/>
          </a:prstGeom>
          <a:noFill/>
          <a:ln w="9525">
            <a:noFill/>
            <a:miter lim="800000"/>
            <a:headEnd/>
            <a:tailEnd/>
          </a:ln>
        </p:spPr>
        <p:txBody>
          <a:bodyPr lIns="91429" tIns="45714" rIns="91429" bIns="45714">
            <a:spAutoFit/>
          </a:bodyPr>
          <a:lstStyle/>
          <a:p>
            <a:r>
              <a:rPr lang="en-US" sz="1000" dirty="0"/>
              <a:t>Source: BD 701: FY2009-2018 June 30 Authorized Budgets, FY 2018-19 Certified Budget</a:t>
            </a:r>
          </a:p>
        </p:txBody>
      </p:sp>
    </p:spTree>
    <p:extLst>
      <p:ext uri="{BB962C8B-B14F-4D97-AF65-F5344CB8AC3E}">
        <p14:creationId xmlns:p14="http://schemas.microsoft.com/office/powerpoint/2010/main" val="322290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944562"/>
          </a:xfrm>
        </p:spPr>
        <p:txBody>
          <a:bodyPr>
            <a:noAutofit/>
          </a:bodyPr>
          <a:lstStyle/>
          <a:p>
            <a:r>
              <a:rPr lang="en-US" sz="3600" dirty="0"/>
              <a:t>NCCCS Total State Budget: </a:t>
            </a:r>
            <a:br>
              <a:rPr lang="en-US" sz="3600" dirty="0"/>
            </a:br>
            <a:r>
              <a:rPr lang="en-US" sz="3600" dirty="0"/>
              <a:t>FY 2008-2019</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72290320"/>
              </p:ext>
            </p:extLst>
          </p:nvPr>
        </p:nvGraphicFramePr>
        <p:xfrm>
          <a:off x="121920" y="1712849"/>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7"/>
          <p:cNvSpPr txBox="1">
            <a:spLocks noChangeArrowheads="1"/>
          </p:cNvSpPr>
          <p:nvPr/>
        </p:nvSpPr>
        <p:spPr bwMode="auto">
          <a:xfrm>
            <a:off x="571500" y="6029495"/>
            <a:ext cx="7848600" cy="246209"/>
          </a:xfrm>
          <a:prstGeom prst="rect">
            <a:avLst/>
          </a:prstGeom>
          <a:noFill/>
          <a:ln w="9525">
            <a:noFill/>
            <a:miter lim="800000"/>
            <a:headEnd/>
            <a:tailEnd/>
          </a:ln>
        </p:spPr>
        <p:txBody>
          <a:bodyPr lIns="91429" tIns="45714" rIns="91429" bIns="45714">
            <a:spAutoFit/>
          </a:bodyPr>
          <a:lstStyle/>
          <a:p>
            <a:r>
              <a:rPr lang="en-US" sz="1000" dirty="0"/>
              <a:t>Source: BD 701: FY2009-2018 June 30 Authorized Budgets, FY 2018-19 Certified Budget</a:t>
            </a:r>
          </a:p>
        </p:txBody>
      </p:sp>
    </p:spTree>
    <p:extLst>
      <p:ext uri="{BB962C8B-B14F-4D97-AF65-F5344CB8AC3E}">
        <p14:creationId xmlns:p14="http://schemas.microsoft.com/office/powerpoint/2010/main" val="314706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9"/>
          <p:cNvSpPr>
            <a:spLocks noGrp="1"/>
          </p:cNvSpPr>
          <p:nvPr>
            <p:ph type="title"/>
          </p:nvPr>
        </p:nvSpPr>
        <p:spPr>
          <a:xfrm>
            <a:off x="1962150" y="404019"/>
            <a:ext cx="6553200" cy="944562"/>
          </a:xfrm>
        </p:spPr>
        <p:txBody>
          <a:bodyPr>
            <a:noAutofit/>
          </a:bodyPr>
          <a:lstStyle/>
          <a:p>
            <a:r>
              <a:rPr lang="en-US" sz="3600" dirty="0"/>
              <a:t>FY 2018-19 STATE AID ALLOTMENTS BY FUND SOURCE</a:t>
            </a:r>
            <a:endParaRPr lang="en-US" sz="28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28669130"/>
              </p:ext>
            </p:extLst>
          </p:nvPr>
        </p:nvGraphicFramePr>
        <p:xfrm>
          <a:off x="609600" y="1828800"/>
          <a:ext cx="7848600" cy="4316428"/>
        </p:xfrm>
        <a:graphic>
          <a:graphicData uri="http://schemas.openxmlformats.org/drawingml/2006/chart">
            <c:chart xmlns:c="http://schemas.openxmlformats.org/drawingml/2006/chart" xmlns:r="http://schemas.openxmlformats.org/officeDocument/2006/relationships" r:id="rId3"/>
          </a:graphicData>
        </a:graphic>
      </p:graphicFrame>
      <p:sp>
        <p:nvSpPr>
          <p:cNvPr id="4102" name="Rectangle 3"/>
          <p:cNvSpPr>
            <a:spLocks noChangeArrowheads="1"/>
          </p:cNvSpPr>
          <p:nvPr/>
        </p:nvSpPr>
        <p:spPr bwMode="auto">
          <a:xfrm>
            <a:off x="609600" y="1752600"/>
            <a:ext cx="2362200" cy="400097"/>
          </a:xfrm>
          <a:prstGeom prst="rect">
            <a:avLst/>
          </a:prstGeom>
          <a:solidFill>
            <a:srgbClr val="FFFFCC"/>
          </a:solidFill>
          <a:ln w="38100" cmpd="dbl">
            <a:solidFill>
              <a:schemeClr val="tx1"/>
            </a:solidFill>
            <a:miter lim="800000"/>
            <a:headEnd/>
            <a:tailEnd/>
          </a:ln>
        </p:spPr>
        <p:txBody>
          <a:bodyPr wrap="square" lIns="91429" tIns="45714" rIns="91429" bIns="45714">
            <a:spAutoFit/>
          </a:bodyPr>
          <a:lstStyle/>
          <a:p>
            <a:pPr algn="ctr"/>
            <a:r>
              <a:rPr lang="en-US" sz="2000" b="1" dirty="0"/>
              <a:t>Total: $1.5 billion</a:t>
            </a:r>
          </a:p>
        </p:txBody>
      </p:sp>
      <p:sp>
        <p:nvSpPr>
          <p:cNvPr id="4103" name="Rectangle 4"/>
          <p:cNvSpPr>
            <a:spLocks noChangeArrowheads="1"/>
          </p:cNvSpPr>
          <p:nvPr/>
        </p:nvSpPr>
        <p:spPr bwMode="auto">
          <a:xfrm>
            <a:off x="457200" y="304800"/>
            <a:ext cx="8229600" cy="1143000"/>
          </a:xfrm>
          <a:prstGeom prst="rect">
            <a:avLst/>
          </a:prstGeom>
          <a:noFill/>
          <a:ln w="9525">
            <a:noFill/>
            <a:miter lim="800000"/>
            <a:headEnd/>
            <a:tailEnd/>
          </a:ln>
        </p:spPr>
        <p:txBody>
          <a:bodyPr wrap="none" lIns="91429" tIns="45714" rIns="91429" bIns="45714" anchor="ctr"/>
          <a:lstStyle/>
          <a:p>
            <a:endParaRPr lang="en-US" sz="3200" dirty="0">
              <a:solidFill>
                <a:schemeClr val="tx2"/>
              </a:solidFill>
            </a:endParaRPr>
          </a:p>
        </p:txBody>
      </p:sp>
    </p:spTree>
    <p:extLst>
      <p:ext uri="{BB962C8B-B14F-4D97-AF65-F5344CB8AC3E}">
        <p14:creationId xmlns:p14="http://schemas.microsoft.com/office/powerpoint/2010/main" val="1484420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834" y="389141"/>
            <a:ext cx="6096000" cy="944562"/>
          </a:xfrm>
        </p:spPr>
        <p:txBody>
          <a:bodyPr>
            <a:normAutofit/>
          </a:bodyPr>
          <a:lstStyle/>
          <a:p>
            <a:r>
              <a:rPr lang="en-US" sz="3600" dirty="0"/>
              <a:t>STATE BUDGET ALLOCATIONS</a:t>
            </a:r>
          </a:p>
        </p:txBody>
      </p:sp>
      <p:sp>
        <p:nvSpPr>
          <p:cNvPr id="3" name="Content Placeholder 2"/>
          <p:cNvSpPr>
            <a:spLocks noGrp="1"/>
          </p:cNvSpPr>
          <p:nvPr>
            <p:ph idx="1"/>
          </p:nvPr>
        </p:nvSpPr>
        <p:spPr/>
        <p:txBody>
          <a:bodyPr anchor="ctr">
            <a:normAutofit/>
          </a:bodyPr>
          <a:lstStyle/>
          <a:p>
            <a:pPr marL="344488" indent="-344488">
              <a:spcAft>
                <a:spcPts val="1200"/>
              </a:spcAft>
            </a:pPr>
            <a:r>
              <a:rPr lang="en-US" sz="3200" b="1" dirty="0">
                <a:solidFill>
                  <a:srgbClr val="003767"/>
                </a:solidFill>
                <a:latin typeface="+mn-lt"/>
              </a:rPr>
              <a:t>Base Allocations </a:t>
            </a:r>
            <a:r>
              <a:rPr lang="en-US" sz="3200" dirty="0">
                <a:latin typeface="+mn-lt"/>
              </a:rPr>
              <a:t>– All colleges get the same amount regardless of size or performance.</a:t>
            </a:r>
          </a:p>
          <a:p>
            <a:pPr marL="344488" indent="-344488">
              <a:spcAft>
                <a:spcPts val="1200"/>
              </a:spcAft>
            </a:pPr>
            <a:r>
              <a:rPr lang="en-US" sz="3200" b="1" dirty="0">
                <a:solidFill>
                  <a:srgbClr val="003767"/>
                </a:solidFill>
                <a:latin typeface="+mn-lt"/>
              </a:rPr>
              <a:t>FTE Allocations </a:t>
            </a:r>
            <a:r>
              <a:rPr lang="en-US" sz="3200" dirty="0">
                <a:latin typeface="+mn-lt"/>
              </a:rPr>
              <a:t>– Depends on the number of FTE students served.</a:t>
            </a:r>
          </a:p>
          <a:p>
            <a:pPr marL="344488" indent="-344488"/>
            <a:r>
              <a:rPr lang="en-US" sz="3200" b="1" dirty="0">
                <a:solidFill>
                  <a:srgbClr val="003767"/>
                </a:solidFill>
                <a:latin typeface="+mn-lt"/>
              </a:rPr>
              <a:t>Performance-Based Allocations </a:t>
            </a:r>
            <a:r>
              <a:rPr lang="en-US" sz="3200" dirty="0">
                <a:latin typeface="+mn-lt"/>
              </a:rPr>
              <a:t>- Depends on student outcomes.</a:t>
            </a:r>
          </a:p>
        </p:txBody>
      </p:sp>
    </p:spTree>
    <p:extLst>
      <p:ext uri="{BB962C8B-B14F-4D97-AF65-F5344CB8AC3E}">
        <p14:creationId xmlns:p14="http://schemas.microsoft.com/office/powerpoint/2010/main" val="87642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822704" y="192868"/>
            <a:ext cx="6019800" cy="1143000"/>
          </a:xfrm>
        </p:spPr>
        <p:txBody>
          <a:bodyPr>
            <a:noAutofit/>
          </a:bodyPr>
          <a:lstStyle/>
          <a:p>
            <a:pPr algn="ctr"/>
            <a:r>
              <a:rPr lang="en-US" sz="3600" dirty="0"/>
              <a:t>College Allotments: </a:t>
            </a:r>
            <a:br>
              <a:rPr lang="en-US" sz="3600" dirty="0"/>
            </a:br>
            <a:r>
              <a:rPr lang="en-US" sz="3600" dirty="0"/>
              <a:t>FY 2018-19</a:t>
            </a:r>
          </a:p>
        </p:txBody>
      </p:sp>
      <p:graphicFrame>
        <p:nvGraphicFramePr>
          <p:cNvPr id="14" name="Object 2"/>
          <p:cNvGraphicFramePr>
            <a:graphicFrameLocks noChangeAspect="1"/>
          </p:cNvGraphicFramePr>
          <p:nvPr>
            <p:extLst>
              <p:ext uri="{D42A27DB-BD31-4B8C-83A1-F6EECF244321}">
                <p14:modId xmlns:p14="http://schemas.microsoft.com/office/powerpoint/2010/main" val="25899806"/>
              </p:ext>
            </p:extLst>
          </p:nvPr>
        </p:nvGraphicFramePr>
        <p:xfrm>
          <a:off x="304800" y="1426227"/>
          <a:ext cx="8674608" cy="4295123"/>
        </p:xfrm>
        <a:graphic>
          <a:graphicData uri="http://schemas.openxmlformats.org/drawingml/2006/chart">
            <c:chart xmlns:c="http://schemas.openxmlformats.org/drawingml/2006/chart" xmlns:r="http://schemas.openxmlformats.org/officeDocument/2006/relationships" r:id="rId3"/>
          </a:graphicData>
        </a:graphic>
      </p:graphicFrame>
      <p:sp>
        <p:nvSpPr>
          <p:cNvPr id="7173" name="Text Box 3"/>
          <p:cNvSpPr txBox="1">
            <a:spLocks noChangeArrowheads="1"/>
          </p:cNvSpPr>
          <p:nvPr/>
        </p:nvSpPr>
        <p:spPr bwMode="auto">
          <a:xfrm>
            <a:off x="7913330" y="4254816"/>
            <a:ext cx="712509" cy="461653"/>
          </a:xfrm>
          <a:prstGeom prst="rect">
            <a:avLst/>
          </a:prstGeom>
          <a:noFill/>
          <a:ln w="9525">
            <a:noFill/>
            <a:miter lim="800000"/>
            <a:headEnd/>
            <a:tailEnd/>
          </a:ln>
        </p:spPr>
        <p:txBody>
          <a:bodyPr wrap="square" lIns="91429" tIns="45714" rIns="91429" bIns="45714">
            <a:spAutoFit/>
          </a:bodyPr>
          <a:lstStyle/>
          <a:p>
            <a:pPr algn="ctr"/>
            <a:r>
              <a:rPr lang="en-US" sz="1200" b="1" dirty="0"/>
              <a:t>$51.5m 3%</a:t>
            </a:r>
          </a:p>
        </p:txBody>
      </p:sp>
      <p:sp>
        <p:nvSpPr>
          <p:cNvPr id="7174" name="Text Box 4"/>
          <p:cNvSpPr txBox="1">
            <a:spLocks noChangeArrowheads="1"/>
          </p:cNvSpPr>
          <p:nvPr/>
        </p:nvSpPr>
        <p:spPr bwMode="auto">
          <a:xfrm>
            <a:off x="1091184" y="1674880"/>
            <a:ext cx="914400" cy="461653"/>
          </a:xfrm>
          <a:prstGeom prst="rect">
            <a:avLst/>
          </a:prstGeom>
          <a:noFill/>
          <a:ln w="9525">
            <a:noFill/>
            <a:miter lim="800000"/>
            <a:headEnd/>
            <a:tailEnd/>
          </a:ln>
        </p:spPr>
        <p:txBody>
          <a:bodyPr wrap="square" lIns="91429" tIns="45714" rIns="91429" bIns="45714">
            <a:spAutoFit/>
          </a:bodyPr>
          <a:lstStyle/>
          <a:p>
            <a:pPr algn="ctr"/>
            <a:r>
              <a:rPr lang="en-US" sz="1200" b="1" dirty="0"/>
              <a:t>$ 871.3 m</a:t>
            </a:r>
          </a:p>
          <a:p>
            <a:pPr algn="ctr"/>
            <a:r>
              <a:rPr lang="en-US" sz="1200" b="1" dirty="0"/>
              <a:t>59%</a:t>
            </a:r>
          </a:p>
        </p:txBody>
      </p:sp>
      <p:sp>
        <p:nvSpPr>
          <p:cNvPr id="7175" name="Text Box 5"/>
          <p:cNvSpPr txBox="1">
            <a:spLocks noChangeArrowheads="1"/>
          </p:cNvSpPr>
          <p:nvPr/>
        </p:nvSpPr>
        <p:spPr bwMode="auto">
          <a:xfrm>
            <a:off x="2499841" y="2796052"/>
            <a:ext cx="838200" cy="461653"/>
          </a:xfrm>
          <a:prstGeom prst="rect">
            <a:avLst/>
          </a:prstGeom>
          <a:noFill/>
          <a:ln w="9525">
            <a:noFill/>
            <a:miter lim="800000"/>
            <a:headEnd/>
            <a:tailEnd/>
          </a:ln>
        </p:spPr>
        <p:txBody>
          <a:bodyPr wrap="square" lIns="91429" tIns="45714" rIns="91429" bIns="45714">
            <a:spAutoFit/>
          </a:bodyPr>
          <a:lstStyle/>
          <a:p>
            <a:pPr algn="ctr"/>
            <a:r>
              <a:rPr lang="en-US" sz="1200" b="1" dirty="0"/>
              <a:t>$508 m</a:t>
            </a:r>
          </a:p>
          <a:p>
            <a:pPr algn="ctr"/>
            <a:r>
              <a:rPr lang="en-US" sz="1200" b="1" dirty="0"/>
              <a:t>34%</a:t>
            </a:r>
          </a:p>
        </p:txBody>
      </p:sp>
      <p:sp>
        <p:nvSpPr>
          <p:cNvPr id="7176" name="Text Box 6"/>
          <p:cNvSpPr txBox="1">
            <a:spLocks noChangeArrowheads="1"/>
          </p:cNvSpPr>
          <p:nvPr/>
        </p:nvSpPr>
        <p:spPr bwMode="auto">
          <a:xfrm>
            <a:off x="6420211" y="4284354"/>
            <a:ext cx="944479" cy="461653"/>
          </a:xfrm>
          <a:prstGeom prst="rect">
            <a:avLst/>
          </a:prstGeom>
          <a:noFill/>
          <a:ln w="9525">
            <a:noFill/>
            <a:miter lim="800000"/>
            <a:headEnd/>
            <a:tailEnd/>
          </a:ln>
        </p:spPr>
        <p:txBody>
          <a:bodyPr wrap="square" lIns="91429" tIns="45714" rIns="91429" bIns="45714">
            <a:spAutoFit/>
          </a:bodyPr>
          <a:lstStyle/>
          <a:p>
            <a:pPr algn="ctr"/>
            <a:r>
              <a:rPr lang="en-US" sz="1200" b="1" dirty="0"/>
              <a:t>$32.6 m </a:t>
            </a:r>
          </a:p>
          <a:p>
            <a:pPr algn="ctr"/>
            <a:r>
              <a:rPr lang="en-US" sz="1200" b="1" dirty="0"/>
              <a:t>2%</a:t>
            </a:r>
          </a:p>
        </p:txBody>
      </p:sp>
      <p:sp>
        <p:nvSpPr>
          <p:cNvPr id="7178" name="Text Box 10"/>
          <p:cNvSpPr txBox="1">
            <a:spLocks noChangeArrowheads="1"/>
          </p:cNvSpPr>
          <p:nvPr/>
        </p:nvSpPr>
        <p:spPr bwMode="auto">
          <a:xfrm>
            <a:off x="533400" y="5715000"/>
            <a:ext cx="8305800" cy="421414"/>
          </a:xfrm>
          <a:prstGeom prst="rect">
            <a:avLst/>
          </a:prstGeom>
          <a:noFill/>
          <a:ln w="9525" algn="ctr">
            <a:noFill/>
            <a:miter lim="800000"/>
            <a:headEnd/>
            <a:tailEnd/>
          </a:ln>
        </p:spPr>
        <p:txBody>
          <a:bodyPr wrap="square" lIns="82058" tIns="41029" rIns="82058" bIns="41029">
            <a:spAutoFit/>
          </a:bodyPr>
          <a:lstStyle/>
          <a:p>
            <a:r>
              <a:rPr lang="en-US" sz="1100" b="1" dirty="0"/>
              <a:t>Source: </a:t>
            </a:r>
            <a:r>
              <a:rPr lang="en-US" sz="1100" dirty="0"/>
              <a:t>FY 2018-19 Summary of Budget Allocations. Note that this graph only captures funds distributed to colleges through the routine budget allocation process. This graph does NOT account for any subsequent reversions required by the Governor or allocations.</a:t>
            </a:r>
          </a:p>
        </p:txBody>
      </p:sp>
      <p:sp>
        <p:nvSpPr>
          <p:cNvPr id="8204" name="Rectangle 11"/>
          <p:cNvSpPr>
            <a:spLocks noChangeArrowheads="1"/>
          </p:cNvSpPr>
          <p:nvPr/>
        </p:nvSpPr>
        <p:spPr bwMode="auto">
          <a:xfrm>
            <a:off x="4343400" y="2057400"/>
            <a:ext cx="3352800" cy="738652"/>
          </a:xfrm>
          <a:prstGeom prst="rect">
            <a:avLst/>
          </a:prstGeom>
          <a:solidFill>
            <a:srgbClr val="FFFF66"/>
          </a:solidFill>
          <a:ln w="38100" cmpd="dbl">
            <a:solidFill>
              <a:schemeClr val="tx1"/>
            </a:solidFill>
            <a:miter lim="800000"/>
            <a:headEnd/>
            <a:tailEnd/>
          </a:ln>
        </p:spPr>
        <p:txBody>
          <a:bodyPr wrap="square" lIns="91429" tIns="45714" rIns="91429" bIns="45714">
            <a:spAutoFit/>
          </a:bodyPr>
          <a:lstStyle/>
          <a:p>
            <a:pPr>
              <a:defRPr/>
            </a:pPr>
            <a:r>
              <a:rPr lang="en-US" sz="1400" dirty="0">
                <a:latin typeface="+mn-lt"/>
              </a:rPr>
              <a:t>Total Allotments: 	    </a:t>
            </a:r>
            <a:r>
              <a:rPr lang="en-US" sz="1400" dirty="0"/>
              <a:t>  </a:t>
            </a:r>
            <a:r>
              <a:rPr lang="en-US" sz="1400" dirty="0">
                <a:latin typeface="+mn-lt"/>
              </a:rPr>
              <a:t> $1.49 billion</a:t>
            </a:r>
          </a:p>
          <a:p>
            <a:pPr>
              <a:defRPr/>
            </a:pPr>
            <a:r>
              <a:rPr lang="en-US" sz="1400" dirty="0"/>
              <a:t>Less Management Flex Cut:    </a:t>
            </a:r>
            <a:r>
              <a:rPr lang="en-US" sz="1400" u="sng" dirty="0"/>
              <a:t>$0.05 billion</a:t>
            </a:r>
          </a:p>
          <a:p>
            <a:pPr>
              <a:defRPr/>
            </a:pPr>
            <a:r>
              <a:rPr lang="en-US" sz="1400" b="1" dirty="0"/>
              <a:t>Net Allotments:	       $1.44 billion</a:t>
            </a:r>
            <a:endParaRPr lang="en-US" sz="1400" b="1" dirty="0">
              <a:latin typeface="+mn-lt"/>
            </a:endParaRPr>
          </a:p>
        </p:txBody>
      </p:sp>
      <p:pic>
        <p:nvPicPr>
          <p:cNvPr id="12" name="Picture 11" title="NCCCS Logo">
            <a:extLst>
              <a:ext uri="{FF2B5EF4-FFF2-40B4-BE49-F238E27FC236}">
                <a16:creationId xmlns:a16="http://schemas.microsoft.com/office/drawing/2014/main" xmlns="" id="{8FE268E5-332F-4E28-9A38-D06D12A46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91253"/>
            <a:ext cx="790459" cy="1188720"/>
          </a:xfrm>
          <a:prstGeom prst="rect">
            <a:avLst/>
          </a:prstGeom>
        </p:spPr>
      </p:pic>
    </p:spTree>
    <p:extLst>
      <p:ext uri="{BB962C8B-B14F-4D97-AF65-F5344CB8AC3E}">
        <p14:creationId xmlns:p14="http://schemas.microsoft.com/office/powerpoint/2010/main" val="29689437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estern Trustees Presentation 08-03-2018" id="{8B7068EE-E37C-4AE0-9748-5712C86038D8}" vid="{02A11F40-EF8A-4FBE-B277-F9F482684C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dbc85e8e-02e7-4a66-ab49-a96ecba8c598">Template</Document_x0020_Type>
    <Department xmlns="dbc85e8e-02e7-4a66-ab49-a96ecba8c598">Marketing and Public Affairs</Depart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6B42B253D10042B2E8A6FD6A2B8F83" ma:contentTypeVersion="6" ma:contentTypeDescription="Create a new document." ma:contentTypeScope="" ma:versionID="daa7a67c9a81c50cbe19459374b64bd4">
  <xsd:schema xmlns:xsd="http://www.w3.org/2001/XMLSchema" xmlns:xs="http://www.w3.org/2001/XMLSchema" xmlns:p="http://schemas.microsoft.com/office/2006/metadata/properties" xmlns:ns2="dbc85e8e-02e7-4a66-ab49-a96ecba8c598" xmlns:ns3="aac88828-7a02-4c45-a278-1117a0177a61" targetNamespace="http://schemas.microsoft.com/office/2006/metadata/properties" ma:root="true" ma:fieldsID="904444a257283c87523ab4937c95e7de" ns2:_="" ns3:_="">
    <xsd:import namespace="dbc85e8e-02e7-4a66-ab49-a96ecba8c598"/>
    <xsd:import namespace="aac88828-7a02-4c45-a278-1117a0177a61"/>
    <xsd:element name="properties">
      <xsd:complexType>
        <xsd:sequence>
          <xsd:element name="documentManagement">
            <xsd:complexType>
              <xsd:all>
                <xsd:element ref="ns2:Document_x0020_Type"/>
                <xsd:element ref="ns2:Department"/>
                <xsd:element ref="ns3:SharedWithUsers" minOccurs="0"/>
                <xsd:element ref="ns3: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85e8e-02e7-4a66-ab49-a96ecba8c59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Form"/>
          <xsd:enumeration value="Graphic"/>
          <xsd:enumeration value="Guide"/>
          <xsd:enumeration value="Informative"/>
          <xsd:enumeration value="Policy"/>
          <xsd:enumeration value="Template"/>
        </xsd:restriction>
      </xsd:simpleType>
    </xsd:element>
    <xsd:element name="Department" ma:index="9" ma:displayName="Department" ma:description="Select the department associated with this document or file." ma:format="Dropdown" ma:internalName="Department">
      <xsd:simpleType>
        <xsd:restriction base="dms:Choice">
          <xsd:enumeration value="Administrative and Facility Services"/>
          <xsd:enumeration value="Budgeting and Accounting and State-Level Accounting"/>
          <xsd:enumeration value="Contracts and Grants"/>
          <xsd:enumeration value="Foundation"/>
          <xsd:enumeration value="Human Resources"/>
          <xsd:enumeration value="Information Services"/>
          <xsd:enumeration value="Legal Affairs"/>
          <xsd:enumeration value="Marketing and Public Affairs"/>
          <xsd:enumeration value="Trave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c88828-7a02-4c45-a278-1117a0177a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E9018-3A74-4612-86A4-AC59F595FBBB}">
  <ds:schemaRefs>
    <ds:schemaRef ds:uri="http://schemas.microsoft.com/sharepoint/v3/contenttype/forms"/>
  </ds:schemaRefs>
</ds:datastoreItem>
</file>

<file path=customXml/itemProps2.xml><?xml version="1.0" encoding="utf-8"?>
<ds:datastoreItem xmlns:ds="http://schemas.openxmlformats.org/officeDocument/2006/customXml" ds:itemID="{52ED02F0-5E9E-403B-B842-2C030F65C45E}">
  <ds:schemaRef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aac88828-7a02-4c45-a278-1117a0177a61"/>
    <ds:schemaRef ds:uri="dbc85e8e-02e7-4a66-ab49-a96ecba8c598"/>
    <ds:schemaRef ds:uri="http://www.w3.org/XML/1998/namespace"/>
  </ds:schemaRefs>
</ds:datastoreItem>
</file>

<file path=customXml/itemProps3.xml><?xml version="1.0" encoding="utf-8"?>
<ds:datastoreItem xmlns:ds="http://schemas.openxmlformats.org/officeDocument/2006/customXml" ds:itemID="{BF15F64B-E5D4-42B6-B576-B6D68B51B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85e8e-02e7-4a66-ab49-a96ecba8c598"/>
    <ds:schemaRef ds:uri="aac88828-7a02-4c45-a278-1117a0177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Western Trustees Presentation 08-03-2018</Template>
  <TotalTime>0</TotalTime>
  <Words>2145</Words>
  <Application>Microsoft Office PowerPoint</Application>
  <PresentationFormat>On-screen Show (4:3)</PresentationFormat>
  <Paragraphs>357</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STATE BUDGET AND LEGISLATIVE PROCESS</vt:lpstr>
      <vt:lpstr>OVERVIEW</vt:lpstr>
      <vt:lpstr>COLLEGE BUDGETS 101: Funding the Community Colleges</vt:lpstr>
      <vt:lpstr>FINANCIAL SUPPORT OF INSTITUTIONS</vt:lpstr>
      <vt:lpstr>NCCCS Total State Budget:  FY 2008-2019</vt:lpstr>
      <vt:lpstr>NCCCS Total State Budget:  FY 2008-2019</vt:lpstr>
      <vt:lpstr>FY 2018-19 STATE AID ALLOTMENTS BY FUND SOURCE</vt:lpstr>
      <vt:lpstr>STATE BUDGET ALLOCATIONS</vt:lpstr>
      <vt:lpstr>College Allotments:  FY 2018-19</vt:lpstr>
      <vt:lpstr>Budget FTE</vt:lpstr>
      <vt:lpstr>TIERED FUNDING</vt:lpstr>
      <vt:lpstr>BUDGET FLEXIBILITY</vt:lpstr>
      <vt:lpstr>OTHER BUDGET ISSUES</vt:lpstr>
      <vt:lpstr>OTHER BUDGET ISSUES (cont’d)</vt:lpstr>
      <vt:lpstr>GENERAL ASSEMBLY OVERVIEW: Making Sense of the Process</vt:lpstr>
      <vt:lpstr>2019-21 MAKE-UP OF THE GENERAL ASSEMBLY</vt:lpstr>
      <vt:lpstr>CONVENING OF LEGISLATIVE SESSIONS</vt:lpstr>
      <vt:lpstr>INTERIM</vt:lpstr>
      <vt:lpstr>From Introduction to Enactment:  Steps in the Legislative Process</vt:lpstr>
      <vt:lpstr>PowerPoint Presentation</vt:lpstr>
      <vt:lpstr>PowerPoint Presentation</vt:lpstr>
      <vt:lpstr>GETTING TO $: The Community College System Budget Process from Start to Finish</vt:lpstr>
      <vt:lpstr>SOURCES OF BUDGET &amp; LEGISLATIVE AGENDA ITEMS</vt:lpstr>
      <vt:lpstr>LEGISLATIVE BUDGET PROCESS</vt:lpstr>
      <vt:lpstr>LEGISLATIVE BUDGET PROCESS</vt:lpstr>
      <vt:lpstr>SPECIAL FUNDS FOR INDIVIDUAL COLLEGES</vt:lpstr>
      <vt:lpstr>2019-2020 BUDGET PRIORITIES</vt:lpstr>
      <vt:lpstr>Joint CC &amp; UNC System Priorities</vt:lpstr>
      <vt:lpstr>Governor’s Budget</vt:lpstr>
      <vt:lpstr>ADVOCACY: The Critical Importance of Trustees</vt:lpstr>
      <vt:lpstr>THE COMMUNITY COLLEGE SYSTEM PROCESS DURING SESSION</vt:lpstr>
      <vt:lpstr>TRUSTEES</vt:lpstr>
      <vt:lpstr>ADVOCACY Q&amp;A</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2018-07-31T21:36:57Z</dcterms:created>
  <dcterms:modified xsi:type="dcterms:W3CDTF">2019-03-29T19:54:12Z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0x0101006F6B42B253D10042B2E8A6FD6A2B8F83</vt:lpwstr>
  </property>
</Properties>
</file>