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3"/>
  </p:notesMasterIdLst>
  <p:sldIdLst>
    <p:sldId id="467" r:id="rId5"/>
    <p:sldId id="472" r:id="rId6"/>
    <p:sldId id="538" r:id="rId7"/>
    <p:sldId id="539" r:id="rId8"/>
    <p:sldId id="540" r:id="rId9"/>
    <p:sldId id="528" r:id="rId10"/>
    <p:sldId id="531" r:id="rId11"/>
    <p:sldId id="532" r:id="rId12"/>
    <p:sldId id="537" r:id="rId13"/>
    <p:sldId id="533" r:id="rId14"/>
    <p:sldId id="534" r:id="rId15"/>
    <p:sldId id="535" r:id="rId16"/>
    <p:sldId id="536" r:id="rId17"/>
    <p:sldId id="530" r:id="rId18"/>
    <p:sldId id="547" r:id="rId19"/>
    <p:sldId id="473" r:id="rId20"/>
    <p:sldId id="474" r:id="rId21"/>
    <p:sldId id="371" r:id="rId22"/>
    <p:sldId id="372" r:id="rId23"/>
    <p:sldId id="487" r:id="rId24"/>
    <p:sldId id="482" r:id="rId25"/>
    <p:sldId id="483" r:id="rId26"/>
    <p:sldId id="495" r:id="rId27"/>
    <p:sldId id="496" r:id="rId28"/>
    <p:sldId id="494" r:id="rId29"/>
    <p:sldId id="484" r:id="rId30"/>
    <p:sldId id="497" r:id="rId31"/>
    <p:sldId id="514" r:id="rId32"/>
    <p:sldId id="498" r:id="rId33"/>
    <p:sldId id="376" r:id="rId34"/>
    <p:sldId id="375" r:id="rId35"/>
    <p:sldId id="490" r:id="rId36"/>
    <p:sldId id="491" r:id="rId37"/>
    <p:sldId id="492" r:id="rId38"/>
    <p:sldId id="493" r:id="rId39"/>
    <p:sldId id="501" r:id="rId40"/>
    <p:sldId id="502" r:id="rId41"/>
    <p:sldId id="505" r:id="rId42"/>
    <p:sldId id="506" r:id="rId43"/>
    <p:sldId id="507" r:id="rId44"/>
    <p:sldId id="515" r:id="rId45"/>
    <p:sldId id="509" r:id="rId46"/>
    <p:sldId id="510" r:id="rId47"/>
    <p:sldId id="378" r:id="rId48"/>
    <p:sldId id="541" r:id="rId49"/>
    <p:sldId id="542" r:id="rId50"/>
    <p:sldId id="544" r:id="rId51"/>
    <p:sldId id="543" r:id="rId52"/>
    <p:sldId id="512" r:id="rId53"/>
    <p:sldId id="382" r:id="rId54"/>
    <p:sldId id="383" r:id="rId55"/>
    <p:sldId id="385" r:id="rId56"/>
    <p:sldId id="386" r:id="rId57"/>
    <p:sldId id="347" r:id="rId58"/>
    <p:sldId id="388" r:id="rId59"/>
    <p:sldId id="390" r:id="rId60"/>
    <p:sldId id="294" r:id="rId61"/>
    <p:sldId id="391" r:id="rId62"/>
  </p:sldIdLst>
  <p:sldSz cx="9144000" cy="6858000" type="screen4x3"/>
  <p:notesSz cx="68580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63C723-DF57-1245-A742-D858252E17FD}">
          <p14:sldIdLst>
            <p14:sldId id="467"/>
            <p14:sldId id="472"/>
            <p14:sldId id="538"/>
            <p14:sldId id="539"/>
            <p14:sldId id="540"/>
            <p14:sldId id="528"/>
            <p14:sldId id="531"/>
            <p14:sldId id="532"/>
            <p14:sldId id="537"/>
            <p14:sldId id="533"/>
            <p14:sldId id="534"/>
            <p14:sldId id="535"/>
            <p14:sldId id="536"/>
            <p14:sldId id="530"/>
            <p14:sldId id="547"/>
            <p14:sldId id="473"/>
            <p14:sldId id="474"/>
            <p14:sldId id="371"/>
            <p14:sldId id="372"/>
            <p14:sldId id="487"/>
            <p14:sldId id="482"/>
            <p14:sldId id="483"/>
            <p14:sldId id="495"/>
            <p14:sldId id="496"/>
            <p14:sldId id="494"/>
            <p14:sldId id="484"/>
            <p14:sldId id="497"/>
            <p14:sldId id="514"/>
            <p14:sldId id="498"/>
            <p14:sldId id="376"/>
            <p14:sldId id="375"/>
            <p14:sldId id="490"/>
            <p14:sldId id="491"/>
            <p14:sldId id="492"/>
            <p14:sldId id="493"/>
            <p14:sldId id="501"/>
            <p14:sldId id="502"/>
            <p14:sldId id="505"/>
            <p14:sldId id="506"/>
            <p14:sldId id="507"/>
            <p14:sldId id="515"/>
            <p14:sldId id="509"/>
            <p14:sldId id="510"/>
            <p14:sldId id="378"/>
            <p14:sldId id="541"/>
            <p14:sldId id="542"/>
            <p14:sldId id="544"/>
            <p14:sldId id="543"/>
            <p14:sldId id="512"/>
            <p14:sldId id="382"/>
            <p14:sldId id="383"/>
            <p14:sldId id="385"/>
            <p14:sldId id="386"/>
            <p14:sldId id="347"/>
            <p14:sldId id="388"/>
            <p14:sldId id="390"/>
            <p14:sldId id="294"/>
            <p14:sldId id="39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26"/>
  </p:normalViewPr>
  <p:slideViewPr>
    <p:cSldViewPr>
      <p:cViewPr varScale="1">
        <p:scale>
          <a:sx n="105" d="100"/>
          <a:sy n="105" d="100"/>
        </p:scale>
        <p:origin x="17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2297" tIns="46148" rIns="92297" bIns="46148"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2297" tIns="46148" rIns="92297" bIns="46148" rtlCol="0"/>
          <a:lstStyle>
            <a:lvl1pPr algn="r">
              <a:defRPr sz="1200"/>
            </a:lvl1pPr>
          </a:lstStyle>
          <a:p>
            <a:fld id="{4546C3E8-0DC4-0C4A-9B61-F37A86DC2645}" type="datetimeFigureOut">
              <a:rPr lang="en-US" smtClean="0"/>
              <a:t>4/3/2023</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297" tIns="46148" rIns="92297" bIns="46148" rtlCol="0" anchor="ctr"/>
          <a:lstStyle/>
          <a:p>
            <a:endParaRPr lang="en-US" dirty="0"/>
          </a:p>
        </p:txBody>
      </p:sp>
      <p:sp>
        <p:nvSpPr>
          <p:cNvPr id="5" name="Notes Placeholder 4"/>
          <p:cNvSpPr>
            <a:spLocks noGrp="1"/>
          </p:cNvSpPr>
          <p:nvPr>
            <p:ph type="body" sz="quarter" idx="3"/>
          </p:nvPr>
        </p:nvSpPr>
        <p:spPr>
          <a:xfrm>
            <a:off x="685800" y="4473893"/>
            <a:ext cx="5486400" cy="3660457"/>
          </a:xfrm>
          <a:prstGeom prst="rect">
            <a:avLst/>
          </a:prstGeom>
        </p:spPr>
        <p:txBody>
          <a:bodyPr vert="horz" lIns="92297" tIns="46148" rIns="92297"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2297" tIns="46148" rIns="92297"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2297" tIns="46148" rIns="92297" bIns="46148" rtlCol="0" anchor="b"/>
          <a:lstStyle>
            <a:lvl1pPr algn="r">
              <a:defRPr sz="1200"/>
            </a:lvl1pPr>
          </a:lstStyle>
          <a:p>
            <a:fld id="{F857C166-4899-C844-B8EC-FC26CB296135}" type="slidenum">
              <a:rPr lang="en-US" smtClean="0"/>
              <a:t>‹#›</a:t>
            </a:fld>
            <a:endParaRPr lang="en-US" dirty="0"/>
          </a:p>
        </p:txBody>
      </p:sp>
    </p:spTree>
    <p:extLst>
      <p:ext uri="{BB962C8B-B14F-4D97-AF65-F5344CB8AC3E}">
        <p14:creationId xmlns:p14="http://schemas.microsoft.com/office/powerpoint/2010/main" val="71182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49DBFD6-2A76-4F37-8BF5-BC07B603CD83}" type="slidenum">
              <a:rPr lang="en-US" smtClean="0"/>
              <a:pPr>
                <a:defRPr/>
              </a:pPr>
              <a:t>1</a:t>
            </a:fld>
            <a:endParaRPr lang="en-US" dirty="0"/>
          </a:p>
        </p:txBody>
      </p:sp>
    </p:spTree>
    <p:extLst>
      <p:ext uri="{BB962C8B-B14F-4D97-AF65-F5344CB8AC3E}">
        <p14:creationId xmlns:p14="http://schemas.microsoft.com/office/powerpoint/2010/main" val="171592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6083C6F-FD2E-4E84-8E90-823EC179371A}" type="datetime1">
              <a:rPr lang="en-US" smtClean="0"/>
              <a:pPr>
                <a:defRPr/>
              </a:pPr>
              <a:t>4/3/2023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44E31-86ED-4EE8-A989-201231B65BD0}" type="slidenum">
              <a:rPr lang="en-US" smtClean="0"/>
              <a:pPr>
                <a:defRPr/>
              </a:pPr>
              <a:t>‹#›</a:t>
            </a:fld>
            <a:endParaRPr lang="en-US" dirty="0"/>
          </a:p>
        </p:txBody>
      </p:sp>
    </p:spTree>
    <p:extLst>
      <p:ext uri="{BB962C8B-B14F-4D97-AF65-F5344CB8AC3E}">
        <p14:creationId xmlns:p14="http://schemas.microsoft.com/office/powerpoint/2010/main" val="2026106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4" descr="SOGPPT_Cupploa_nochimney.bmp"/>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6950"/>
            <a:ext cx="914400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304800"/>
            <a:ext cx="7772400"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228600" y="2362200"/>
            <a:ext cx="6400800"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6896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2E72222-8B48-4C3E-919E-206E563CF413}" type="datetimeFigureOut">
              <a:rPr lang="en-US" smtClean="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077D9-8F70-420D-9F74-D151CB7CC6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OG_BottomBar_full.bmp"/>
          <p:cNvPicPr>
            <a:picLocks noChangeAspect="1"/>
          </p:cNvPicPr>
          <p:nvPr/>
        </p:nvPicPr>
        <p:blipFill>
          <a:blip r:embed="rId15" cstate="print"/>
          <a:stretch>
            <a:fillRect/>
          </a:stretch>
        </p:blipFill>
        <p:spPr>
          <a:xfrm>
            <a:off x="0" y="6400800"/>
            <a:ext cx="9144000" cy="457200"/>
          </a:xfrm>
          <a:prstGeom prst="rect">
            <a:avLst/>
          </a:prstGeom>
        </p:spPr>
      </p:pic>
      <p:grpSp>
        <p:nvGrpSpPr>
          <p:cNvPr id="24" name="Group 39"/>
          <p:cNvGrpSpPr/>
          <p:nvPr/>
        </p:nvGrpSpPr>
        <p:grpSpPr>
          <a:xfrm>
            <a:off x="4267200" y="6553200"/>
            <a:ext cx="4724400" cy="152400"/>
            <a:chOff x="4267200" y="6553200"/>
            <a:chExt cx="4724400" cy="152400"/>
          </a:xfrm>
        </p:grpSpPr>
        <p:sp>
          <p:nvSpPr>
            <p:cNvPr id="8" name="Rectangle 7"/>
            <p:cNvSpPr/>
            <p:nvPr userDrawn="1"/>
          </p:nvSpPr>
          <p:spPr bwMode="auto">
            <a:xfrm>
              <a:off x="54864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9" name="Rectangle 8"/>
            <p:cNvSpPr/>
            <p:nvPr userDrawn="1"/>
          </p:nvSpPr>
          <p:spPr bwMode="auto">
            <a:xfrm>
              <a:off x="42672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0" name="Rectangle 9"/>
            <p:cNvSpPr/>
            <p:nvPr userDrawn="1"/>
          </p:nvSpPr>
          <p:spPr bwMode="auto">
            <a:xfrm>
              <a:off x="57912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1" name="Rectangle 10"/>
            <p:cNvSpPr/>
            <p:nvPr userDrawn="1"/>
          </p:nvSpPr>
          <p:spPr bwMode="auto">
            <a:xfrm>
              <a:off x="45720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2" name="Rectangle 11"/>
            <p:cNvSpPr/>
            <p:nvPr userDrawn="1"/>
          </p:nvSpPr>
          <p:spPr bwMode="auto">
            <a:xfrm>
              <a:off x="60960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3" name="Rectangle 12"/>
            <p:cNvSpPr/>
            <p:nvPr userDrawn="1"/>
          </p:nvSpPr>
          <p:spPr bwMode="auto">
            <a:xfrm>
              <a:off x="48768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4" name="Rectangle 13"/>
            <p:cNvSpPr/>
            <p:nvPr userDrawn="1"/>
          </p:nvSpPr>
          <p:spPr bwMode="auto">
            <a:xfrm>
              <a:off x="64008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5" name="Rectangle 14"/>
            <p:cNvSpPr/>
            <p:nvPr userDrawn="1"/>
          </p:nvSpPr>
          <p:spPr bwMode="auto">
            <a:xfrm>
              <a:off x="51816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6" name="Rectangle 15"/>
            <p:cNvSpPr/>
            <p:nvPr userDrawn="1"/>
          </p:nvSpPr>
          <p:spPr bwMode="auto">
            <a:xfrm>
              <a:off x="79248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7" name="Rectangle 16"/>
            <p:cNvSpPr/>
            <p:nvPr userDrawn="1"/>
          </p:nvSpPr>
          <p:spPr bwMode="auto">
            <a:xfrm>
              <a:off x="67056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8" name="Rectangle 17"/>
            <p:cNvSpPr/>
            <p:nvPr userDrawn="1"/>
          </p:nvSpPr>
          <p:spPr bwMode="auto">
            <a:xfrm>
              <a:off x="82296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19" name="Rectangle 18"/>
            <p:cNvSpPr/>
            <p:nvPr userDrawn="1"/>
          </p:nvSpPr>
          <p:spPr bwMode="auto">
            <a:xfrm>
              <a:off x="70104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20" name="Rectangle 19"/>
            <p:cNvSpPr/>
            <p:nvPr userDrawn="1"/>
          </p:nvSpPr>
          <p:spPr bwMode="auto">
            <a:xfrm>
              <a:off x="85344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21" name="Rectangle 20"/>
            <p:cNvSpPr/>
            <p:nvPr userDrawn="1"/>
          </p:nvSpPr>
          <p:spPr bwMode="auto">
            <a:xfrm>
              <a:off x="73152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22" name="Rectangle 21"/>
            <p:cNvSpPr/>
            <p:nvPr userDrawn="1"/>
          </p:nvSpPr>
          <p:spPr bwMode="auto">
            <a:xfrm>
              <a:off x="88392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sp>
          <p:nvSpPr>
            <p:cNvPr id="23" name="Rectangle 22"/>
            <p:cNvSpPr/>
            <p:nvPr userDrawn="1"/>
          </p:nvSpPr>
          <p:spPr bwMode="auto">
            <a:xfrm>
              <a:off x="76200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pitchFamily="-109" charset="0"/>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95400" y="6400801"/>
            <a:ext cx="914400" cy="457200"/>
          </a:xfrm>
          <a:prstGeom prst="rect">
            <a:avLst/>
          </a:prstGeom>
        </p:spPr>
        <p:txBody>
          <a:bodyPr vert="horz" lIns="91440" tIns="45720" rIns="91440" bIns="45720" rtlCol="0" anchor="ctr"/>
          <a:lstStyle>
            <a:lvl1pPr algn="l">
              <a:defRPr sz="900">
                <a:solidFill>
                  <a:schemeClr val="tx1">
                    <a:tint val="75000"/>
                  </a:schemeClr>
                </a:solidFill>
              </a:defRPr>
            </a:lvl1pPr>
          </a:lstStyle>
          <a:p>
            <a:fld id="{82E72222-8B48-4C3E-919E-206E563CF413}" type="datetimeFigureOut">
              <a:rPr lang="en-US" smtClean="0"/>
              <a:pPr/>
              <a:t>4/3/2023</a:t>
            </a:fld>
            <a:endParaRPr lang="en-US" dirty="0"/>
          </a:p>
        </p:txBody>
      </p:sp>
      <p:sp>
        <p:nvSpPr>
          <p:cNvPr id="5" name="Footer Placeholder 4"/>
          <p:cNvSpPr>
            <a:spLocks noGrp="1"/>
          </p:cNvSpPr>
          <p:nvPr>
            <p:ph type="ftr" sz="quarter" idx="3"/>
          </p:nvPr>
        </p:nvSpPr>
        <p:spPr>
          <a:xfrm>
            <a:off x="2286000" y="6400801"/>
            <a:ext cx="2895600" cy="4572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00801"/>
            <a:ext cx="2133600" cy="457200"/>
          </a:xfrm>
          <a:prstGeom prst="rect">
            <a:avLst/>
          </a:prstGeom>
        </p:spPr>
        <p:txBody>
          <a:bodyPr vert="horz" lIns="91440" tIns="45720" rIns="91440" bIns="45720" rtlCol="0" anchor="ctr"/>
          <a:lstStyle>
            <a:lvl1pPr algn="r">
              <a:defRPr sz="900">
                <a:solidFill>
                  <a:schemeClr val="tx1">
                    <a:tint val="75000"/>
                  </a:schemeClr>
                </a:solidFill>
              </a:defRPr>
            </a:lvl1pPr>
          </a:lstStyle>
          <a:p>
            <a:fld id="{7EB077D9-8F70-420D-9F74-D151CB7CC6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Clr>
          <a:schemeClr val="accent1">
            <a:lumMod val="60000"/>
            <a:lumOff val="40000"/>
          </a:schemeClr>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1">
            <a:lumMod val="60000"/>
            <a:lumOff val="40000"/>
          </a:schemeClr>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chemeClr val="accent1">
            <a:lumMod val="60000"/>
            <a:lumOff val="40000"/>
          </a:schemeClr>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tiff"/><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5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7461" y="304800"/>
            <a:ext cx="7772400" cy="1470025"/>
          </a:xfrm>
        </p:spPr>
        <p:txBody>
          <a:bodyPr>
            <a:noAutofit/>
          </a:bodyPr>
          <a:lstStyle/>
          <a:p>
            <a:pPr algn="ctr"/>
            <a:r>
              <a:rPr lang="en-US" sz="4400" dirty="0"/>
              <a:t>Open Government and the Community College</a:t>
            </a:r>
          </a:p>
        </p:txBody>
      </p:sp>
      <p:sp>
        <p:nvSpPr>
          <p:cNvPr id="5" name="Subtitle 4"/>
          <p:cNvSpPr>
            <a:spLocks noGrp="1"/>
          </p:cNvSpPr>
          <p:nvPr>
            <p:ph type="subTitle" idx="1"/>
          </p:nvPr>
        </p:nvSpPr>
        <p:spPr>
          <a:xfrm>
            <a:off x="228600" y="2362200"/>
            <a:ext cx="7772400" cy="1752600"/>
          </a:xfrm>
        </p:spPr>
        <p:txBody>
          <a:bodyPr>
            <a:noAutofit/>
          </a:bodyPr>
          <a:lstStyle/>
          <a:p>
            <a:endParaRPr lang="en-US" sz="2400" dirty="0"/>
          </a:p>
          <a:p>
            <a:pPr algn="ctr"/>
            <a:r>
              <a:rPr lang="en-US" sz="2400" dirty="0"/>
              <a:t>NCACCT Law-Legislative Seminar</a:t>
            </a:r>
          </a:p>
          <a:p>
            <a:pPr algn="ctr"/>
            <a:r>
              <a:rPr lang="en-US" sz="2400" dirty="0"/>
              <a:t>Robert Joyce</a:t>
            </a:r>
          </a:p>
          <a:p>
            <a:pPr algn="ctr"/>
            <a:r>
              <a:rPr lang="en-US" sz="2400" dirty="0"/>
              <a:t>UNC School of Government</a:t>
            </a:r>
          </a:p>
          <a:p>
            <a:pPr algn="ctr"/>
            <a:r>
              <a:rPr lang="en-US" sz="2400" dirty="0"/>
              <a:t>March 30, 2023</a:t>
            </a:r>
          </a:p>
          <a:p>
            <a:endParaRPr lang="en-US" sz="2400" dirty="0"/>
          </a:p>
          <a:p>
            <a:pPr algn="ctr"/>
            <a:endParaRPr lang="en-US" sz="2400" dirty="0"/>
          </a:p>
        </p:txBody>
      </p:sp>
    </p:spTree>
    <p:extLst>
      <p:ext uri="{BB962C8B-B14F-4D97-AF65-F5344CB8AC3E}">
        <p14:creationId xmlns:p14="http://schemas.microsoft.com/office/powerpoint/2010/main" val="228869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3D2A-1E5C-61CA-23F5-62843D5C0E72}"/>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68D56884-45E2-468E-2989-8AADD733896A}"/>
              </a:ext>
            </a:extLst>
          </p:cNvPr>
          <p:cNvSpPr>
            <a:spLocks noGrp="1"/>
          </p:cNvSpPr>
          <p:nvPr>
            <p:ph idx="1"/>
          </p:nvPr>
        </p:nvSpPr>
        <p:spPr/>
        <p:txBody>
          <a:bodyPr/>
          <a:lstStyle/>
          <a:p>
            <a:pPr marL="0" indent="0">
              <a:buNone/>
            </a:pPr>
            <a:r>
              <a:rPr lang="en-US" dirty="0"/>
              <a:t>UNC says it cannot give those records up.  It says FERPA prohibits the disclosure, because the records are “education records” within the meaning of FERPA.</a:t>
            </a:r>
          </a:p>
        </p:txBody>
      </p:sp>
    </p:spTree>
    <p:extLst>
      <p:ext uri="{BB962C8B-B14F-4D97-AF65-F5344CB8AC3E}">
        <p14:creationId xmlns:p14="http://schemas.microsoft.com/office/powerpoint/2010/main" val="243592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F1B3-AA36-3634-2059-B735DEF597CE}"/>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6AB34EAE-70D4-799A-0291-C12927AFFF68}"/>
              </a:ext>
            </a:extLst>
          </p:cNvPr>
          <p:cNvSpPr>
            <a:spLocks noGrp="1"/>
          </p:cNvSpPr>
          <p:nvPr>
            <p:ph idx="1"/>
          </p:nvPr>
        </p:nvSpPr>
        <p:spPr/>
        <p:txBody>
          <a:bodyPr/>
          <a:lstStyle/>
          <a:p>
            <a:pPr marL="0" indent="0">
              <a:buNone/>
            </a:pPr>
            <a:r>
              <a:rPr lang="en-US" dirty="0"/>
              <a:t>UNC says it cannot give those records up.  It says FERPA prohibits the disclosure, because the records are “education records” within the meaning of FERPA.</a:t>
            </a:r>
          </a:p>
          <a:p>
            <a:pPr marL="0" indent="0">
              <a:buNone/>
            </a:pPr>
            <a:r>
              <a:rPr lang="en-US" dirty="0"/>
              <a:t>WE CAN’T GIVE YOU THE RECORDS!</a:t>
            </a:r>
          </a:p>
          <a:p>
            <a:pPr marL="0" indent="0">
              <a:buNone/>
            </a:pPr>
            <a:endParaRPr lang="en-US" dirty="0"/>
          </a:p>
        </p:txBody>
      </p:sp>
    </p:spTree>
    <p:extLst>
      <p:ext uri="{BB962C8B-B14F-4D97-AF65-F5344CB8AC3E}">
        <p14:creationId xmlns:p14="http://schemas.microsoft.com/office/powerpoint/2010/main" val="192405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7A3B-AF53-7666-2705-DD9F1A046705}"/>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52BFFEAA-7F28-D024-F629-A6DDC772D048}"/>
              </a:ext>
            </a:extLst>
          </p:cNvPr>
          <p:cNvSpPr>
            <a:spLocks noGrp="1"/>
          </p:cNvSpPr>
          <p:nvPr>
            <p:ph idx="1"/>
          </p:nvPr>
        </p:nvSpPr>
        <p:spPr/>
        <p:txBody>
          <a:bodyPr/>
          <a:lstStyle/>
          <a:p>
            <a:pPr marL="0" indent="0">
              <a:buNone/>
            </a:pPr>
            <a:r>
              <a:rPr lang="en-US" dirty="0"/>
              <a:t>Newspapers:  SURE YOU CAN.</a:t>
            </a:r>
          </a:p>
          <a:p>
            <a:pPr marL="0" indent="0">
              <a:buNone/>
            </a:pPr>
            <a:r>
              <a:rPr lang="en-US" dirty="0"/>
              <a:t>“Nothing . . . shall be construed to prohibit an institution of postsecondary education from disclosing the final results of any disciplinary proceeding . . . against a student who is an alleged perpetrator of any crime of violence . . .  or a nonforcible sex offense,” if the student was found in violation.</a:t>
            </a:r>
          </a:p>
          <a:p>
            <a:pPr marL="0" indent="0">
              <a:buNone/>
            </a:pPr>
            <a:r>
              <a:rPr lang="en-US" dirty="0"/>
              <a:t>GIVE US THE RECORDS!</a:t>
            </a:r>
          </a:p>
          <a:p>
            <a:pPr marL="0" indent="0">
              <a:buNone/>
            </a:pPr>
            <a:endParaRPr lang="en-US" dirty="0"/>
          </a:p>
        </p:txBody>
      </p:sp>
    </p:spTree>
    <p:extLst>
      <p:ext uri="{BB962C8B-B14F-4D97-AF65-F5344CB8AC3E}">
        <p14:creationId xmlns:p14="http://schemas.microsoft.com/office/powerpoint/2010/main" val="155750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0091-14CF-0B7D-55E9-B19982D2A373}"/>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E75C6D51-D78C-5959-36D4-459CD434AC7B}"/>
              </a:ext>
            </a:extLst>
          </p:cNvPr>
          <p:cNvSpPr>
            <a:spLocks noGrp="1"/>
          </p:cNvSpPr>
          <p:nvPr>
            <p:ph idx="1"/>
          </p:nvPr>
        </p:nvSpPr>
        <p:spPr/>
        <p:txBody>
          <a:bodyPr/>
          <a:lstStyle/>
          <a:p>
            <a:pPr marL="0" indent="0">
              <a:buNone/>
            </a:pPr>
            <a:r>
              <a:rPr lang="en-US" dirty="0"/>
              <a:t>UNC:  NO WE WON’T.</a:t>
            </a:r>
          </a:p>
          <a:p>
            <a:pPr marL="0" indent="0">
              <a:buNone/>
            </a:pPr>
            <a:r>
              <a:rPr lang="en-US" dirty="0"/>
              <a:t>FERPA, a federal law, trumps state law.  FERPA says we don’t have to keep these records confidential, but it doesn’t say we have to give them up.  There are good reasons FERPA doesn’t make us.</a:t>
            </a:r>
          </a:p>
          <a:p>
            <a:pPr marL="0" indent="0">
              <a:buNone/>
            </a:pPr>
            <a:r>
              <a:rPr lang="en-US" dirty="0"/>
              <a:t>WE WON’T GIVE THEM UP!</a:t>
            </a:r>
          </a:p>
        </p:txBody>
      </p:sp>
    </p:spTree>
    <p:extLst>
      <p:ext uri="{BB962C8B-B14F-4D97-AF65-F5344CB8AC3E}">
        <p14:creationId xmlns:p14="http://schemas.microsoft.com/office/powerpoint/2010/main" val="188702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36E-9C98-8E65-C754-964FC7F41D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7B90CB-5329-EE20-00AE-D05989A469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4890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7DDC-09AA-615A-E743-679BCECA7C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2385BC-4E57-3835-6381-F1CE2FFC6E23}"/>
              </a:ext>
            </a:extLst>
          </p:cNvPr>
          <p:cNvSpPr>
            <a:spLocks noGrp="1"/>
          </p:cNvSpPr>
          <p:nvPr>
            <p:ph idx="1"/>
          </p:nvPr>
        </p:nvSpPr>
        <p:spPr/>
        <p:txBody>
          <a:bodyPr/>
          <a:lstStyle/>
          <a:p>
            <a:pPr marL="0" indent="0" algn="ctr">
              <a:buNone/>
            </a:pPr>
            <a:endParaRPr lang="en-US" dirty="0"/>
          </a:p>
          <a:p>
            <a:pPr marL="0" indent="0" algn="ctr">
              <a:buNone/>
            </a:pPr>
            <a:r>
              <a:rPr lang="en-US" sz="7200" dirty="0"/>
              <a:t>ID10T</a:t>
            </a:r>
          </a:p>
        </p:txBody>
      </p:sp>
    </p:spTree>
    <p:extLst>
      <p:ext uri="{BB962C8B-B14F-4D97-AF65-F5344CB8AC3E}">
        <p14:creationId xmlns:p14="http://schemas.microsoft.com/office/powerpoint/2010/main" val="342177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10B0-C4FF-472B-9621-FDD0EA196D5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719D70-7DFB-4C53-8DE5-0F72FC0B426D}"/>
              </a:ext>
            </a:extLst>
          </p:cNvPr>
          <p:cNvSpPr>
            <a:spLocks noGrp="1"/>
          </p:cNvSpPr>
          <p:nvPr>
            <p:ph idx="1"/>
          </p:nvPr>
        </p:nvSpPr>
        <p:spPr/>
        <p:txBody>
          <a:bodyPr>
            <a:normAutofit/>
          </a:bodyPr>
          <a:lstStyle/>
          <a:p>
            <a:pPr marL="0" indent="0" algn="ctr">
              <a:buNone/>
            </a:pPr>
            <a:r>
              <a:rPr lang="en-US" sz="6000" dirty="0"/>
              <a:t>Public Records</a:t>
            </a:r>
          </a:p>
        </p:txBody>
      </p:sp>
    </p:spTree>
    <p:extLst>
      <p:ext uri="{BB962C8B-B14F-4D97-AF65-F5344CB8AC3E}">
        <p14:creationId xmlns:p14="http://schemas.microsoft.com/office/powerpoint/2010/main" val="285282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1297-2200-43D0-9098-608D32083D45}"/>
              </a:ext>
            </a:extLst>
          </p:cNvPr>
          <p:cNvSpPr>
            <a:spLocks noGrp="1"/>
          </p:cNvSpPr>
          <p:nvPr>
            <p:ph type="title"/>
          </p:nvPr>
        </p:nvSpPr>
        <p:spPr/>
        <p:txBody>
          <a:bodyPr/>
          <a:lstStyle/>
          <a:p>
            <a:r>
              <a:rPr lang="en-US" dirty="0"/>
              <a:t>Public Records Philosophy</a:t>
            </a:r>
          </a:p>
        </p:txBody>
      </p:sp>
      <p:sp>
        <p:nvSpPr>
          <p:cNvPr id="3" name="Content Placeholder 2">
            <a:extLst>
              <a:ext uri="{FF2B5EF4-FFF2-40B4-BE49-F238E27FC236}">
                <a16:creationId xmlns:a16="http://schemas.microsoft.com/office/drawing/2014/main" id="{0A9252DF-ADF5-49FD-B631-165E3F757695}"/>
              </a:ext>
            </a:extLst>
          </p:cNvPr>
          <p:cNvSpPr>
            <a:spLocks noGrp="1"/>
          </p:cNvSpPr>
          <p:nvPr>
            <p:ph idx="1"/>
          </p:nvPr>
        </p:nvSpPr>
        <p:spPr/>
        <p:txBody>
          <a:bodyPr/>
          <a:lstStyle/>
          <a:p>
            <a:pPr marL="0" indent="0">
              <a:buNone/>
            </a:pPr>
            <a:r>
              <a:rPr lang="en-US" dirty="0"/>
              <a:t>The public records of the agencies of government in North Carolina “are the property of the people.”</a:t>
            </a:r>
          </a:p>
          <a:p>
            <a:pPr marL="0" indent="0" algn="r">
              <a:buNone/>
            </a:pPr>
            <a:r>
              <a:rPr lang="en-US" sz="2100" dirty="0"/>
              <a:t>GS 132-1</a:t>
            </a:r>
          </a:p>
        </p:txBody>
      </p:sp>
    </p:spTree>
    <p:extLst>
      <p:ext uri="{BB962C8B-B14F-4D97-AF65-F5344CB8AC3E}">
        <p14:creationId xmlns:p14="http://schemas.microsoft.com/office/powerpoint/2010/main" val="2681328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485900" y="857250"/>
            <a:ext cx="6172200" cy="857250"/>
          </a:xfrm>
        </p:spPr>
        <p:txBody>
          <a:bodyPr>
            <a:normAutofit/>
          </a:bodyPr>
          <a:lstStyle/>
          <a:p>
            <a:r>
              <a:rPr lang="en-US" dirty="0">
                <a:cs typeface="Arial" panose="020B0604020202020204" pitchFamily="34" charset="0"/>
              </a:rPr>
              <a:t>The Basics: Public Records</a:t>
            </a:r>
          </a:p>
        </p:txBody>
      </p:sp>
      <p:sp>
        <p:nvSpPr>
          <p:cNvPr id="4100" name="Content Placeholder 2"/>
          <p:cNvSpPr>
            <a:spLocks noGrp="1"/>
          </p:cNvSpPr>
          <p:nvPr>
            <p:ph idx="1"/>
          </p:nvPr>
        </p:nvSpPr>
        <p:spPr>
          <a:xfrm>
            <a:off x="1485900" y="1771651"/>
            <a:ext cx="6172200" cy="3600450"/>
          </a:xfrm>
        </p:spPr>
        <p:txBody>
          <a:bodyPr/>
          <a:lstStyle/>
          <a:p>
            <a:pPr algn="ctr">
              <a:buNone/>
            </a:pPr>
            <a:r>
              <a:rPr lang="en-US" dirty="0">
                <a:latin typeface="Calibri" panose="020F0502020204030204" pitchFamily="34" charset="0"/>
              </a:rPr>
              <a:t>Any record made or received in the transaction of public business is subject to public access unless an exception applies. </a:t>
            </a:r>
          </a:p>
          <a:p>
            <a:pPr lvl="1">
              <a:buFont typeface="Arial" charset="0"/>
              <a:buNone/>
            </a:pPr>
            <a:endParaRPr lang="en-US" dirty="0"/>
          </a:p>
        </p:txBody>
      </p:sp>
      <p:pic>
        <p:nvPicPr>
          <p:cNvPr id="2" name="Picture 1"/>
          <p:cNvPicPr>
            <a:picLocks noChangeAspect="1"/>
          </p:cNvPicPr>
          <p:nvPr/>
        </p:nvPicPr>
        <p:blipFill rotWithShape="1">
          <a:blip r:embed="rId3" cstate="print"/>
          <a:srcRect l="11905" r="9524"/>
          <a:stretch/>
        </p:blipFill>
        <p:spPr>
          <a:xfrm>
            <a:off x="2457450" y="3314700"/>
            <a:ext cx="1885950" cy="2228850"/>
          </a:xfrm>
          <a:prstGeom prst="rect">
            <a:avLst/>
          </a:prstGeom>
        </p:spPr>
      </p:pic>
      <p:pic>
        <p:nvPicPr>
          <p:cNvPr id="5" name="Picture 4"/>
          <p:cNvPicPr>
            <a:picLocks noChangeAspect="1"/>
          </p:cNvPicPr>
          <p:nvPr/>
        </p:nvPicPr>
        <p:blipFill>
          <a:blip r:embed="rId4"/>
          <a:stretch>
            <a:fillRect/>
          </a:stretch>
        </p:blipFill>
        <p:spPr>
          <a:xfrm>
            <a:off x="4857750" y="3887297"/>
            <a:ext cx="1641491" cy="1083658"/>
          </a:xfrm>
          <a:prstGeom prst="rect">
            <a:avLst/>
          </a:prstGeom>
        </p:spPr>
      </p:pic>
    </p:spTree>
    <p:custDataLst>
      <p:tags r:id="rId1"/>
    </p:custDataLst>
    <p:extLst>
      <p:ext uri="{BB962C8B-B14F-4D97-AF65-F5344CB8AC3E}">
        <p14:creationId xmlns:p14="http://schemas.microsoft.com/office/powerpoint/2010/main" val="63973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58008"/>
            <a:ext cx="6172200" cy="857250"/>
          </a:xfrm>
        </p:spPr>
        <p:txBody>
          <a:bodyPr/>
          <a:lstStyle/>
          <a:p>
            <a:r>
              <a:rPr lang="en-US" dirty="0">
                <a:latin typeface="Arial" panose="020B0604020202020204" pitchFamily="34" charset="0"/>
                <a:cs typeface="Arial" panose="020B0604020202020204" pitchFamily="34" charset="0"/>
              </a:rPr>
              <a:t>What is a “Record”?</a:t>
            </a:r>
          </a:p>
        </p:txBody>
      </p:sp>
      <p:sp>
        <p:nvSpPr>
          <p:cNvPr id="60418" name="Content Placeholder 2"/>
          <p:cNvSpPr>
            <a:spLocks noGrp="1"/>
          </p:cNvSpPr>
          <p:nvPr>
            <p:ph idx="1"/>
          </p:nvPr>
        </p:nvSpPr>
        <p:spPr>
          <a:xfrm>
            <a:off x="1485900" y="1800984"/>
            <a:ext cx="6172200" cy="1399417"/>
          </a:xfrm>
        </p:spPr>
        <p:txBody>
          <a:bodyPr>
            <a:normAutofit lnSpcReduction="10000"/>
          </a:bodyPr>
          <a:lstStyle/>
          <a:p>
            <a:pPr indent="0">
              <a:buNone/>
            </a:pPr>
            <a:r>
              <a:rPr lang="en-US" sz="1800" b="1" dirty="0">
                <a:latin typeface="Arial" panose="020B0604020202020204" pitchFamily="34" charset="0"/>
                <a:cs typeface="Arial" panose="020B0604020202020204" pitchFamily="34" charset="0"/>
              </a:rPr>
              <a:t>Types and forms of records defined: </a:t>
            </a:r>
            <a:r>
              <a:rPr lang="en-US" sz="1800" dirty="0">
                <a:latin typeface="Arial" panose="020B0604020202020204" pitchFamily="34" charset="0"/>
                <a:cs typeface="Arial" panose="020B0604020202020204" pitchFamily="34" charset="0"/>
              </a:rPr>
              <a:t>Documents, papers, letters, maps, books, photographs, films, sound recordings, magnetic or other tapes, electronic data-processing records, artifacts, or other documentary material, </a:t>
            </a:r>
            <a:r>
              <a:rPr lang="en-US" sz="1800" i="1" dirty="0">
                <a:solidFill>
                  <a:srgbClr val="FF0000"/>
                </a:solidFill>
                <a:latin typeface="Arial" panose="020B0604020202020204" pitchFamily="34" charset="0"/>
                <a:cs typeface="Arial" panose="020B0604020202020204" pitchFamily="34" charset="0"/>
              </a:rPr>
              <a:t>regardless of physical form or characteristics.</a:t>
            </a:r>
          </a:p>
        </p:txBody>
      </p:sp>
      <p:pic>
        <p:nvPicPr>
          <p:cNvPr id="5" name="Picture 4"/>
          <p:cNvPicPr>
            <a:picLocks noChangeAspect="1"/>
          </p:cNvPicPr>
          <p:nvPr/>
        </p:nvPicPr>
        <p:blipFill>
          <a:blip r:embed="rId3"/>
          <a:stretch>
            <a:fillRect/>
          </a:stretch>
        </p:blipFill>
        <p:spPr>
          <a:xfrm>
            <a:off x="1600200" y="3714751"/>
            <a:ext cx="1901676" cy="1424422"/>
          </a:xfrm>
          <a:prstGeom prst="rect">
            <a:avLst/>
          </a:prstGeom>
        </p:spPr>
      </p:pic>
      <p:pic>
        <p:nvPicPr>
          <p:cNvPr id="9" name="Picture 8"/>
          <p:cNvPicPr>
            <a:picLocks noChangeAspect="1"/>
          </p:cNvPicPr>
          <p:nvPr/>
        </p:nvPicPr>
        <p:blipFill>
          <a:blip r:embed="rId4"/>
          <a:stretch>
            <a:fillRect/>
          </a:stretch>
        </p:blipFill>
        <p:spPr>
          <a:xfrm>
            <a:off x="3607609" y="3714751"/>
            <a:ext cx="1600605" cy="1563257"/>
          </a:xfrm>
          <a:prstGeom prst="rect">
            <a:avLst/>
          </a:prstGeom>
        </p:spPr>
      </p:pic>
      <p:pic>
        <p:nvPicPr>
          <p:cNvPr id="4" name="Picture 3"/>
          <p:cNvPicPr>
            <a:picLocks noChangeAspect="1"/>
          </p:cNvPicPr>
          <p:nvPr/>
        </p:nvPicPr>
        <p:blipFill rotWithShape="1">
          <a:blip r:embed="rId5"/>
          <a:srcRect l="7578" t="6669" r="15878" b="13462"/>
          <a:stretch/>
        </p:blipFill>
        <p:spPr>
          <a:xfrm>
            <a:off x="5370010" y="3371851"/>
            <a:ext cx="2288090" cy="2053072"/>
          </a:xfrm>
          <a:prstGeom prst="rect">
            <a:avLst/>
          </a:prstGeom>
        </p:spPr>
      </p:pic>
    </p:spTree>
    <p:custDataLst>
      <p:tags r:id="rId1"/>
    </p:custDataLst>
    <p:extLst>
      <p:ext uri="{BB962C8B-B14F-4D97-AF65-F5344CB8AC3E}">
        <p14:creationId xmlns:p14="http://schemas.microsoft.com/office/powerpoint/2010/main" val="15464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107B-C645-40C8-A678-7F35116BCD84}"/>
              </a:ext>
            </a:extLst>
          </p:cNvPr>
          <p:cNvSpPr>
            <a:spLocks noGrp="1"/>
          </p:cNvSpPr>
          <p:nvPr>
            <p:ph type="title"/>
          </p:nvPr>
        </p:nvSpPr>
        <p:spPr/>
        <p:txBody>
          <a:bodyPr/>
          <a:lstStyle/>
          <a:p>
            <a:r>
              <a:rPr lang="en-US" dirty="0"/>
              <a:t>It </a:t>
            </a:r>
            <a:r>
              <a:rPr lang="en-US" dirty="0" err="1"/>
              <a:t>Ain’t</a:t>
            </a:r>
            <a:r>
              <a:rPr lang="en-US" dirty="0"/>
              <a:t> Always Easy</a:t>
            </a:r>
          </a:p>
        </p:txBody>
      </p:sp>
    </p:spTree>
    <p:extLst>
      <p:ext uri="{BB962C8B-B14F-4D97-AF65-F5344CB8AC3E}">
        <p14:creationId xmlns:p14="http://schemas.microsoft.com/office/powerpoint/2010/main" val="2508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4BC5-2246-4E24-95AA-E2A6B8043CDC}"/>
              </a:ext>
            </a:extLst>
          </p:cNvPr>
          <p:cNvSpPr>
            <a:spLocks noGrp="1"/>
          </p:cNvSpPr>
          <p:nvPr>
            <p:ph type="title"/>
          </p:nvPr>
        </p:nvSpPr>
        <p:spPr/>
        <p:txBody>
          <a:bodyPr/>
          <a:lstStyle/>
          <a:p>
            <a:r>
              <a:rPr lang="en-US" dirty="0"/>
              <a:t>Does a Record Exist?</a:t>
            </a:r>
          </a:p>
        </p:txBody>
      </p:sp>
      <p:sp>
        <p:nvSpPr>
          <p:cNvPr id="3" name="Content Placeholder 2">
            <a:extLst>
              <a:ext uri="{FF2B5EF4-FFF2-40B4-BE49-F238E27FC236}">
                <a16:creationId xmlns:a16="http://schemas.microsoft.com/office/drawing/2014/main" id="{62F7BAA7-18A3-43CF-9743-E546F5E50223}"/>
              </a:ext>
            </a:extLst>
          </p:cNvPr>
          <p:cNvSpPr>
            <a:spLocks noGrp="1"/>
          </p:cNvSpPr>
          <p:nvPr>
            <p:ph idx="1"/>
          </p:nvPr>
        </p:nvSpPr>
        <p:spPr/>
        <p:txBody>
          <a:bodyPr/>
          <a:lstStyle/>
          <a:p>
            <a:pPr marL="0" indent="0">
              <a:buNone/>
            </a:pPr>
            <a:r>
              <a:rPr lang="en-US" dirty="0"/>
              <a:t>Access is to records, not to information.</a:t>
            </a:r>
          </a:p>
        </p:txBody>
      </p:sp>
    </p:spTree>
    <p:extLst>
      <p:ext uri="{BB962C8B-B14F-4D97-AF65-F5344CB8AC3E}">
        <p14:creationId xmlns:p14="http://schemas.microsoft.com/office/powerpoint/2010/main" val="2514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948A-EDB0-4646-AD11-95A28C1A87F1}"/>
              </a:ext>
            </a:extLst>
          </p:cNvPr>
          <p:cNvSpPr>
            <a:spLocks noGrp="1"/>
          </p:cNvSpPr>
          <p:nvPr>
            <p:ph type="title"/>
          </p:nvPr>
        </p:nvSpPr>
        <p:spPr/>
        <p:txBody>
          <a:bodyPr/>
          <a:lstStyle/>
          <a:p>
            <a:r>
              <a:rPr lang="en-US" dirty="0"/>
              <a:t>Does a Record Exist?</a:t>
            </a:r>
          </a:p>
        </p:txBody>
      </p:sp>
      <p:sp>
        <p:nvSpPr>
          <p:cNvPr id="3" name="Content Placeholder 2">
            <a:extLst>
              <a:ext uri="{FF2B5EF4-FFF2-40B4-BE49-F238E27FC236}">
                <a16:creationId xmlns:a16="http://schemas.microsoft.com/office/drawing/2014/main" id="{9B52844E-B9F4-4393-8D58-69D362477963}"/>
              </a:ext>
            </a:extLst>
          </p:cNvPr>
          <p:cNvSpPr>
            <a:spLocks noGrp="1"/>
          </p:cNvSpPr>
          <p:nvPr>
            <p:ph idx="1"/>
          </p:nvPr>
        </p:nvSpPr>
        <p:spPr/>
        <p:txBody>
          <a:bodyPr>
            <a:normAutofit/>
          </a:bodyPr>
          <a:lstStyle/>
          <a:p>
            <a:pPr marL="0" indent="0">
              <a:buNone/>
            </a:pPr>
            <a:r>
              <a:rPr lang="en-US" dirty="0">
                <a:effectLst/>
              </a:rPr>
              <a:t>Nothing in this section shall be construed to require a public agency to respond to a request for a copy of a public record by creating or compiling a record that does not exist.</a:t>
            </a:r>
          </a:p>
          <a:p>
            <a:pPr marL="0" indent="0" algn="r">
              <a:buNone/>
            </a:pPr>
            <a:r>
              <a:rPr lang="en-US" sz="1800" dirty="0"/>
              <a:t>GS 132-6.2(e)</a:t>
            </a:r>
          </a:p>
        </p:txBody>
      </p:sp>
    </p:spTree>
    <p:extLst>
      <p:ext uri="{BB962C8B-B14F-4D97-AF65-F5344CB8AC3E}">
        <p14:creationId xmlns:p14="http://schemas.microsoft.com/office/powerpoint/2010/main" val="268380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BBFE-093D-4D2A-8B9D-166DC7FB8A94}"/>
              </a:ext>
            </a:extLst>
          </p:cNvPr>
          <p:cNvSpPr>
            <a:spLocks noGrp="1"/>
          </p:cNvSpPr>
          <p:nvPr>
            <p:ph type="title"/>
          </p:nvPr>
        </p:nvSpPr>
        <p:spPr/>
        <p:txBody>
          <a:bodyPr/>
          <a:lstStyle/>
          <a:p>
            <a:r>
              <a:rPr lang="en-US" dirty="0"/>
              <a:t>Does a Record Exist?</a:t>
            </a:r>
          </a:p>
        </p:txBody>
      </p:sp>
      <p:sp>
        <p:nvSpPr>
          <p:cNvPr id="3" name="Content Placeholder 2">
            <a:extLst>
              <a:ext uri="{FF2B5EF4-FFF2-40B4-BE49-F238E27FC236}">
                <a16:creationId xmlns:a16="http://schemas.microsoft.com/office/drawing/2014/main" id="{EF46EDBC-297F-4DA7-B717-50D24DE7C65F}"/>
              </a:ext>
            </a:extLst>
          </p:cNvPr>
          <p:cNvSpPr>
            <a:spLocks noGrp="1"/>
          </p:cNvSpPr>
          <p:nvPr>
            <p:ph idx="1"/>
          </p:nvPr>
        </p:nvSpPr>
        <p:spPr/>
        <p:txBody>
          <a:bodyPr/>
          <a:lstStyle/>
          <a:p>
            <a:pPr marL="0" indent="0">
              <a:buNone/>
            </a:pPr>
            <a:r>
              <a:rPr lang="en-US" dirty="0"/>
              <a:t>If a public agency, as a service to the requester, voluntarily elects to create or compile a record, it may negotiate a reasonable charge for the service with the requester. </a:t>
            </a:r>
          </a:p>
          <a:p>
            <a:pPr marL="0" indent="0">
              <a:buNone/>
            </a:pPr>
            <a:r>
              <a:rPr lang="en-US" dirty="0"/>
              <a:t>								</a:t>
            </a:r>
            <a:r>
              <a:rPr lang="en-US" sz="1800" dirty="0"/>
              <a:t>GS 132-6.2(e)</a:t>
            </a:r>
          </a:p>
        </p:txBody>
      </p:sp>
    </p:spTree>
    <p:extLst>
      <p:ext uri="{BB962C8B-B14F-4D97-AF65-F5344CB8AC3E}">
        <p14:creationId xmlns:p14="http://schemas.microsoft.com/office/powerpoint/2010/main" val="3368745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3D11-DF17-4808-B050-5FEBAD7C537D}"/>
              </a:ext>
            </a:extLst>
          </p:cNvPr>
          <p:cNvSpPr>
            <a:spLocks noGrp="1"/>
          </p:cNvSpPr>
          <p:nvPr>
            <p:ph type="title"/>
          </p:nvPr>
        </p:nvSpPr>
        <p:spPr/>
        <p:txBody>
          <a:bodyPr/>
          <a:lstStyle/>
          <a:p>
            <a:r>
              <a:rPr lang="en-US" dirty="0"/>
              <a:t>Who Gets to See Public Records?</a:t>
            </a:r>
          </a:p>
        </p:txBody>
      </p:sp>
      <p:sp>
        <p:nvSpPr>
          <p:cNvPr id="3" name="Content Placeholder 2">
            <a:extLst>
              <a:ext uri="{FF2B5EF4-FFF2-40B4-BE49-F238E27FC236}">
                <a16:creationId xmlns:a16="http://schemas.microsoft.com/office/drawing/2014/main" id="{4E648C41-0E36-4883-8BDA-AB9F97316C2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0475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E86B-20DA-4CE0-BF0A-0F88A1DB978F}"/>
              </a:ext>
            </a:extLst>
          </p:cNvPr>
          <p:cNvSpPr>
            <a:spLocks noGrp="1"/>
          </p:cNvSpPr>
          <p:nvPr>
            <p:ph type="title"/>
          </p:nvPr>
        </p:nvSpPr>
        <p:spPr/>
        <p:txBody>
          <a:bodyPr/>
          <a:lstStyle/>
          <a:p>
            <a:r>
              <a:rPr lang="en-US" dirty="0"/>
              <a:t>Who Gets to See Public Records?</a:t>
            </a:r>
          </a:p>
        </p:txBody>
      </p:sp>
      <p:sp>
        <p:nvSpPr>
          <p:cNvPr id="3" name="Content Placeholder 2">
            <a:extLst>
              <a:ext uri="{FF2B5EF4-FFF2-40B4-BE49-F238E27FC236}">
                <a16:creationId xmlns:a16="http://schemas.microsoft.com/office/drawing/2014/main" id="{5CB212E7-F0C7-4FB1-9D41-B35029115E4F}"/>
              </a:ext>
            </a:extLst>
          </p:cNvPr>
          <p:cNvSpPr>
            <a:spLocks noGrp="1"/>
          </p:cNvSpPr>
          <p:nvPr>
            <p:ph idx="1"/>
          </p:nvPr>
        </p:nvSpPr>
        <p:spPr/>
        <p:txBody>
          <a:bodyPr/>
          <a:lstStyle/>
          <a:p>
            <a:pPr marL="0" indent="0">
              <a:buNone/>
            </a:pPr>
            <a:r>
              <a:rPr lang="en-US" dirty="0"/>
              <a:t>Every custodian of public records shall permit any record in the custodian's custody to be inspected and examined at reasonable times and under reasonable supervision by any person . . .</a:t>
            </a:r>
          </a:p>
          <a:p>
            <a:pPr marL="0" indent="0" algn="r">
              <a:buNone/>
            </a:pPr>
            <a:r>
              <a:rPr lang="en-US" sz="1800" dirty="0"/>
              <a:t>GS 132-6(a)</a:t>
            </a:r>
          </a:p>
        </p:txBody>
      </p:sp>
    </p:spTree>
    <p:extLst>
      <p:ext uri="{BB962C8B-B14F-4D97-AF65-F5344CB8AC3E}">
        <p14:creationId xmlns:p14="http://schemas.microsoft.com/office/powerpoint/2010/main" val="233031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884B-46C1-4275-A402-20470A9E374B}"/>
              </a:ext>
            </a:extLst>
          </p:cNvPr>
          <p:cNvSpPr>
            <a:spLocks noGrp="1"/>
          </p:cNvSpPr>
          <p:nvPr>
            <p:ph type="title"/>
          </p:nvPr>
        </p:nvSpPr>
        <p:spPr/>
        <p:txBody>
          <a:bodyPr/>
          <a:lstStyle/>
          <a:p>
            <a:r>
              <a:rPr lang="en-US" dirty="0"/>
              <a:t>Why Do You Want to See It Anyway?</a:t>
            </a:r>
          </a:p>
        </p:txBody>
      </p:sp>
      <p:sp>
        <p:nvSpPr>
          <p:cNvPr id="3" name="Content Placeholder 2">
            <a:extLst>
              <a:ext uri="{FF2B5EF4-FFF2-40B4-BE49-F238E27FC236}">
                <a16:creationId xmlns:a16="http://schemas.microsoft.com/office/drawing/2014/main" id="{1B4EF8C7-F3EE-4AE5-B63C-A27C6044980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2356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E962-5B15-459A-8A06-72F11268FA96}"/>
              </a:ext>
            </a:extLst>
          </p:cNvPr>
          <p:cNvSpPr>
            <a:spLocks noGrp="1"/>
          </p:cNvSpPr>
          <p:nvPr>
            <p:ph type="title"/>
          </p:nvPr>
        </p:nvSpPr>
        <p:spPr/>
        <p:txBody>
          <a:bodyPr/>
          <a:lstStyle/>
          <a:p>
            <a:r>
              <a:rPr lang="en-US" dirty="0"/>
              <a:t>Why Do You Want to See It Anyway?</a:t>
            </a:r>
          </a:p>
        </p:txBody>
      </p:sp>
      <p:sp>
        <p:nvSpPr>
          <p:cNvPr id="3" name="Content Placeholder 2">
            <a:extLst>
              <a:ext uri="{FF2B5EF4-FFF2-40B4-BE49-F238E27FC236}">
                <a16:creationId xmlns:a16="http://schemas.microsoft.com/office/drawing/2014/main" id="{8AAB1EC5-068F-440C-89AF-84EA48A391EB}"/>
              </a:ext>
            </a:extLst>
          </p:cNvPr>
          <p:cNvSpPr>
            <a:spLocks noGrp="1"/>
          </p:cNvSpPr>
          <p:nvPr>
            <p:ph idx="1"/>
          </p:nvPr>
        </p:nvSpPr>
        <p:spPr/>
        <p:txBody>
          <a:bodyPr/>
          <a:lstStyle/>
          <a:p>
            <a:pPr marL="0" indent="0">
              <a:buNone/>
            </a:pPr>
            <a:r>
              <a:rPr lang="en-US" dirty="0"/>
              <a:t>No person requesting to inspect and examine public records, or to obtain copies thereof, shall be required to disclose the purpose or motive for the request.</a:t>
            </a:r>
          </a:p>
          <a:p>
            <a:pPr marL="0" indent="0" algn="r">
              <a:buNone/>
            </a:pPr>
            <a:r>
              <a:rPr lang="en-US" sz="1800" dirty="0"/>
              <a:t>GS 132-6(b)</a:t>
            </a:r>
          </a:p>
        </p:txBody>
      </p:sp>
    </p:spTree>
    <p:extLst>
      <p:ext uri="{BB962C8B-B14F-4D97-AF65-F5344CB8AC3E}">
        <p14:creationId xmlns:p14="http://schemas.microsoft.com/office/powerpoint/2010/main" val="3668607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0561-70BB-4AD9-A7FD-E04CE4CF9706}"/>
              </a:ext>
            </a:extLst>
          </p:cNvPr>
          <p:cNvSpPr>
            <a:spLocks noGrp="1"/>
          </p:cNvSpPr>
          <p:nvPr>
            <p:ph type="title"/>
          </p:nvPr>
        </p:nvSpPr>
        <p:spPr/>
        <p:txBody>
          <a:bodyPr>
            <a:normAutofit/>
          </a:bodyPr>
          <a:lstStyle/>
          <a:p>
            <a:r>
              <a:rPr lang="en-US" dirty="0"/>
              <a:t>Was it Made or Received in Public Business?</a:t>
            </a:r>
          </a:p>
        </p:txBody>
      </p:sp>
      <p:sp>
        <p:nvSpPr>
          <p:cNvPr id="3" name="Content Placeholder 2">
            <a:extLst>
              <a:ext uri="{FF2B5EF4-FFF2-40B4-BE49-F238E27FC236}">
                <a16:creationId xmlns:a16="http://schemas.microsoft.com/office/drawing/2014/main" id="{6E53CF57-6403-4A39-9161-2D413928C30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7085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0249-8C87-4D3B-9F7E-D6268D8A3C0D}"/>
              </a:ext>
            </a:extLst>
          </p:cNvPr>
          <p:cNvSpPr>
            <a:spLocks noGrp="1"/>
          </p:cNvSpPr>
          <p:nvPr>
            <p:ph type="title"/>
          </p:nvPr>
        </p:nvSpPr>
        <p:spPr/>
        <p:txBody>
          <a:bodyPr>
            <a:normAutofit/>
          </a:bodyPr>
          <a:lstStyle/>
          <a:p>
            <a:r>
              <a:rPr lang="en-US" dirty="0"/>
              <a:t>Was it Made or Received in Public Business?</a:t>
            </a:r>
          </a:p>
        </p:txBody>
      </p:sp>
      <p:sp>
        <p:nvSpPr>
          <p:cNvPr id="3" name="Content Placeholder 2">
            <a:extLst>
              <a:ext uri="{FF2B5EF4-FFF2-40B4-BE49-F238E27FC236}">
                <a16:creationId xmlns:a16="http://schemas.microsoft.com/office/drawing/2014/main" id="{8C4803F0-D2B3-42B5-B712-85330839AC6A}"/>
              </a:ext>
            </a:extLst>
          </p:cNvPr>
          <p:cNvSpPr>
            <a:spLocks noGrp="1"/>
          </p:cNvSpPr>
          <p:nvPr>
            <p:ph idx="1"/>
          </p:nvPr>
        </p:nvSpPr>
        <p:spPr/>
        <p:txBody>
          <a:bodyPr/>
          <a:lstStyle/>
          <a:p>
            <a:pPr marL="0" indent="0">
              <a:buNone/>
            </a:pPr>
            <a:r>
              <a:rPr lang="en-US" dirty="0">
                <a:effectLst/>
                <a:ea typeface="Calibri" panose="020F0502020204030204" pitchFamily="34" charset="0"/>
                <a:cs typeface="Arial" panose="020B0604020202020204" pitchFamily="34" charset="0"/>
              </a:rPr>
              <a:t>"Public record" or "public records" shall mean all documents, papers, [etc.] made or received pursuant to law or ordinance in connection with the transaction of public business by any agency of North Carolina government or its subdivisions.</a:t>
            </a:r>
          </a:p>
          <a:p>
            <a:pPr marL="0" indent="0" algn="r">
              <a:buNone/>
            </a:pPr>
            <a:r>
              <a:rPr lang="en-US" sz="1800" dirty="0">
                <a:ea typeface="Calibri" panose="020F0502020204030204" pitchFamily="34" charset="0"/>
                <a:cs typeface="Arial" panose="020B0604020202020204" pitchFamily="34" charset="0"/>
              </a:rPr>
              <a:t>GS 132-1</a:t>
            </a:r>
          </a:p>
          <a:p>
            <a:pPr marL="0" indent="0">
              <a:buNone/>
            </a:pPr>
            <a:endParaRPr lang="en-US" dirty="0"/>
          </a:p>
        </p:txBody>
      </p:sp>
    </p:spTree>
    <p:extLst>
      <p:ext uri="{BB962C8B-B14F-4D97-AF65-F5344CB8AC3E}">
        <p14:creationId xmlns:p14="http://schemas.microsoft.com/office/powerpoint/2010/main" val="423814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5B36-71CA-4BA0-9430-357BECAF7778}"/>
              </a:ext>
            </a:extLst>
          </p:cNvPr>
          <p:cNvSpPr>
            <a:spLocks noGrp="1"/>
          </p:cNvSpPr>
          <p:nvPr>
            <p:ph type="title"/>
          </p:nvPr>
        </p:nvSpPr>
        <p:spPr/>
        <p:txBody>
          <a:bodyPr>
            <a:normAutofit/>
          </a:bodyPr>
          <a:lstStyle/>
          <a:p>
            <a:r>
              <a:rPr lang="en-US" dirty="0"/>
              <a:t>Was it Made or Received in Public Business?</a:t>
            </a:r>
          </a:p>
        </p:txBody>
      </p:sp>
      <p:sp>
        <p:nvSpPr>
          <p:cNvPr id="3" name="Content Placeholder 2">
            <a:extLst>
              <a:ext uri="{FF2B5EF4-FFF2-40B4-BE49-F238E27FC236}">
                <a16:creationId xmlns:a16="http://schemas.microsoft.com/office/drawing/2014/main" id="{53E20DBD-82DA-41F4-879D-6683B5199E6B}"/>
              </a:ext>
            </a:extLst>
          </p:cNvPr>
          <p:cNvSpPr>
            <a:spLocks noGrp="1"/>
          </p:cNvSpPr>
          <p:nvPr>
            <p:ph idx="1"/>
          </p:nvPr>
        </p:nvSpPr>
        <p:spPr/>
        <p:txBody>
          <a:bodyPr/>
          <a:lstStyle/>
          <a:p>
            <a:pPr marL="0" indent="0">
              <a:buNone/>
            </a:pPr>
            <a:r>
              <a:rPr lang="en-US" dirty="0"/>
              <a:t>The content of the record answers that question.</a:t>
            </a:r>
          </a:p>
        </p:txBody>
      </p:sp>
    </p:spTree>
    <p:extLst>
      <p:ext uri="{BB962C8B-B14F-4D97-AF65-F5344CB8AC3E}">
        <p14:creationId xmlns:p14="http://schemas.microsoft.com/office/powerpoint/2010/main" val="14521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D68D-9EAB-F114-9521-F19231226E9B}"/>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90F794E0-40DF-3C7C-BD38-B3F332DC8A03}"/>
              </a:ext>
            </a:extLst>
          </p:cNvPr>
          <p:cNvSpPr>
            <a:spLocks noGrp="1"/>
          </p:cNvSpPr>
          <p:nvPr>
            <p:ph idx="1"/>
          </p:nvPr>
        </p:nvSpPr>
        <p:spPr/>
        <p:txBody>
          <a:bodyPr/>
          <a:lstStyle/>
          <a:p>
            <a:pPr marL="0" indent="0">
              <a:buNone/>
            </a:pPr>
            <a:r>
              <a:rPr lang="en-US" dirty="0"/>
              <a:t>UNC is a governmental agency subject to the state Public Records Law.</a:t>
            </a:r>
          </a:p>
        </p:txBody>
      </p:sp>
    </p:spTree>
    <p:extLst>
      <p:ext uri="{BB962C8B-B14F-4D97-AF65-F5344CB8AC3E}">
        <p14:creationId xmlns:p14="http://schemas.microsoft.com/office/powerpoint/2010/main" val="277532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587" y="857250"/>
            <a:ext cx="6172200" cy="857250"/>
          </a:xfrm>
        </p:spPr>
        <p:txBody>
          <a:bodyPr/>
          <a:lstStyle/>
          <a:p>
            <a:r>
              <a:rPr lang="en-US" dirty="0">
                <a:cs typeface="Arial" panose="020B0604020202020204" pitchFamily="34" charset="0"/>
              </a:rPr>
              <a:t>Rule to Remember</a:t>
            </a:r>
          </a:p>
        </p:txBody>
      </p:sp>
      <p:sp>
        <p:nvSpPr>
          <p:cNvPr id="5" name="Content Placeholder 4"/>
          <p:cNvSpPr>
            <a:spLocks noGrp="1"/>
          </p:cNvSpPr>
          <p:nvPr>
            <p:ph idx="1"/>
          </p:nvPr>
        </p:nvSpPr>
        <p:spPr>
          <a:xfrm>
            <a:off x="1485900" y="1885951"/>
            <a:ext cx="6172200" cy="3565922"/>
          </a:xfrm>
        </p:spPr>
        <p:txBody>
          <a:bodyPr/>
          <a:lstStyle/>
          <a:p>
            <a:pPr marL="0" indent="0" algn="ctr">
              <a:buNone/>
            </a:pPr>
            <a:r>
              <a:rPr lang="en-US" dirty="0">
                <a:cs typeface="Arial" panose="020B0604020202020204" pitchFamily="34" charset="0"/>
              </a:rPr>
              <a:t>It’s the </a:t>
            </a:r>
            <a:r>
              <a:rPr lang="en-US" dirty="0">
                <a:solidFill>
                  <a:srgbClr val="FF0000"/>
                </a:solidFill>
                <a:cs typeface="Arial" panose="020B0604020202020204" pitchFamily="34" charset="0"/>
              </a:rPr>
              <a:t>CONTENT</a:t>
            </a:r>
            <a:r>
              <a:rPr lang="en-US" dirty="0">
                <a:cs typeface="Arial" panose="020B0604020202020204" pitchFamily="34" charset="0"/>
              </a:rPr>
              <a:t> of the record, not its location, that determines whether it is a public record.</a:t>
            </a:r>
          </a:p>
        </p:txBody>
      </p:sp>
      <p:pic>
        <p:nvPicPr>
          <p:cNvPr id="6" name="Picture 5"/>
          <p:cNvPicPr>
            <a:picLocks noChangeAspect="1"/>
          </p:cNvPicPr>
          <p:nvPr/>
        </p:nvPicPr>
        <p:blipFill>
          <a:blip r:embed="rId2"/>
          <a:stretch>
            <a:fillRect/>
          </a:stretch>
        </p:blipFill>
        <p:spPr>
          <a:xfrm>
            <a:off x="2681737" y="3429000"/>
            <a:ext cx="3771900" cy="2200275"/>
          </a:xfrm>
          <a:prstGeom prst="rect">
            <a:avLst/>
          </a:prstGeom>
        </p:spPr>
      </p:pic>
    </p:spTree>
    <p:extLst>
      <p:ext uri="{BB962C8B-B14F-4D97-AF65-F5344CB8AC3E}">
        <p14:creationId xmlns:p14="http://schemas.microsoft.com/office/powerpoint/2010/main" val="1384747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62664"/>
            <a:ext cx="6172200" cy="857250"/>
          </a:xfrm>
        </p:spPr>
        <p:txBody>
          <a:bodyPr/>
          <a:lstStyle/>
          <a:p>
            <a:r>
              <a:rPr lang="en-US" dirty="0">
                <a:latin typeface="Arial" panose="020B0604020202020204" pitchFamily="34" charset="0"/>
                <a:cs typeface="Arial" panose="020B0604020202020204" pitchFamily="34" charset="0"/>
              </a:rPr>
              <a:t>2 Key Concepts</a:t>
            </a:r>
          </a:p>
        </p:txBody>
      </p:sp>
      <p:sp>
        <p:nvSpPr>
          <p:cNvPr id="3" name="Content Placeholder 2"/>
          <p:cNvSpPr>
            <a:spLocks noGrp="1"/>
          </p:cNvSpPr>
          <p:nvPr>
            <p:ph sz="half" idx="1"/>
          </p:nvPr>
        </p:nvSpPr>
        <p:spPr>
          <a:xfrm>
            <a:off x="1485900" y="1799326"/>
            <a:ext cx="3028950" cy="2029725"/>
          </a:xfrm>
        </p:spPr>
        <p:txBody>
          <a:bodyPr>
            <a:normAutofit lnSpcReduction="10000"/>
          </a:bodyPr>
          <a:lstStyle/>
          <a:p>
            <a:pPr marL="0" indent="0">
              <a:spcAft>
                <a:spcPts val="450"/>
              </a:spcAft>
              <a:buNone/>
            </a:pPr>
            <a:r>
              <a:rPr lang="en-US" dirty="0">
                <a:cs typeface="Arial" panose="020B0604020202020204" pitchFamily="34" charset="0"/>
              </a:rPr>
              <a:t>Records created on </a:t>
            </a:r>
            <a:r>
              <a:rPr lang="en-US" dirty="0">
                <a:solidFill>
                  <a:srgbClr val="FF0000"/>
                </a:solidFill>
                <a:cs typeface="Arial" panose="020B0604020202020204" pitchFamily="34" charset="0"/>
              </a:rPr>
              <a:t>personal devices or accounts </a:t>
            </a:r>
            <a:r>
              <a:rPr lang="en-US" dirty="0">
                <a:cs typeface="Arial" panose="020B0604020202020204" pitchFamily="34" charset="0"/>
              </a:rPr>
              <a:t>are public records </a:t>
            </a:r>
            <a:r>
              <a:rPr lang="en-US" dirty="0">
                <a:solidFill>
                  <a:srgbClr val="FF0000"/>
                </a:solidFill>
                <a:cs typeface="Arial" panose="020B0604020202020204" pitchFamily="34" charset="0"/>
              </a:rPr>
              <a:t>if the content involves public business</a:t>
            </a:r>
            <a:r>
              <a:rPr lang="en-US" dirty="0">
                <a:cs typeface="Arial" panose="020B0604020202020204" pitchFamily="34" charset="0"/>
              </a:rPr>
              <a:t>.</a:t>
            </a:r>
          </a:p>
          <a:p>
            <a:endParaRPr lang="en-US" dirty="0"/>
          </a:p>
          <a:p>
            <a:pPr marL="342900" lvl="1" indent="0">
              <a:buNone/>
            </a:pPr>
            <a:endParaRPr lang="en-US" dirty="0"/>
          </a:p>
          <a:p>
            <a:pPr marL="342900" lvl="1" indent="0">
              <a:buNone/>
            </a:pPr>
            <a:endParaRPr lang="en-US" sz="1950" dirty="0"/>
          </a:p>
        </p:txBody>
      </p:sp>
      <p:sp>
        <p:nvSpPr>
          <p:cNvPr id="4" name="Content Placeholder 3"/>
          <p:cNvSpPr>
            <a:spLocks noGrp="1"/>
          </p:cNvSpPr>
          <p:nvPr>
            <p:ph sz="half" idx="2"/>
          </p:nvPr>
        </p:nvSpPr>
        <p:spPr>
          <a:xfrm>
            <a:off x="4743450" y="1799325"/>
            <a:ext cx="3028950" cy="3771900"/>
          </a:xfrm>
        </p:spPr>
        <p:txBody>
          <a:bodyPr>
            <a:normAutofit lnSpcReduction="10000"/>
          </a:bodyPr>
          <a:lstStyle/>
          <a:p>
            <a:pPr marL="0" indent="0">
              <a:buNone/>
            </a:pPr>
            <a:r>
              <a:rPr lang="en-US" dirty="0">
                <a:cs typeface="Arial" panose="020B0604020202020204" pitchFamily="34" charset="0"/>
              </a:rPr>
              <a:t>Records created on government devices or accounts are </a:t>
            </a:r>
            <a:r>
              <a:rPr lang="en-US" i="1" dirty="0">
                <a:solidFill>
                  <a:srgbClr val="FF0000"/>
                </a:solidFill>
                <a:cs typeface="Arial" panose="020B0604020202020204" pitchFamily="34" charset="0"/>
              </a:rPr>
              <a:t>not </a:t>
            </a:r>
            <a:r>
              <a:rPr lang="en-US" dirty="0">
                <a:solidFill>
                  <a:srgbClr val="FF0000"/>
                </a:solidFill>
                <a:cs typeface="Arial" panose="020B0604020202020204" pitchFamily="34" charset="0"/>
              </a:rPr>
              <a:t>public records if the content </a:t>
            </a:r>
            <a:r>
              <a:rPr lang="en-US" i="1" dirty="0">
                <a:solidFill>
                  <a:srgbClr val="FF0000"/>
                </a:solidFill>
                <a:cs typeface="Arial" panose="020B0604020202020204" pitchFamily="34" charset="0"/>
              </a:rPr>
              <a:t>does not</a:t>
            </a:r>
            <a:r>
              <a:rPr lang="en-US" dirty="0">
                <a:solidFill>
                  <a:srgbClr val="FF0000"/>
                </a:solidFill>
                <a:cs typeface="Arial" panose="020B0604020202020204" pitchFamily="34" charset="0"/>
              </a:rPr>
              <a:t> involves public business. </a:t>
            </a:r>
            <a:endParaRPr lang="en-US" dirty="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849856" y="4188739"/>
            <a:ext cx="1866900" cy="1251102"/>
          </a:xfrm>
          <a:prstGeom prst="rect">
            <a:avLst/>
          </a:prstGeom>
        </p:spPr>
      </p:pic>
    </p:spTree>
    <p:extLst>
      <p:ext uri="{BB962C8B-B14F-4D97-AF65-F5344CB8AC3E}">
        <p14:creationId xmlns:p14="http://schemas.microsoft.com/office/powerpoint/2010/main" val="186895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5965-198D-413B-86DA-CA71B80D03F0}"/>
              </a:ext>
            </a:extLst>
          </p:cNvPr>
          <p:cNvSpPr>
            <a:spLocks noGrp="1"/>
          </p:cNvSpPr>
          <p:nvPr>
            <p:ph type="title"/>
          </p:nvPr>
        </p:nvSpPr>
        <p:spPr/>
        <p:txBody>
          <a:bodyPr/>
          <a:lstStyle/>
          <a:p>
            <a:r>
              <a:rPr lang="en-US" dirty="0"/>
              <a:t>There are Exceptions</a:t>
            </a:r>
          </a:p>
        </p:txBody>
      </p:sp>
      <p:sp>
        <p:nvSpPr>
          <p:cNvPr id="3" name="Content Placeholder 2">
            <a:extLst>
              <a:ext uri="{FF2B5EF4-FFF2-40B4-BE49-F238E27FC236}">
                <a16:creationId xmlns:a16="http://schemas.microsoft.com/office/drawing/2014/main" id="{3BAA0BC7-B06F-4092-9A01-A30A2A94EA5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9055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E741-42BB-4AEE-BE22-64A4E694BBD5}"/>
              </a:ext>
            </a:extLst>
          </p:cNvPr>
          <p:cNvSpPr>
            <a:spLocks noGrp="1"/>
          </p:cNvSpPr>
          <p:nvPr>
            <p:ph type="title"/>
          </p:nvPr>
        </p:nvSpPr>
        <p:spPr/>
        <p:txBody>
          <a:bodyPr/>
          <a:lstStyle/>
          <a:p>
            <a:r>
              <a:rPr lang="en-US" dirty="0"/>
              <a:t>There are Exceptions</a:t>
            </a:r>
          </a:p>
        </p:txBody>
      </p:sp>
      <p:sp>
        <p:nvSpPr>
          <p:cNvPr id="3" name="Content Placeholder 2">
            <a:extLst>
              <a:ext uri="{FF2B5EF4-FFF2-40B4-BE49-F238E27FC236}">
                <a16:creationId xmlns:a16="http://schemas.microsoft.com/office/drawing/2014/main" id="{A7F566A3-2815-45D0-8F9D-BB6DA888E660}"/>
              </a:ext>
            </a:extLst>
          </p:cNvPr>
          <p:cNvSpPr>
            <a:spLocks noGrp="1"/>
          </p:cNvSpPr>
          <p:nvPr>
            <p:ph idx="1"/>
          </p:nvPr>
        </p:nvSpPr>
        <p:spPr/>
        <p:txBody>
          <a:bodyPr/>
          <a:lstStyle/>
          <a:p>
            <a:pPr marL="0" indent="0">
              <a:buNone/>
            </a:pPr>
            <a:r>
              <a:rPr lang="en-US" dirty="0"/>
              <a:t>An exception may say one of two things about a record</a:t>
            </a:r>
          </a:p>
          <a:p>
            <a:pPr marL="0" indent="0">
              <a:buNone/>
            </a:pPr>
            <a:endParaRPr lang="en-US" dirty="0"/>
          </a:p>
        </p:txBody>
      </p:sp>
    </p:spTree>
    <p:extLst>
      <p:ext uri="{BB962C8B-B14F-4D97-AF65-F5344CB8AC3E}">
        <p14:creationId xmlns:p14="http://schemas.microsoft.com/office/powerpoint/2010/main" val="2438872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FF59-D0A7-401D-8799-C66EC7C4954B}"/>
              </a:ext>
            </a:extLst>
          </p:cNvPr>
          <p:cNvSpPr>
            <a:spLocks noGrp="1"/>
          </p:cNvSpPr>
          <p:nvPr>
            <p:ph type="title"/>
          </p:nvPr>
        </p:nvSpPr>
        <p:spPr/>
        <p:txBody>
          <a:bodyPr/>
          <a:lstStyle/>
          <a:p>
            <a:r>
              <a:rPr lang="en-US" dirty="0"/>
              <a:t>There are Exceptions</a:t>
            </a:r>
          </a:p>
        </p:txBody>
      </p:sp>
      <p:sp>
        <p:nvSpPr>
          <p:cNvPr id="3" name="Content Placeholder 2">
            <a:extLst>
              <a:ext uri="{FF2B5EF4-FFF2-40B4-BE49-F238E27FC236}">
                <a16:creationId xmlns:a16="http://schemas.microsoft.com/office/drawing/2014/main" id="{4115E6B8-8563-4F3F-9573-B607CB1AACCF}"/>
              </a:ext>
            </a:extLst>
          </p:cNvPr>
          <p:cNvSpPr>
            <a:spLocks noGrp="1"/>
          </p:cNvSpPr>
          <p:nvPr>
            <p:ph idx="1"/>
          </p:nvPr>
        </p:nvSpPr>
        <p:spPr/>
        <p:txBody>
          <a:bodyPr/>
          <a:lstStyle/>
          <a:p>
            <a:pPr marL="0" indent="0">
              <a:buNone/>
            </a:pPr>
            <a:r>
              <a:rPr lang="en-US" dirty="0"/>
              <a:t>An exception may say one of two things about a record</a:t>
            </a:r>
          </a:p>
          <a:p>
            <a:r>
              <a:rPr lang="en-US" sz="1800" dirty="0"/>
              <a:t>It is “not a public record”: agency </a:t>
            </a:r>
            <a:r>
              <a:rPr lang="en-US" sz="1800" dirty="0">
                <a:solidFill>
                  <a:srgbClr val="FF0000"/>
                </a:solidFill>
              </a:rPr>
              <a:t>is not required to provide access</a:t>
            </a:r>
            <a:r>
              <a:rPr lang="en-US" sz="1800" dirty="0"/>
              <a:t>, has discretion to do so</a:t>
            </a:r>
          </a:p>
          <a:p>
            <a:pPr lvl="1"/>
            <a:r>
              <a:rPr lang="en-US" sz="1800" dirty="0"/>
              <a:t>Examples: Criminal investigation records, utility billing </a:t>
            </a:r>
            <a:r>
              <a:rPr lang="en-US" sz="1800" dirty="0">
                <a:solidFill>
                  <a:srgbClr val="000000"/>
                </a:solidFill>
              </a:rPr>
              <a:t>information, economic development information</a:t>
            </a:r>
          </a:p>
          <a:p>
            <a:pPr marL="0" indent="0">
              <a:buNone/>
            </a:pPr>
            <a:endParaRPr lang="en-US" dirty="0"/>
          </a:p>
        </p:txBody>
      </p:sp>
    </p:spTree>
    <p:extLst>
      <p:ext uri="{BB962C8B-B14F-4D97-AF65-F5344CB8AC3E}">
        <p14:creationId xmlns:p14="http://schemas.microsoft.com/office/powerpoint/2010/main" val="2826867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C6AF-2A85-4666-95D9-A8CE7C82A15E}"/>
              </a:ext>
            </a:extLst>
          </p:cNvPr>
          <p:cNvSpPr>
            <a:spLocks noGrp="1"/>
          </p:cNvSpPr>
          <p:nvPr>
            <p:ph type="title"/>
          </p:nvPr>
        </p:nvSpPr>
        <p:spPr/>
        <p:txBody>
          <a:bodyPr/>
          <a:lstStyle/>
          <a:p>
            <a:r>
              <a:rPr lang="en-US" dirty="0"/>
              <a:t>There are Exceptions</a:t>
            </a:r>
          </a:p>
        </p:txBody>
      </p:sp>
      <p:sp>
        <p:nvSpPr>
          <p:cNvPr id="3" name="Content Placeholder 2">
            <a:extLst>
              <a:ext uri="{FF2B5EF4-FFF2-40B4-BE49-F238E27FC236}">
                <a16:creationId xmlns:a16="http://schemas.microsoft.com/office/drawing/2014/main" id="{B1468FF1-6308-4A22-BE31-1765C78641F0}"/>
              </a:ext>
            </a:extLst>
          </p:cNvPr>
          <p:cNvSpPr>
            <a:spLocks noGrp="1"/>
          </p:cNvSpPr>
          <p:nvPr>
            <p:ph idx="1"/>
          </p:nvPr>
        </p:nvSpPr>
        <p:spPr/>
        <p:txBody>
          <a:bodyPr/>
          <a:lstStyle/>
          <a:p>
            <a:pPr marL="0" indent="0">
              <a:buNone/>
            </a:pPr>
            <a:r>
              <a:rPr lang="en-US" dirty="0"/>
              <a:t>An exception may say one of two things about a record</a:t>
            </a:r>
          </a:p>
          <a:p>
            <a:r>
              <a:rPr lang="en-US" sz="1800" dirty="0"/>
              <a:t>It is “not a public record”: agency </a:t>
            </a:r>
            <a:r>
              <a:rPr lang="en-US" sz="1800" dirty="0">
                <a:solidFill>
                  <a:srgbClr val="FF0000"/>
                </a:solidFill>
              </a:rPr>
              <a:t>is not required to provide access</a:t>
            </a:r>
            <a:r>
              <a:rPr lang="en-US" sz="1800" dirty="0"/>
              <a:t>, has discretion to do so</a:t>
            </a:r>
          </a:p>
          <a:p>
            <a:pPr lvl="1"/>
            <a:r>
              <a:rPr lang="en-US" sz="1800" dirty="0"/>
              <a:t>Examples: Criminal investigation records, utility billing </a:t>
            </a:r>
            <a:r>
              <a:rPr lang="en-US" sz="1800" dirty="0">
                <a:solidFill>
                  <a:srgbClr val="000000"/>
                </a:solidFill>
              </a:rPr>
              <a:t>information, economic development information</a:t>
            </a:r>
          </a:p>
          <a:p>
            <a:r>
              <a:rPr lang="en-US" sz="1800" dirty="0">
                <a:solidFill>
                  <a:srgbClr val="000000"/>
                </a:solidFill>
              </a:rPr>
              <a:t>It is “confidential”: agency is </a:t>
            </a:r>
            <a:r>
              <a:rPr lang="en-US" sz="1800" dirty="0">
                <a:solidFill>
                  <a:srgbClr val="FF0000"/>
                </a:solidFill>
              </a:rPr>
              <a:t>prohibited from providing </a:t>
            </a:r>
            <a:r>
              <a:rPr lang="en-US" sz="1800" dirty="0"/>
              <a:t>except as specifically authorized by law</a:t>
            </a:r>
          </a:p>
          <a:p>
            <a:pPr lvl="1"/>
            <a:r>
              <a:rPr lang="en-US" sz="1800" dirty="0"/>
              <a:t>Examples: Social security numbers, client information, juvenile information, certain health information, education records</a:t>
            </a:r>
          </a:p>
          <a:p>
            <a:pPr marL="0" indent="0">
              <a:buNone/>
            </a:pPr>
            <a:endParaRPr lang="en-US" dirty="0"/>
          </a:p>
        </p:txBody>
      </p:sp>
    </p:spTree>
    <p:extLst>
      <p:ext uri="{BB962C8B-B14F-4D97-AF65-F5344CB8AC3E}">
        <p14:creationId xmlns:p14="http://schemas.microsoft.com/office/powerpoint/2010/main" val="213554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3078-80A9-4560-9A59-291B7AA75104}"/>
              </a:ext>
            </a:extLst>
          </p:cNvPr>
          <p:cNvSpPr>
            <a:spLocks noGrp="1"/>
          </p:cNvSpPr>
          <p:nvPr>
            <p:ph type="title"/>
          </p:nvPr>
        </p:nvSpPr>
        <p:spPr/>
        <p:txBody>
          <a:bodyPr/>
          <a:lstStyle/>
          <a:p>
            <a:r>
              <a:rPr lang="en-US" dirty="0"/>
              <a:t>The Biggest Exception</a:t>
            </a:r>
          </a:p>
        </p:txBody>
      </p:sp>
      <p:sp>
        <p:nvSpPr>
          <p:cNvPr id="3" name="Content Placeholder 2">
            <a:extLst>
              <a:ext uri="{FF2B5EF4-FFF2-40B4-BE49-F238E27FC236}">
                <a16:creationId xmlns:a16="http://schemas.microsoft.com/office/drawing/2014/main" id="{D446FD34-EF73-4599-AA49-71909894530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7353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68FD-3900-4EBE-A14B-1EC9D947D539}"/>
              </a:ext>
            </a:extLst>
          </p:cNvPr>
          <p:cNvSpPr>
            <a:spLocks noGrp="1"/>
          </p:cNvSpPr>
          <p:nvPr>
            <p:ph type="title"/>
          </p:nvPr>
        </p:nvSpPr>
        <p:spPr/>
        <p:txBody>
          <a:bodyPr/>
          <a:lstStyle/>
          <a:p>
            <a:r>
              <a:rPr lang="en-US" dirty="0"/>
              <a:t>The Biggest Exception</a:t>
            </a:r>
          </a:p>
        </p:txBody>
      </p:sp>
      <p:sp>
        <p:nvSpPr>
          <p:cNvPr id="3" name="Content Placeholder 2">
            <a:extLst>
              <a:ext uri="{FF2B5EF4-FFF2-40B4-BE49-F238E27FC236}">
                <a16:creationId xmlns:a16="http://schemas.microsoft.com/office/drawing/2014/main" id="{B5089C80-154B-4728-AA48-C4D7E01252B7}"/>
              </a:ext>
            </a:extLst>
          </p:cNvPr>
          <p:cNvSpPr>
            <a:spLocks noGrp="1"/>
          </p:cNvSpPr>
          <p:nvPr>
            <p:ph idx="1"/>
          </p:nvPr>
        </p:nvSpPr>
        <p:spPr/>
        <p:txBody>
          <a:bodyPr/>
          <a:lstStyle/>
          <a:p>
            <a:pPr marL="0" indent="0">
              <a:buNone/>
            </a:pPr>
            <a:r>
              <a:rPr lang="en-US" dirty="0"/>
              <a:t>Personnel records are </a:t>
            </a:r>
            <a:r>
              <a:rPr lang="en-US" i="1" dirty="0"/>
              <a:t>confidential</a:t>
            </a:r>
          </a:p>
        </p:txBody>
      </p:sp>
    </p:spTree>
    <p:extLst>
      <p:ext uri="{BB962C8B-B14F-4D97-AF65-F5344CB8AC3E}">
        <p14:creationId xmlns:p14="http://schemas.microsoft.com/office/powerpoint/2010/main" val="4074643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03F8-E3F6-4463-B931-586FD04B4E1F}"/>
              </a:ext>
            </a:extLst>
          </p:cNvPr>
          <p:cNvSpPr>
            <a:spLocks noGrp="1"/>
          </p:cNvSpPr>
          <p:nvPr>
            <p:ph type="title"/>
          </p:nvPr>
        </p:nvSpPr>
        <p:spPr/>
        <p:txBody>
          <a:bodyPr/>
          <a:lstStyle/>
          <a:p>
            <a:r>
              <a:rPr lang="en-US" dirty="0"/>
              <a:t>Exception to the Biggest Exception</a:t>
            </a:r>
          </a:p>
        </p:txBody>
      </p:sp>
      <p:sp>
        <p:nvSpPr>
          <p:cNvPr id="3" name="Content Placeholder 2">
            <a:extLst>
              <a:ext uri="{FF2B5EF4-FFF2-40B4-BE49-F238E27FC236}">
                <a16:creationId xmlns:a16="http://schemas.microsoft.com/office/drawing/2014/main" id="{F7DB15F2-9231-4E33-8681-5ABC8CB483D0}"/>
              </a:ext>
            </a:extLst>
          </p:cNvPr>
          <p:cNvSpPr>
            <a:spLocks noGrp="1"/>
          </p:cNvSpPr>
          <p:nvPr>
            <p:ph idx="1"/>
          </p:nvPr>
        </p:nvSpPr>
        <p:spPr/>
        <p:txBody>
          <a:bodyPr/>
          <a:lstStyle/>
          <a:p>
            <a:pPr marL="0" indent="0">
              <a:buNone/>
            </a:pPr>
            <a:r>
              <a:rPr lang="en-US" dirty="0"/>
              <a:t>Some personnel </a:t>
            </a:r>
            <a:r>
              <a:rPr lang="en-US" i="1" dirty="0"/>
              <a:t>information</a:t>
            </a:r>
            <a:r>
              <a:rPr lang="en-US" dirty="0"/>
              <a:t> is public</a:t>
            </a:r>
          </a:p>
        </p:txBody>
      </p:sp>
    </p:spTree>
    <p:extLst>
      <p:ext uri="{BB962C8B-B14F-4D97-AF65-F5344CB8AC3E}">
        <p14:creationId xmlns:p14="http://schemas.microsoft.com/office/powerpoint/2010/main" val="1151621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613A-0CC1-470C-B9D1-87C658A65D2E}"/>
              </a:ext>
            </a:extLst>
          </p:cNvPr>
          <p:cNvSpPr>
            <a:spLocks noGrp="1"/>
          </p:cNvSpPr>
          <p:nvPr>
            <p:ph type="title"/>
          </p:nvPr>
        </p:nvSpPr>
        <p:spPr/>
        <p:txBody>
          <a:bodyPr/>
          <a:lstStyle/>
          <a:p>
            <a:r>
              <a:rPr lang="en-US" dirty="0"/>
              <a:t>Exception to the Biggest Exception</a:t>
            </a:r>
          </a:p>
        </p:txBody>
      </p:sp>
      <p:sp>
        <p:nvSpPr>
          <p:cNvPr id="3" name="Content Placeholder 2">
            <a:extLst>
              <a:ext uri="{FF2B5EF4-FFF2-40B4-BE49-F238E27FC236}">
                <a16:creationId xmlns:a16="http://schemas.microsoft.com/office/drawing/2014/main" id="{C4B90960-F6F1-4E39-A112-14312A64ABF2}"/>
              </a:ext>
            </a:extLst>
          </p:cNvPr>
          <p:cNvSpPr>
            <a:spLocks noGrp="1"/>
          </p:cNvSpPr>
          <p:nvPr>
            <p:ph idx="1"/>
          </p:nvPr>
        </p:nvSpPr>
        <p:spPr/>
        <p:txBody>
          <a:bodyPr/>
          <a:lstStyle/>
          <a:p>
            <a:pPr marL="0" indent="0">
              <a:buNone/>
            </a:pPr>
            <a:r>
              <a:rPr lang="en-US" dirty="0"/>
              <a:t>Name</a:t>
            </a:r>
          </a:p>
          <a:p>
            <a:pPr marL="0" indent="0">
              <a:buNone/>
            </a:pPr>
            <a:r>
              <a:rPr lang="en-US" dirty="0"/>
              <a:t>Age</a:t>
            </a:r>
          </a:p>
          <a:p>
            <a:pPr marL="0" indent="0">
              <a:buNone/>
            </a:pPr>
            <a:r>
              <a:rPr lang="en-US" dirty="0"/>
              <a:t>Date of hire</a:t>
            </a:r>
          </a:p>
          <a:p>
            <a:pPr marL="0" indent="0">
              <a:buNone/>
            </a:pPr>
            <a:r>
              <a:rPr lang="en-US" dirty="0"/>
              <a:t>Terms of contract</a:t>
            </a:r>
          </a:p>
          <a:p>
            <a:pPr marL="0" indent="0">
              <a:buNone/>
            </a:pPr>
            <a:r>
              <a:rPr lang="en-US" dirty="0"/>
              <a:t>Salary history</a:t>
            </a:r>
          </a:p>
          <a:p>
            <a:pPr marL="0" indent="0">
              <a:buNone/>
            </a:pPr>
            <a:r>
              <a:rPr lang="en-US" dirty="0"/>
              <a:t>Date and type of certain personnel actions</a:t>
            </a:r>
          </a:p>
        </p:txBody>
      </p:sp>
    </p:spTree>
    <p:extLst>
      <p:ext uri="{BB962C8B-B14F-4D97-AF65-F5344CB8AC3E}">
        <p14:creationId xmlns:p14="http://schemas.microsoft.com/office/powerpoint/2010/main" val="84928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11B1-717C-51EE-BA44-A81CE9507D59}"/>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A1442105-0CE0-C184-8BA3-8A8D37E8AD73}"/>
              </a:ext>
            </a:extLst>
          </p:cNvPr>
          <p:cNvSpPr>
            <a:spLocks noGrp="1"/>
          </p:cNvSpPr>
          <p:nvPr>
            <p:ph idx="1"/>
          </p:nvPr>
        </p:nvSpPr>
        <p:spPr/>
        <p:txBody>
          <a:bodyPr/>
          <a:lstStyle/>
          <a:p>
            <a:pPr marL="0" indent="0">
              <a:buNone/>
            </a:pPr>
            <a:r>
              <a:rPr lang="en-US" dirty="0"/>
              <a:t>UNC is a governmental agency subject to the state Public Records Law.</a:t>
            </a:r>
          </a:p>
          <a:p>
            <a:pPr marL="0" indent="0">
              <a:buNone/>
            </a:pPr>
            <a:r>
              <a:rPr lang="en-US" dirty="0"/>
              <a:t>UNC is a postsecondary institution subject to the federal Family Educational Rights and Privacy Act.</a:t>
            </a:r>
          </a:p>
          <a:p>
            <a:pPr marL="0" indent="0">
              <a:buNone/>
            </a:pPr>
            <a:endParaRPr lang="en-US" dirty="0"/>
          </a:p>
        </p:txBody>
      </p:sp>
    </p:spTree>
    <p:extLst>
      <p:ext uri="{BB962C8B-B14F-4D97-AF65-F5344CB8AC3E}">
        <p14:creationId xmlns:p14="http://schemas.microsoft.com/office/powerpoint/2010/main" val="68671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A37C-82F3-4E62-93BF-216C60047FAD}"/>
              </a:ext>
            </a:extLst>
          </p:cNvPr>
          <p:cNvSpPr>
            <a:spLocks noGrp="1"/>
          </p:cNvSpPr>
          <p:nvPr>
            <p:ph type="title"/>
          </p:nvPr>
        </p:nvSpPr>
        <p:spPr/>
        <p:txBody>
          <a:bodyPr/>
          <a:lstStyle/>
          <a:p>
            <a:r>
              <a:rPr lang="en-US" dirty="0"/>
              <a:t>Exception to the Biggest Exception</a:t>
            </a:r>
          </a:p>
        </p:txBody>
      </p:sp>
      <p:sp>
        <p:nvSpPr>
          <p:cNvPr id="3" name="Content Placeholder 2">
            <a:extLst>
              <a:ext uri="{FF2B5EF4-FFF2-40B4-BE49-F238E27FC236}">
                <a16:creationId xmlns:a16="http://schemas.microsoft.com/office/drawing/2014/main" id="{3FE43860-8EC8-42A2-A5C6-F65D55FB53D9}"/>
              </a:ext>
            </a:extLst>
          </p:cNvPr>
          <p:cNvSpPr>
            <a:spLocks noGrp="1"/>
          </p:cNvSpPr>
          <p:nvPr>
            <p:ph idx="1"/>
          </p:nvPr>
        </p:nvSpPr>
        <p:spPr/>
        <p:txBody>
          <a:bodyPr/>
          <a:lstStyle/>
          <a:p>
            <a:pPr marL="0" indent="0">
              <a:buNone/>
            </a:pPr>
            <a:r>
              <a:rPr lang="en-US" i="1" dirty="0"/>
              <a:t>Information</a:t>
            </a:r>
            <a:r>
              <a:rPr lang="en-US" dirty="0"/>
              <a:t>, not records</a:t>
            </a:r>
          </a:p>
        </p:txBody>
      </p:sp>
    </p:spTree>
    <p:extLst>
      <p:ext uri="{BB962C8B-B14F-4D97-AF65-F5344CB8AC3E}">
        <p14:creationId xmlns:p14="http://schemas.microsoft.com/office/powerpoint/2010/main" val="3247930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F2F6-3AC1-457B-9409-1FB36796635F}"/>
              </a:ext>
            </a:extLst>
          </p:cNvPr>
          <p:cNvSpPr>
            <a:spLocks noGrp="1"/>
          </p:cNvSpPr>
          <p:nvPr>
            <p:ph type="title"/>
          </p:nvPr>
        </p:nvSpPr>
        <p:spPr/>
        <p:txBody>
          <a:bodyPr/>
          <a:lstStyle/>
          <a:p>
            <a:r>
              <a:rPr lang="en-US" dirty="0"/>
              <a:t>Drafts</a:t>
            </a:r>
          </a:p>
        </p:txBody>
      </p:sp>
      <p:sp>
        <p:nvSpPr>
          <p:cNvPr id="3" name="Content Placeholder 2">
            <a:extLst>
              <a:ext uri="{FF2B5EF4-FFF2-40B4-BE49-F238E27FC236}">
                <a16:creationId xmlns:a16="http://schemas.microsoft.com/office/drawing/2014/main" id="{7B2013FA-47A5-4748-9E2B-6BA4E124578A}"/>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995412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78C-BB69-4D6C-815F-52A979976E62}"/>
              </a:ext>
            </a:extLst>
          </p:cNvPr>
          <p:cNvSpPr>
            <a:spLocks noGrp="1"/>
          </p:cNvSpPr>
          <p:nvPr>
            <p:ph type="title"/>
          </p:nvPr>
        </p:nvSpPr>
        <p:spPr/>
        <p:txBody>
          <a:bodyPr/>
          <a:lstStyle/>
          <a:p>
            <a:r>
              <a:rPr lang="en-US" dirty="0"/>
              <a:t>There is No Exception for Drafts</a:t>
            </a:r>
          </a:p>
        </p:txBody>
      </p:sp>
      <p:pic>
        <p:nvPicPr>
          <p:cNvPr id="4" name="Picture 2" descr="C:\Documents and Settings\Bluestein\Local Settings\Temporary Internet Files\Content.IE5\7GO2PFB9\MP900175621[1].jpg">
            <a:extLst>
              <a:ext uri="{FF2B5EF4-FFF2-40B4-BE49-F238E27FC236}">
                <a16:creationId xmlns:a16="http://schemas.microsoft.com/office/drawing/2014/main" id="{ECB791C4-1A3E-44C3-881A-F0B08E4B50D8}"/>
              </a:ext>
            </a:extLst>
          </p:cNvPr>
          <p:cNvPicPr>
            <a:picLocks noGrp="1" noChangeAspect="1" noChangeArrowheads="1"/>
          </p:cNvPicPr>
          <p:nvPr>
            <p:ph idx="1"/>
          </p:nvPr>
        </p:nvPicPr>
        <p:blipFill>
          <a:blip r:embed="rId2" cstate="print"/>
          <a:srcRect/>
          <a:stretch>
            <a:fillRect/>
          </a:stretch>
        </p:blipFill>
        <p:spPr bwMode="auto">
          <a:xfrm>
            <a:off x="3200400" y="2847094"/>
            <a:ext cx="2743200" cy="1815084"/>
          </a:xfrm>
          <a:prstGeom prst="rect">
            <a:avLst/>
          </a:prstGeom>
          <a:noFill/>
          <a:ln w="9525">
            <a:noFill/>
            <a:miter lim="800000"/>
            <a:headEnd/>
            <a:tailEnd/>
          </a:ln>
        </p:spPr>
      </p:pic>
    </p:spTree>
    <p:extLst>
      <p:ext uri="{BB962C8B-B14F-4D97-AF65-F5344CB8AC3E}">
        <p14:creationId xmlns:p14="http://schemas.microsoft.com/office/powerpoint/2010/main" val="2633639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6908-485E-4CBD-90F0-0672A0F12A54}"/>
              </a:ext>
            </a:extLst>
          </p:cNvPr>
          <p:cNvSpPr>
            <a:spLocks noGrp="1"/>
          </p:cNvSpPr>
          <p:nvPr>
            <p:ph type="title"/>
          </p:nvPr>
        </p:nvSpPr>
        <p:spPr/>
        <p:txBody>
          <a:bodyPr/>
          <a:lstStyle/>
          <a:p>
            <a:r>
              <a:rPr lang="en-US" dirty="0"/>
              <a:t>What Can We Charge?</a:t>
            </a:r>
          </a:p>
        </p:txBody>
      </p:sp>
      <p:sp>
        <p:nvSpPr>
          <p:cNvPr id="3" name="Content Placeholder 2">
            <a:extLst>
              <a:ext uri="{FF2B5EF4-FFF2-40B4-BE49-F238E27FC236}">
                <a16:creationId xmlns:a16="http://schemas.microsoft.com/office/drawing/2014/main" id="{C60C866D-4F2A-4FB4-BED3-DCE19446B43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04115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474243" y="871318"/>
            <a:ext cx="6172200" cy="857250"/>
          </a:xfrm>
        </p:spPr>
        <p:txBody>
          <a:bodyPr/>
          <a:lstStyle/>
          <a:p>
            <a:r>
              <a:rPr lang="en-US" dirty="0">
                <a:latin typeface="Arial" panose="020B0604020202020204" pitchFamily="34" charset="0"/>
                <a:cs typeface="Arial" panose="020B0604020202020204" pitchFamily="34" charset="0"/>
              </a:rPr>
              <a:t>What Can We Charge?</a:t>
            </a:r>
          </a:p>
        </p:txBody>
      </p:sp>
      <p:sp>
        <p:nvSpPr>
          <p:cNvPr id="3" name="Content Placeholder 2"/>
          <p:cNvSpPr>
            <a:spLocks noGrp="1"/>
          </p:cNvSpPr>
          <p:nvPr>
            <p:ph sz="half" idx="1"/>
          </p:nvPr>
        </p:nvSpPr>
        <p:spPr>
          <a:xfrm>
            <a:off x="1474243" y="1927460"/>
            <a:ext cx="3028950" cy="3394472"/>
          </a:xfrm>
        </p:spPr>
        <p:txBody>
          <a:bodyPr/>
          <a:lstStyle/>
          <a:p>
            <a:pPr>
              <a:buClr>
                <a:srgbClr val="00B050"/>
              </a:buClr>
              <a:buFont typeface="Wingdings" panose="05000000000000000000" pitchFamily="2" charset="2"/>
              <a:buChar char="ü"/>
            </a:pPr>
            <a:r>
              <a:rPr lang="en-US" sz="1800" dirty="0">
                <a:cs typeface="Calibri" panose="020F0502020204030204" pitchFamily="34" charset="0"/>
              </a:rPr>
              <a:t>Actual, direct costs only</a:t>
            </a:r>
            <a:endParaRPr lang="en-US" sz="1800" dirty="0"/>
          </a:p>
          <a:p>
            <a:endParaRPr lang="en-US" dirty="0"/>
          </a:p>
        </p:txBody>
      </p:sp>
      <p:sp>
        <p:nvSpPr>
          <p:cNvPr id="2" name="Content Placeholder 1"/>
          <p:cNvSpPr>
            <a:spLocks noGrp="1"/>
          </p:cNvSpPr>
          <p:nvPr>
            <p:ph sz="half" idx="2"/>
          </p:nvPr>
        </p:nvSpPr>
        <p:spPr>
          <a:xfrm>
            <a:off x="4743451" y="1927461"/>
            <a:ext cx="2849681" cy="3394472"/>
          </a:xfrm>
        </p:spPr>
        <p:txBody>
          <a:bodyPr/>
          <a:lstStyle/>
          <a:p>
            <a:pPr lvl="1">
              <a:buClr>
                <a:srgbClr val="FF0000"/>
              </a:buClr>
              <a:buFont typeface="Calibri" panose="020F0502020204030204" pitchFamily="34" charset="0"/>
              <a:buChar char="X"/>
            </a:pPr>
            <a:r>
              <a:rPr lang="en-US" dirty="0">
                <a:cs typeface="Arial" panose="020B0604020202020204" pitchFamily="34" charset="0"/>
              </a:rPr>
              <a:t>Not personnel time</a:t>
            </a:r>
          </a:p>
        </p:txBody>
      </p:sp>
      <p:grpSp>
        <p:nvGrpSpPr>
          <p:cNvPr id="7" name="Group 6"/>
          <p:cNvGrpSpPr/>
          <p:nvPr/>
        </p:nvGrpSpPr>
        <p:grpSpPr>
          <a:xfrm>
            <a:off x="5196833" y="2439675"/>
            <a:ext cx="1942913" cy="2882257"/>
            <a:chOff x="5181975" y="2324994"/>
            <a:chExt cx="2590550" cy="3843009"/>
          </a:xfrm>
        </p:grpSpPr>
        <p:pic>
          <p:nvPicPr>
            <p:cNvPr id="6154" name="Picture 10" descr="C:\Documents and Settings\Bluestein\Local Settings\Temporary Internet Files\Content.IE5\7W66FC9V\MP9004090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280" y="4180807"/>
              <a:ext cx="1987196" cy="1987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5181975" y="2324994"/>
              <a:ext cx="2590550" cy="1730293"/>
            </a:xfrm>
            <a:prstGeom prst="rect">
              <a:avLst/>
            </a:prstGeom>
          </p:spPr>
        </p:pic>
      </p:grpSp>
      <p:grpSp>
        <p:nvGrpSpPr>
          <p:cNvPr id="8" name="Group 7"/>
          <p:cNvGrpSpPr/>
          <p:nvPr/>
        </p:nvGrpSpPr>
        <p:grpSpPr>
          <a:xfrm>
            <a:off x="1596955" y="2457822"/>
            <a:ext cx="2780282" cy="2864111"/>
            <a:chOff x="605271" y="2307348"/>
            <a:chExt cx="3707043" cy="3818815"/>
          </a:xfrm>
        </p:grpSpPr>
        <p:pic>
          <p:nvPicPr>
            <p:cNvPr id="6146" name="Picture 2" descr="C:\Documents and Settings\Bluestein\Local Settings\Temporary Internet Files\Content.IE5\A8JV8IFE\MP9004224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72" t="12968" r="7895" b="11077"/>
            <a:stretch/>
          </p:blipFill>
          <p:spPr bwMode="auto">
            <a:xfrm>
              <a:off x="605271" y="2307348"/>
              <a:ext cx="1889256" cy="2581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999" y="4927188"/>
              <a:ext cx="1990001" cy="1198975"/>
            </a:xfrm>
            <a:prstGeom prst="rect">
              <a:avLst/>
            </a:prstGeom>
          </p:spPr>
        </p:pic>
        <p:pic>
          <p:nvPicPr>
            <p:cNvPr id="6" name="Picture 5"/>
            <p:cNvPicPr>
              <a:picLocks noChangeAspect="1"/>
            </p:cNvPicPr>
            <p:nvPr/>
          </p:nvPicPr>
          <p:blipFill>
            <a:blip r:embed="rId7"/>
            <a:stretch>
              <a:fillRect/>
            </a:stretch>
          </p:blipFill>
          <p:spPr>
            <a:xfrm flipH="1">
              <a:off x="2691646" y="2699992"/>
              <a:ext cx="1620668" cy="1796695"/>
            </a:xfrm>
            <a:prstGeom prst="rect">
              <a:avLst/>
            </a:prstGeom>
          </p:spPr>
        </p:pic>
      </p:grpSp>
    </p:spTree>
    <p:custDataLst>
      <p:tags r:id="rId1"/>
    </p:custDataLst>
    <p:extLst>
      <p:ext uri="{BB962C8B-B14F-4D97-AF65-F5344CB8AC3E}">
        <p14:creationId xmlns:p14="http://schemas.microsoft.com/office/powerpoint/2010/main" val="126459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90B3-64BA-A2E7-5525-6F9C23EE0C23}"/>
              </a:ext>
            </a:extLst>
          </p:cNvPr>
          <p:cNvSpPr>
            <a:spLocks noGrp="1"/>
          </p:cNvSpPr>
          <p:nvPr>
            <p:ph type="title"/>
          </p:nvPr>
        </p:nvSpPr>
        <p:spPr/>
        <p:txBody>
          <a:bodyPr/>
          <a:lstStyle/>
          <a:p>
            <a:r>
              <a:rPr lang="en-US" dirty="0"/>
              <a:t>Confidential Student Records</a:t>
            </a:r>
          </a:p>
        </p:txBody>
      </p:sp>
      <p:sp>
        <p:nvSpPr>
          <p:cNvPr id="3" name="Content Placeholder 2">
            <a:extLst>
              <a:ext uri="{FF2B5EF4-FFF2-40B4-BE49-F238E27FC236}">
                <a16:creationId xmlns:a16="http://schemas.microsoft.com/office/drawing/2014/main" id="{4F627BAE-DA41-512F-13A2-E1C5DA851609}"/>
              </a:ext>
            </a:extLst>
          </p:cNvPr>
          <p:cNvSpPr>
            <a:spLocks noGrp="1"/>
          </p:cNvSpPr>
          <p:nvPr>
            <p:ph idx="1"/>
          </p:nvPr>
        </p:nvSpPr>
        <p:spPr/>
        <p:txBody>
          <a:bodyPr/>
          <a:lstStyle/>
          <a:p>
            <a:pPr marL="0" indent="0">
              <a:buNone/>
            </a:pPr>
            <a:r>
              <a:rPr lang="en-US" dirty="0"/>
              <a:t>FERPA vs. the Public Records Law</a:t>
            </a:r>
          </a:p>
        </p:txBody>
      </p:sp>
    </p:spTree>
    <p:extLst>
      <p:ext uri="{BB962C8B-B14F-4D97-AF65-F5344CB8AC3E}">
        <p14:creationId xmlns:p14="http://schemas.microsoft.com/office/powerpoint/2010/main" val="1803193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60C7-236B-57CB-393C-ED6C632D9FFF}"/>
              </a:ext>
            </a:extLst>
          </p:cNvPr>
          <p:cNvSpPr>
            <a:spLocks noGrp="1"/>
          </p:cNvSpPr>
          <p:nvPr>
            <p:ph type="title"/>
          </p:nvPr>
        </p:nvSpPr>
        <p:spPr/>
        <p:txBody>
          <a:bodyPr/>
          <a:lstStyle/>
          <a:p>
            <a:r>
              <a:rPr lang="en-US" dirty="0"/>
              <a:t>Confidential Student Records</a:t>
            </a:r>
          </a:p>
        </p:txBody>
      </p:sp>
      <p:sp>
        <p:nvSpPr>
          <p:cNvPr id="3" name="Content Placeholder 2">
            <a:extLst>
              <a:ext uri="{FF2B5EF4-FFF2-40B4-BE49-F238E27FC236}">
                <a16:creationId xmlns:a16="http://schemas.microsoft.com/office/drawing/2014/main" id="{356C7EFA-FC95-37D5-C0D1-0355A31FFB7A}"/>
              </a:ext>
            </a:extLst>
          </p:cNvPr>
          <p:cNvSpPr>
            <a:spLocks noGrp="1"/>
          </p:cNvSpPr>
          <p:nvPr>
            <p:ph idx="1"/>
          </p:nvPr>
        </p:nvSpPr>
        <p:spPr/>
        <p:txBody>
          <a:bodyPr/>
          <a:lstStyle/>
          <a:p>
            <a:pPr marL="0" indent="0">
              <a:buNone/>
            </a:pPr>
            <a:r>
              <a:rPr lang="en-US" dirty="0"/>
              <a:t>FERPA makes education records confidential and they are therefore an exception to the Public Records Law</a:t>
            </a:r>
          </a:p>
          <a:p>
            <a:pPr marL="0" indent="0">
              <a:buNone/>
            </a:pPr>
            <a:r>
              <a:rPr lang="en-US" dirty="0"/>
              <a:t>But FERPA says it does not </a:t>
            </a:r>
            <a:r>
              <a:rPr lang="en-US" u="sng" dirty="0"/>
              <a:t>prohibit</a:t>
            </a:r>
            <a:r>
              <a:rPr lang="en-US" dirty="0"/>
              <a:t> disclosure of the sex offense records</a:t>
            </a:r>
          </a:p>
          <a:p>
            <a:pPr marL="0" indent="0">
              <a:buNone/>
            </a:pPr>
            <a:r>
              <a:rPr lang="en-US" dirty="0"/>
              <a:t>So must UNC give up the sex offense records?</a:t>
            </a:r>
          </a:p>
        </p:txBody>
      </p:sp>
    </p:spTree>
    <p:extLst>
      <p:ext uri="{BB962C8B-B14F-4D97-AF65-F5344CB8AC3E}">
        <p14:creationId xmlns:p14="http://schemas.microsoft.com/office/powerpoint/2010/main" val="1589336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5D32-EA6A-16D5-613B-F573F8C99948}"/>
              </a:ext>
            </a:extLst>
          </p:cNvPr>
          <p:cNvSpPr>
            <a:spLocks noGrp="1"/>
          </p:cNvSpPr>
          <p:nvPr>
            <p:ph type="title"/>
          </p:nvPr>
        </p:nvSpPr>
        <p:spPr/>
        <p:txBody>
          <a:bodyPr/>
          <a:lstStyle/>
          <a:p>
            <a:r>
              <a:rPr lang="en-US" dirty="0"/>
              <a:t>Confidential Student Records</a:t>
            </a:r>
          </a:p>
        </p:txBody>
      </p:sp>
      <p:sp>
        <p:nvSpPr>
          <p:cNvPr id="3" name="Content Placeholder 2">
            <a:extLst>
              <a:ext uri="{FF2B5EF4-FFF2-40B4-BE49-F238E27FC236}">
                <a16:creationId xmlns:a16="http://schemas.microsoft.com/office/drawing/2014/main" id="{F5FA1DD8-AAEE-9E8B-1B52-9F5D77129FEE}"/>
              </a:ext>
            </a:extLst>
          </p:cNvPr>
          <p:cNvSpPr>
            <a:spLocks noGrp="1"/>
          </p:cNvSpPr>
          <p:nvPr>
            <p:ph idx="1"/>
          </p:nvPr>
        </p:nvSpPr>
        <p:spPr/>
        <p:txBody>
          <a:bodyPr/>
          <a:lstStyle/>
          <a:p>
            <a:pPr marL="0" indent="0">
              <a:buNone/>
            </a:pPr>
            <a:r>
              <a:rPr lang="en-US" dirty="0"/>
              <a:t>“We hold that officials of The University of North Carolina at Chapel Hill are required to release as public records certain disciplinary records of its students who have been found to have violated UNC-CH’s sexual assault policy.  [FERPA authorizes the disclosure.]  Accordingly, as an agency of the state, UNC-CH must comply with the North Carolina Public Records Act.”</a:t>
            </a:r>
          </a:p>
          <a:p>
            <a:pPr marL="0" indent="0">
              <a:buNone/>
            </a:pPr>
            <a:endParaRPr lang="en-US" dirty="0"/>
          </a:p>
          <a:p>
            <a:pPr marL="0" indent="0" algn="r">
              <a:buNone/>
            </a:pPr>
            <a:r>
              <a:rPr lang="en-US" sz="2000" dirty="0"/>
              <a:t>DTH Media Corporation v. </a:t>
            </a:r>
            <a:r>
              <a:rPr lang="en-US" sz="2000" dirty="0" err="1"/>
              <a:t>Folt</a:t>
            </a:r>
            <a:endParaRPr lang="en-US" sz="2000" dirty="0"/>
          </a:p>
          <a:p>
            <a:pPr marL="0" indent="0" algn="r">
              <a:buNone/>
            </a:pPr>
            <a:r>
              <a:rPr lang="en-US" sz="2000" dirty="0"/>
              <a:t>374 N.C. 292 (2020)</a:t>
            </a:r>
          </a:p>
        </p:txBody>
      </p:sp>
    </p:spTree>
    <p:extLst>
      <p:ext uri="{BB962C8B-B14F-4D97-AF65-F5344CB8AC3E}">
        <p14:creationId xmlns:p14="http://schemas.microsoft.com/office/powerpoint/2010/main" val="1560885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D93FCFC-36E4-7A25-EE7D-46E8662E95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01"/>
          <a:stretch/>
        </p:blipFill>
        <p:spPr bwMode="auto">
          <a:xfrm>
            <a:off x="20" y="10"/>
            <a:ext cx="9143980" cy="6857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77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6CC4-FF3D-4918-A659-AC516803CC4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2277ECD-9E84-489B-BED3-5910E8FFBB2A}"/>
              </a:ext>
            </a:extLst>
          </p:cNvPr>
          <p:cNvSpPr>
            <a:spLocks noGrp="1"/>
          </p:cNvSpPr>
          <p:nvPr>
            <p:ph idx="1"/>
          </p:nvPr>
        </p:nvSpPr>
        <p:spPr/>
        <p:txBody>
          <a:bodyPr>
            <a:normAutofit/>
          </a:bodyPr>
          <a:lstStyle/>
          <a:p>
            <a:pPr marL="0" indent="0" algn="ctr">
              <a:buNone/>
            </a:pPr>
            <a:r>
              <a:rPr lang="en-US" sz="6000" dirty="0"/>
              <a:t>Open Meetings</a:t>
            </a:r>
          </a:p>
        </p:txBody>
      </p:sp>
    </p:spTree>
    <p:extLst>
      <p:ext uri="{BB962C8B-B14F-4D97-AF65-F5344CB8AC3E}">
        <p14:creationId xmlns:p14="http://schemas.microsoft.com/office/powerpoint/2010/main" val="366358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630E-836A-8EF2-9F7F-02F73B62AABD}"/>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A5BD2CBB-887B-612D-4949-664DC18E99E3}"/>
              </a:ext>
            </a:extLst>
          </p:cNvPr>
          <p:cNvSpPr>
            <a:spLocks noGrp="1"/>
          </p:cNvSpPr>
          <p:nvPr>
            <p:ph idx="1"/>
          </p:nvPr>
        </p:nvSpPr>
        <p:spPr/>
        <p:txBody>
          <a:bodyPr/>
          <a:lstStyle/>
          <a:p>
            <a:pPr marL="0" indent="0">
              <a:buNone/>
            </a:pPr>
            <a:r>
              <a:rPr lang="en-US" dirty="0"/>
              <a:t>UNC is a governmental agency subject to the state Public Records Law.</a:t>
            </a:r>
          </a:p>
          <a:p>
            <a:pPr marL="0" indent="0">
              <a:buNone/>
            </a:pPr>
            <a:r>
              <a:rPr lang="en-US" dirty="0"/>
              <a:t>UNC is a postsecondary institution subject to the federal Family Educational Rights and Privacy Act.</a:t>
            </a:r>
          </a:p>
          <a:p>
            <a:pPr marL="0" indent="0">
              <a:buNone/>
            </a:pPr>
            <a:r>
              <a:rPr lang="en-US" dirty="0"/>
              <a:t>Federal law trumps state law.</a:t>
            </a:r>
          </a:p>
          <a:p>
            <a:pPr marL="0" indent="0">
              <a:buNone/>
            </a:pPr>
            <a:endParaRPr lang="en-US" dirty="0"/>
          </a:p>
        </p:txBody>
      </p:sp>
    </p:spTree>
    <p:extLst>
      <p:ext uri="{BB962C8B-B14F-4D97-AF65-F5344CB8AC3E}">
        <p14:creationId xmlns:p14="http://schemas.microsoft.com/office/powerpoint/2010/main" val="3505952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00125"/>
            <a:ext cx="6172200" cy="857250"/>
          </a:xfrm>
        </p:spPr>
        <p:txBody>
          <a:bodyPr>
            <a:normAutofit fontScale="90000"/>
          </a:bodyPr>
          <a:lstStyle/>
          <a:p>
            <a:br>
              <a:rPr lang="en-US" sz="2700" dirty="0">
                <a:latin typeface="Calibri" panose="020F0502020204030204" pitchFamily="34" charset="0"/>
              </a:rPr>
            </a:br>
            <a:r>
              <a:rPr lang="en-US" sz="3675" dirty="0">
                <a:latin typeface="Arial" panose="020B0604020202020204" pitchFamily="34" charset="0"/>
                <a:cs typeface="Arial" panose="020B0604020202020204" pitchFamily="34" charset="0"/>
              </a:rPr>
              <a:t>What meetings are subject to open meetings requirements?</a:t>
            </a:r>
            <a:br>
              <a:rPr lang="en-US" sz="3675" dirty="0">
                <a:latin typeface="Arial" panose="020B0604020202020204" pitchFamily="34" charset="0"/>
                <a:cs typeface="Arial" panose="020B0604020202020204" pitchFamily="34" charset="0"/>
              </a:rPr>
            </a:br>
            <a:endParaRPr lang="en-US" sz="3675"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85900" y="2171701"/>
            <a:ext cx="6172200" cy="3280172"/>
          </a:xfrm>
        </p:spPr>
        <p:txBody>
          <a:bodyPr/>
          <a:lstStyle/>
          <a:p>
            <a:pPr marL="0" indent="0" algn="ctr">
              <a:buNone/>
            </a:pPr>
            <a:r>
              <a:rPr lang="en-US" dirty="0">
                <a:cs typeface="Arial" panose="020B0604020202020204" pitchFamily="34" charset="0"/>
              </a:rPr>
              <a:t>“Official meetings” of “public bodies”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078" y="3028950"/>
            <a:ext cx="3331845" cy="2019846"/>
          </a:xfrm>
          <a:prstGeom prst="rect">
            <a:avLst/>
          </a:prstGeom>
        </p:spPr>
      </p:pic>
    </p:spTree>
    <p:extLst>
      <p:ext uri="{BB962C8B-B14F-4D97-AF65-F5344CB8AC3E}">
        <p14:creationId xmlns:p14="http://schemas.microsoft.com/office/powerpoint/2010/main" val="1380769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85900" y="857250"/>
            <a:ext cx="6172200" cy="857250"/>
          </a:xfrm>
        </p:spPr>
        <p:txBody>
          <a:bodyPr/>
          <a:lstStyle/>
          <a:p>
            <a:r>
              <a:rPr lang="en-US" dirty="0">
                <a:latin typeface="Calibri" panose="020F0502020204030204" pitchFamily="34" charset="0"/>
                <a:cs typeface="Calibri" panose="020F0502020204030204" pitchFamily="34" charset="0"/>
              </a:rPr>
              <a:t> </a:t>
            </a:r>
            <a:r>
              <a:rPr lang="en-US" dirty="0">
                <a:latin typeface="Arial" panose="020B0604020202020204" pitchFamily="34" charset="0"/>
                <a:cs typeface="Arial" panose="020B0604020202020204" pitchFamily="34" charset="0"/>
              </a:rPr>
              <a:t>What</a:t>
            </a:r>
            <a:r>
              <a:rPr lang="en-US" altLang="en-US"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 a Public Body?</a:t>
            </a:r>
          </a:p>
        </p:txBody>
      </p:sp>
      <p:sp>
        <p:nvSpPr>
          <p:cNvPr id="3" name="Text Placeholder 2"/>
          <p:cNvSpPr>
            <a:spLocks noGrp="1"/>
          </p:cNvSpPr>
          <p:nvPr>
            <p:ph type="body" idx="1"/>
          </p:nvPr>
        </p:nvSpPr>
        <p:spPr>
          <a:xfrm>
            <a:off x="1733550" y="1799236"/>
            <a:ext cx="3030141" cy="479822"/>
          </a:xfrm>
        </p:spPr>
        <p:txBody>
          <a:bodyPr/>
          <a:lstStyle/>
          <a:p>
            <a:r>
              <a:rPr lang="en-US" sz="2100" dirty="0">
                <a:solidFill>
                  <a:schemeClr val="accent1">
                    <a:lumMod val="75000"/>
                  </a:schemeClr>
                </a:solidFill>
              </a:rPr>
              <a:t>Public Body</a:t>
            </a:r>
          </a:p>
        </p:txBody>
      </p:sp>
      <p:sp>
        <p:nvSpPr>
          <p:cNvPr id="8" name="Content Placeholder 7"/>
          <p:cNvSpPr>
            <a:spLocks noGrp="1"/>
          </p:cNvSpPr>
          <p:nvPr>
            <p:ph sz="half" idx="2"/>
          </p:nvPr>
        </p:nvSpPr>
        <p:spPr>
          <a:xfrm>
            <a:off x="1733550" y="2267991"/>
            <a:ext cx="3030141" cy="2963466"/>
          </a:xfrm>
        </p:spPr>
        <p:txBody>
          <a:bodyPr/>
          <a:lstStyle/>
          <a:p>
            <a:pPr>
              <a:buClr>
                <a:schemeClr val="accent1">
                  <a:lumMod val="60000"/>
                  <a:lumOff val="40000"/>
                </a:schemeClr>
              </a:buClr>
            </a:pPr>
            <a:r>
              <a:rPr lang="en-US" sz="2100" dirty="0">
                <a:cs typeface="Arial" panose="020B0604020202020204" pitchFamily="34" charset="0"/>
              </a:rPr>
              <a:t>2 or more members</a:t>
            </a:r>
          </a:p>
          <a:p>
            <a:pPr>
              <a:buClr>
                <a:schemeClr val="accent1">
                  <a:lumMod val="60000"/>
                  <a:lumOff val="40000"/>
                </a:schemeClr>
              </a:buClr>
            </a:pPr>
            <a:r>
              <a:rPr lang="en-US" sz="2100" dirty="0">
                <a:cs typeface="Arial" panose="020B0604020202020204" pitchFamily="34" charset="0"/>
              </a:rPr>
              <a:t>Intentionally created or appointed</a:t>
            </a:r>
          </a:p>
          <a:p>
            <a:pPr>
              <a:buClr>
                <a:schemeClr val="accent1">
                  <a:lumMod val="60000"/>
                  <a:lumOff val="40000"/>
                </a:schemeClr>
              </a:buClr>
            </a:pPr>
            <a:r>
              <a:rPr lang="en-US" sz="2100" dirty="0">
                <a:cs typeface="Arial" panose="020B0604020202020204" pitchFamily="34" charset="0"/>
              </a:rPr>
              <a:t>Governmental (not private)</a:t>
            </a:r>
          </a:p>
          <a:p>
            <a:pPr>
              <a:buClr>
                <a:schemeClr val="accent1">
                  <a:lumMod val="60000"/>
                  <a:lumOff val="40000"/>
                </a:schemeClr>
              </a:buClr>
            </a:pPr>
            <a:r>
              <a:rPr lang="en-US" sz="2100" dirty="0">
                <a:cs typeface="Arial" panose="020B0604020202020204" pitchFamily="34" charset="0"/>
              </a:rPr>
              <a:t>Exercising any one of 5 functions</a:t>
            </a:r>
          </a:p>
        </p:txBody>
      </p:sp>
      <p:sp>
        <p:nvSpPr>
          <p:cNvPr id="4" name="Text Placeholder 3"/>
          <p:cNvSpPr>
            <a:spLocks noGrp="1"/>
          </p:cNvSpPr>
          <p:nvPr>
            <p:ph type="body" sz="quarter" idx="3"/>
          </p:nvPr>
        </p:nvSpPr>
        <p:spPr>
          <a:xfrm>
            <a:off x="4874420" y="1799236"/>
            <a:ext cx="3031331" cy="479822"/>
          </a:xfrm>
        </p:spPr>
        <p:txBody>
          <a:bodyPr/>
          <a:lstStyle/>
          <a:p>
            <a:r>
              <a:rPr lang="en-US" sz="2100" dirty="0">
                <a:solidFill>
                  <a:schemeClr val="accent1">
                    <a:lumMod val="75000"/>
                  </a:schemeClr>
                </a:solidFill>
              </a:rPr>
              <a:t>Functions</a:t>
            </a:r>
          </a:p>
        </p:txBody>
      </p:sp>
      <p:sp>
        <p:nvSpPr>
          <p:cNvPr id="9" name="Content Placeholder 8"/>
          <p:cNvSpPr>
            <a:spLocks noGrp="1"/>
          </p:cNvSpPr>
          <p:nvPr>
            <p:ph sz="quarter" idx="4"/>
          </p:nvPr>
        </p:nvSpPr>
        <p:spPr>
          <a:xfrm>
            <a:off x="4874420" y="2279057"/>
            <a:ext cx="3031331" cy="2963466"/>
          </a:xfrm>
        </p:spPr>
        <p:txBody>
          <a:bodyPr/>
          <a:lstStyle/>
          <a:p>
            <a:pPr>
              <a:buClr>
                <a:schemeClr val="accent1">
                  <a:lumMod val="60000"/>
                  <a:lumOff val="40000"/>
                </a:schemeClr>
              </a:buClr>
            </a:pPr>
            <a:r>
              <a:rPr lang="en-US" sz="2100" dirty="0">
                <a:cs typeface="Arial" panose="020B0604020202020204" pitchFamily="34" charset="0"/>
              </a:rPr>
              <a:t>Legislative</a:t>
            </a:r>
          </a:p>
          <a:p>
            <a:pPr>
              <a:buClr>
                <a:schemeClr val="accent1">
                  <a:lumMod val="60000"/>
                  <a:lumOff val="40000"/>
                </a:schemeClr>
              </a:buClr>
            </a:pPr>
            <a:r>
              <a:rPr lang="en-US" sz="2100" dirty="0">
                <a:cs typeface="Arial" panose="020B0604020202020204" pitchFamily="34" charset="0"/>
              </a:rPr>
              <a:t>Policy-making</a:t>
            </a:r>
          </a:p>
          <a:p>
            <a:pPr>
              <a:buClr>
                <a:schemeClr val="accent1">
                  <a:lumMod val="60000"/>
                  <a:lumOff val="40000"/>
                </a:schemeClr>
              </a:buClr>
            </a:pPr>
            <a:r>
              <a:rPr lang="en-US" sz="2100" dirty="0">
                <a:cs typeface="Arial" panose="020B0604020202020204" pitchFamily="34" charset="0"/>
              </a:rPr>
              <a:t>Quasi-judicial</a:t>
            </a:r>
          </a:p>
          <a:p>
            <a:pPr>
              <a:buClr>
                <a:schemeClr val="accent1">
                  <a:lumMod val="60000"/>
                  <a:lumOff val="40000"/>
                </a:schemeClr>
              </a:buClr>
            </a:pPr>
            <a:r>
              <a:rPr lang="en-US" sz="2100" dirty="0">
                <a:cs typeface="Arial" panose="020B0604020202020204" pitchFamily="34" charset="0"/>
              </a:rPr>
              <a:t>Administrative</a:t>
            </a:r>
          </a:p>
          <a:p>
            <a:pPr>
              <a:buClr>
                <a:schemeClr val="accent1">
                  <a:lumMod val="60000"/>
                  <a:lumOff val="40000"/>
                </a:schemeClr>
              </a:buClr>
            </a:pPr>
            <a:r>
              <a:rPr lang="en-US" sz="2100" dirty="0">
                <a:cs typeface="Arial" panose="020B0604020202020204" pitchFamily="34" charset="0"/>
              </a:rPr>
              <a:t>Advisory</a:t>
            </a:r>
          </a:p>
        </p:txBody>
      </p:sp>
      <p:sp>
        <p:nvSpPr>
          <p:cNvPr id="2" name="TextBox 1"/>
          <p:cNvSpPr txBox="1"/>
          <p:nvPr/>
        </p:nvSpPr>
        <p:spPr>
          <a:xfrm>
            <a:off x="1971080" y="5035249"/>
            <a:ext cx="5200650" cy="41549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Does </a:t>
            </a:r>
            <a:r>
              <a:rPr lang="en-US" dirty="0">
                <a:solidFill>
                  <a:srgbClr val="FF0000"/>
                </a:solidFill>
                <a:latin typeface="Arial" panose="020B0604020202020204" pitchFamily="34" charset="0"/>
                <a:cs typeface="Arial" panose="020B0604020202020204" pitchFamily="34" charset="0"/>
              </a:rPr>
              <a:t>not apply </a:t>
            </a:r>
            <a:r>
              <a:rPr lang="en-US" dirty="0">
                <a:latin typeface="Arial" panose="020B0604020202020204" pitchFamily="34" charset="0"/>
                <a:cs typeface="Arial" panose="020B0604020202020204" pitchFamily="34" charset="0"/>
              </a:rPr>
              <a:t>to meetings </a:t>
            </a:r>
            <a:r>
              <a:rPr lang="en-US" dirty="0">
                <a:solidFill>
                  <a:srgbClr val="FF0000"/>
                </a:solidFill>
                <a:latin typeface="Arial" panose="020B0604020202020204" pitchFamily="34" charset="0"/>
                <a:cs typeface="Arial" panose="020B0604020202020204" pitchFamily="34" charset="0"/>
              </a:rPr>
              <a:t>solely</a:t>
            </a:r>
            <a:r>
              <a:rPr lang="en-US" dirty="0">
                <a:latin typeface="Arial" panose="020B0604020202020204" pitchFamily="34" charset="0"/>
                <a:cs typeface="Arial" panose="020B0604020202020204" pitchFamily="34" charset="0"/>
              </a:rPr>
              <a:t> among staff</a:t>
            </a:r>
            <a:r>
              <a:rPr lang="en-US" sz="2100"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8898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500"/>
                                        <p:tgtEl>
                                          <p:spTgt spid="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85600" y="857250"/>
            <a:ext cx="6172200" cy="857250"/>
          </a:xfrm>
        </p:spPr>
        <p:txBody>
          <a:bodyPr/>
          <a:lstStyle/>
          <a:p>
            <a:pPr eaLnBrk="1" hangingPunct="1"/>
            <a:r>
              <a:rPr lang="en-US" dirty="0">
                <a:latin typeface="Calibri" panose="020F0502020204030204" pitchFamily="34" charset="0"/>
                <a:cs typeface="Calibri" panose="020F0502020204030204" pitchFamily="34" charset="0"/>
              </a:rPr>
              <a:t> </a:t>
            </a:r>
            <a:r>
              <a:rPr lang="en-US" dirty="0">
                <a:latin typeface="Arial" panose="020B0604020202020204" pitchFamily="34" charset="0"/>
                <a:cs typeface="Arial" panose="020B0604020202020204" pitchFamily="34" charset="0"/>
              </a:rPr>
              <a:t>What’s an Official Meeting?</a:t>
            </a:r>
          </a:p>
        </p:txBody>
      </p:sp>
      <p:sp>
        <p:nvSpPr>
          <p:cNvPr id="55299" name="Rectangle 3"/>
          <p:cNvSpPr>
            <a:spLocks noGrp="1" noChangeArrowheads="1"/>
          </p:cNvSpPr>
          <p:nvPr>
            <p:ph type="body" idx="1"/>
          </p:nvPr>
        </p:nvSpPr>
        <p:spPr>
          <a:xfrm>
            <a:off x="1657050" y="1714500"/>
            <a:ext cx="5829300" cy="2343150"/>
          </a:xfrm>
        </p:spPr>
        <p:txBody>
          <a:bodyPr/>
          <a:lstStyle/>
          <a:p>
            <a:pPr eaLnBrk="1" hangingPunct="1">
              <a:buClr>
                <a:schemeClr val="accent1">
                  <a:lumMod val="60000"/>
                  <a:lumOff val="40000"/>
                </a:schemeClr>
              </a:buClr>
            </a:pPr>
            <a:r>
              <a:rPr lang="en-US" dirty="0">
                <a:cs typeface="Arial" panose="020B0604020202020204" pitchFamily="34" charset="0"/>
              </a:rPr>
              <a:t>A majority of the members</a:t>
            </a:r>
          </a:p>
          <a:p>
            <a:pPr>
              <a:buClr>
                <a:schemeClr val="accent1">
                  <a:lumMod val="60000"/>
                  <a:lumOff val="40000"/>
                </a:schemeClr>
              </a:buClr>
            </a:pPr>
            <a:r>
              <a:rPr lang="en-US" dirty="0">
                <a:cs typeface="Arial" panose="020B0604020202020204" pitchFamily="34" charset="0"/>
              </a:rPr>
              <a:t>Gathering simultaneously in person or electronically</a:t>
            </a:r>
          </a:p>
          <a:p>
            <a:pPr>
              <a:buClr>
                <a:schemeClr val="accent1">
                  <a:lumMod val="60000"/>
                  <a:lumOff val="40000"/>
                </a:schemeClr>
              </a:buClr>
            </a:pPr>
            <a:r>
              <a:rPr lang="en-US" dirty="0">
                <a:cs typeface="Arial" panose="020B0604020202020204" pitchFamily="34" charset="0"/>
              </a:rPr>
              <a:t>To conduct a hearing, deliberate, vote, or otherwise conduct public business</a:t>
            </a:r>
            <a:r>
              <a:rPr lang="en-US" dirty="0">
                <a:latin typeface="Calibri" panose="020F0502020204030204" pitchFamily="34" charset="0"/>
                <a:cs typeface="Calibri" panose="020F0502020204030204" pitchFamily="34" charset="0"/>
              </a:rPr>
              <a:t>.</a:t>
            </a:r>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463" y="4057651"/>
            <a:ext cx="2538474" cy="1538885"/>
          </a:xfrm>
          <a:prstGeom prst="rect">
            <a:avLst/>
          </a:prstGeom>
        </p:spPr>
      </p:pic>
    </p:spTree>
    <p:custDataLst>
      <p:tags r:id="rId1"/>
    </p:custDataLst>
    <p:extLst>
      <p:ext uri="{BB962C8B-B14F-4D97-AF65-F5344CB8AC3E}">
        <p14:creationId xmlns:p14="http://schemas.microsoft.com/office/powerpoint/2010/main" val="4115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4550" y="1042627"/>
            <a:ext cx="4857750" cy="1085850"/>
          </a:xfrm>
        </p:spPr>
        <p:txBody>
          <a:bodyPr/>
          <a:lstStyle/>
          <a:p>
            <a:pPr marL="0" indent="0" algn="ctr">
              <a:buNone/>
            </a:pPr>
            <a:r>
              <a:rPr lang="en-US" sz="2700" dirty="0">
                <a:latin typeface="Arial" panose="020B0604020202020204" pitchFamily="34" charset="0"/>
                <a:cs typeface="Arial" panose="020B0604020202020204" pitchFamily="34" charset="0"/>
              </a:rPr>
              <a:t>A purely social occasion is not an official meeting.</a:t>
            </a:r>
          </a:p>
          <a:p>
            <a:pPr algn="ctr"/>
            <a:endParaRPr lang="en-US" dirty="0"/>
          </a:p>
        </p:txBody>
      </p:sp>
      <p:pic>
        <p:nvPicPr>
          <p:cNvPr id="6" name="Picture 5"/>
          <p:cNvPicPr>
            <a:picLocks noChangeAspect="1"/>
          </p:cNvPicPr>
          <p:nvPr/>
        </p:nvPicPr>
        <p:blipFill>
          <a:blip r:embed="rId3"/>
          <a:stretch>
            <a:fillRect/>
          </a:stretch>
        </p:blipFill>
        <p:spPr>
          <a:xfrm>
            <a:off x="3341582" y="3829051"/>
            <a:ext cx="2403687" cy="1603259"/>
          </a:xfrm>
          <a:prstGeom prst="rect">
            <a:avLst/>
          </a:prstGeom>
        </p:spPr>
      </p:pic>
      <p:pic>
        <p:nvPicPr>
          <p:cNvPr id="4" name="Picture 3"/>
          <p:cNvPicPr>
            <a:picLocks noChangeAspect="1"/>
          </p:cNvPicPr>
          <p:nvPr/>
        </p:nvPicPr>
        <p:blipFill>
          <a:blip r:embed="rId4"/>
          <a:stretch>
            <a:fillRect/>
          </a:stretch>
        </p:blipFill>
        <p:spPr>
          <a:xfrm rot="1257419">
            <a:off x="5035229" y="2356967"/>
            <a:ext cx="2073693" cy="1375956"/>
          </a:xfrm>
          <a:prstGeom prst="rect">
            <a:avLst/>
          </a:prstGeom>
        </p:spPr>
      </p:pic>
      <p:pic>
        <p:nvPicPr>
          <p:cNvPr id="5" name="Picture 4"/>
          <p:cNvPicPr>
            <a:picLocks noChangeAspect="1"/>
          </p:cNvPicPr>
          <p:nvPr/>
        </p:nvPicPr>
        <p:blipFill>
          <a:blip r:embed="rId5"/>
          <a:stretch>
            <a:fillRect/>
          </a:stretch>
        </p:blipFill>
        <p:spPr>
          <a:xfrm>
            <a:off x="2214573" y="2128478"/>
            <a:ext cx="1969271" cy="1514824"/>
          </a:xfrm>
          <a:prstGeom prst="rect">
            <a:avLst/>
          </a:prstGeom>
        </p:spPr>
      </p:pic>
    </p:spTree>
    <p:custDataLst>
      <p:tags r:id="rId1"/>
    </p:custDataLst>
    <p:extLst>
      <p:ext uri="{BB962C8B-B14F-4D97-AF65-F5344CB8AC3E}">
        <p14:creationId xmlns:p14="http://schemas.microsoft.com/office/powerpoint/2010/main" val="9981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Meetings</a:t>
            </a:r>
          </a:p>
        </p:txBody>
      </p:sp>
      <p:sp>
        <p:nvSpPr>
          <p:cNvPr id="3" name="Content Placeholder 2"/>
          <p:cNvSpPr>
            <a:spLocks noGrp="1"/>
          </p:cNvSpPr>
          <p:nvPr>
            <p:ph idx="1"/>
          </p:nvPr>
        </p:nvSpPr>
        <p:spPr>
          <a:xfrm>
            <a:off x="1485900" y="2057401"/>
            <a:ext cx="6172200" cy="1485900"/>
          </a:xfrm>
        </p:spPr>
        <p:txBody>
          <a:bodyPr/>
          <a:lstStyle/>
          <a:p>
            <a:r>
              <a:rPr lang="en-US" dirty="0"/>
              <a:t>Majority of a public body interacting in an electronic conversation that is essentially simultaneous may constitute a meeting.</a:t>
            </a:r>
          </a:p>
        </p:txBody>
      </p:sp>
      <p:pic>
        <p:nvPicPr>
          <p:cNvPr id="4" name="Picture 3"/>
          <p:cNvPicPr>
            <a:picLocks noChangeAspect="1"/>
          </p:cNvPicPr>
          <p:nvPr/>
        </p:nvPicPr>
        <p:blipFill>
          <a:blip r:embed="rId2"/>
          <a:stretch>
            <a:fillRect/>
          </a:stretch>
        </p:blipFill>
        <p:spPr>
          <a:xfrm>
            <a:off x="3086100" y="3314700"/>
            <a:ext cx="2514600" cy="2361699"/>
          </a:xfrm>
          <a:prstGeom prst="rect">
            <a:avLst/>
          </a:prstGeom>
        </p:spPr>
      </p:pic>
    </p:spTree>
    <p:extLst>
      <p:ext uri="{BB962C8B-B14F-4D97-AF65-F5344CB8AC3E}">
        <p14:creationId xmlns:p14="http://schemas.microsoft.com/office/powerpoint/2010/main" val="1380512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57250"/>
            <a:ext cx="6172200" cy="857250"/>
          </a:xfrm>
        </p:spPr>
        <p:txBody>
          <a:bodyPr/>
          <a:lstStyle/>
          <a:p>
            <a:r>
              <a:rPr lang="en-US" dirty="0"/>
              <a:t> The </a:t>
            </a:r>
            <a:r>
              <a:rPr lang="en-US" dirty="0">
                <a:latin typeface="Arial" panose="020B0604020202020204" pitchFamily="34" charset="0"/>
                <a:cs typeface="Arial" panose="020B0604020202020204" pitchFamily="34" charset="0"/>
              </a:rPr>
              <a:t>Right of Access</a:t>
            </a:r>
          </a:p>
        </p:txBody>
      </p:sp>
      <p:sp>
        <p:nvSpPr>
          <p:cNvPr id="3" name="Text Placeholder 2"/>
          <p:cNvSpPr>
            <a:spLocks noGrp="1"/>
          </p:cNvSpPr>
          <p:nvPr>
            <p:ph type="body" idx="1"/>
          </p:nvPr>
        </p:nvSpPr>
        <p:spPr>
          <a:xfrm>
            <a:off x="1485900" y="1836552"/>
            <a:ext cx="6172200" cy="3394472"/>
          </a:xfrm>
        </p:spPr>
        <p:txBody>
          <a:bodyPr/>
          <a:lstStyle/>
          <a:p>
            <a:pPr>
              <a:spcAft>
                <a:spcPts val="900"/>
              </a:spcAft>
            </a:pPr>
            <a:r>
              <a:rPr lang="en-US" dirty="0">
                <a:cs typeface="Arial" panose="020B0604020202020204" pitchFamily="34" charset="0"/>
              </a:rPr>
              <a:t>Public and press can record, video, and  photograph meetings</a:t>
            </a:r>
          </a:p>
          <a:p>
            <a:pPr>
              <a:spcAft>
                <a:spcPts val="900"/>
              </a:spcAft>
            </a:pPr>
            <a:r>
              <a:rPr lang="en-US" dirty="0">
                <a:cs typeface="Arial" panose="020B0604020202020204" pitchFamily="34" charset="0"/>
              </a:rPr>
              <a:t>Right to attend does not include right to be heard. </a:t>
            </a:r>
          </a:p>
        </p:txBody>
      </p:sp>
    </p:spTree>
    <p:extLst>
      <p:ext uri="{BB962C8B-B14F-4D97-AF65-F5344CB8AC3E}">
        <p14:creationId xmlns:p14="http://schemas.microsoft.com/office/powerpoint/2010/main" val="1189826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2"/>
          <p:cNvSpPr>
            <a:spLocks noGrp="1"/>
          </p:cNvSpPr>
          <p:nvPr>
            <p:ph type="body" idx="4294967295"/>
          </p:nvPr>
        </p:nvSpPr>
        <p:spPr>
          <a:xfrm>
            <a:off x="1485900" y="2171700"/>
            <a:ext cx="3429000" cy="2914650"/>
          </a:xfrm>
        </p:spPr>
        <p:txBody>
          <a:bodyPr>
            <a:normAutofit lnSpcReduction="10000"/>
          </a:bodyPr>
          <a:lstStyle/>
          <a:p>
            <a:pPr>
              <a:buFont typeface="Arial" pitchFamily="34" charset="0"/>
              <a:buNone/>
            </a:pPr>
            <a:r>
              <a:rPr lang="en-US" dirty="0">
                <a:latin typeface="Arial" panose="020B0604020202020204" pitchFamily="34" charset="0"/>
                <a:cs typeface="Arial" panose="020B0604020202020204" pitchFamily="34" charset="0"/>
              </a:rPr>
              <a:t>Limited authority to meet in closed session</a:t>
            </a:r>
          </a:p>
          <a:p>
            <a:pPr>
              <a:buFont typeface="Arial" pitchFamily="34" charset="0"/>
              <a:buNone/>
            </a:pPr>
            <a:endParaRPr lang="en-US" dirty="0">
              <a:latin typeface="Arial" panose="020B0604020202020204" pitchFamily="34" charset="0"/>
              <a:cs typeface="Arial" panose="020B0604020202020204" pitchFamily="34" charset="0"/>
            </a:endParaRPr>
          </a:p>
          <a:p>
            <a:pPr>
              <a:buFont typeface="Arial" pitchFamily="34" charset="0"/>
              <a:buNone/>
            </a:pPr>
            <a:r>
              <a:rPr lang="en-US" dirty="0">
                <a:latin typeface="Arial" panose="020B0604020202020204" pitchFamily="34" charset="0"/>
                <a:cs typeface="Arial" panose="020B0604020202020204" pitchFamily="34" charset="0"/>
              </a:rPr>
              <a:t>Process: Motion made in open session, stating purpose of closed session</a:t>
            </a:r>
          </a:p>
          <a:p>
            <a:pPr>
              <a:buFont typeface="Arial" pitchFamily="34" charset="0"/>
              <a:buNone/>
            </a:pPr>
            <a:endParaRPr lang="en-US" dirty="0"/>
          </a:p>
        </p:txBody>
      </p:sp>
      <p:sp>
        <p:nvSpPr>
          <p:cNvPr id="4" name="Title 2"/>
          <p:cNvSpPr txBox="1">
            <a:spLocks/>
          </p:cNvSpPr>
          <p:nvPr/>
        </p:nvSpPr>
        <p:spPr>
          <a:xfrm>
            <a:off x="1485900" y="984183"/>
            <a:ext cx="6172200" cy="857250"/>
          </a:xfrm>
          <a:prstGeom prst="rect">
            <a:avLst/>
          </a:prstGeom>
        </p:spPr>
        <p:txBody>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sz="3300">
                <a:latin typeface="Arial" panose="020B0604020202020204" pitchFamily="34" charset="0"/>
                <a:cs typeface="Arial" panose="020B0604020202020204" pitchFamily="34" charset="0"/>
              </a:rPr>
              <a:t>Closed Sessions</a:t>
            </a:r>
            <a:endParaRPr lang="en-US" sz="33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314950" y="2108480"/>
            <a:ext cx="2057400" cy="3000375"/>
          </a:xfrm>
          <a:prstGeom prst="rect">
            <a:avLst/>
          </a:prstGeom>
        </p:spPr>
      </p:pic>
    </p:spTree>
    <p:custDataLst>
      <p:tags r:id="rId1"/>
    </p:custDataLst>
    <p:extLst>
      <p:ext uri="{BB962C8B-B14F-4D97-AF65-F5344CB8AC3E}">
        <p14:creationId xmlns:p14="http://schemas.microsoft.com/office/powerpoint/2010/main" val="7164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Closed Session Purposes*</a:t>
            </a:r>
          </a:p>
        </p:txBody>
      </p:sp>
      <p:sp>
        <p:nvSpPr>
          <p:cNvPr id="5" name="Content Placeholder 4"/>
          <p:cNvSpPr>
            <a:spLocks noGrp="1"/>
          </p:cNvSpPr>
          <p:nvPr>
            <p:ph sz="half" idx="2"/>
          </p:nvPr>
        </p:nvSpPr>
        <p:spPr>
          <a:xfrm>
            <a:off x="1543050" y="2114550"/>
            <a:ext cx="3030141" cy="2963466"/>
          </a:xfrm>
        </p:spPr>
        <p:txBody>
          <a:bodyPr>
            <a:normAutofit fontScale="92500" lnSpcReduction="10000"/>
          </a:bodyPr>
          <a:lstStyle/>
          <a:p>
            <a:r>
              <a:rPr lang="en-US" dirty="0"/>
              <a:t>Preserve confidentiality of records</a:t>
            </a:r>
          </a:p>
          <a:p>
            <a:r>
              <a:rPr lang="en-US" dirty="0"/>
              <a:t>Preserve attorney client privilege</a:t>
            </a:r>
          </a:p>
          <a:p>
            <a:r>
              <a:rPr lang="en-US" dirty="0"/>
              <a:t>Discuss location or expansion of business or industry; economic incentives</a:t>
            </a:r>
          </a:p>
          <a:p>
            <a:r>
              <a:rPr lang="en-US" dirty="0"/>
              <a:t>Discuss bargaining position for property acquisition</a:t>
            </a:r>
          </a:p>
        </p:txBody>
      </p:sp>
      <p:sp>
        <p:nvSpPr>
          <p:cNvPr id="7" name="Content Placeholder 6"/>
          <p:cNvSpPr>
            <a:spLocks noGrp="1"/>
          </p:cNvSpPr>
          <p:nvPr>
            <p:ph sz="quarter" idx="4"/>
          </p:nvPr>
        </p:nvSpPr>
        <p:spPr>
          <a:xfrm>
            <a:off x="4629151" y="2114550"/>
            <a:ext cx="3031331" cy="2963466"/>
          </a:xfrm>
        </p:spPr>
        <p:txBody>
          <a:bodyPr>
            <a:normAutofit fontScale="92500" lnSpcReduction="10000"/>
          </a:bodyPr>
          <a:lstStyle/>
          <a:p>
            <a:r>
              <a:rPr lang="en-US" dirty="0"/>
              <a:t>Consider performance, qualifications, appointment, of public employees and public officers (not members of the board itself or other boards)</a:t>
            </a:r>
          </a:p>
          <a:p>
            <a:r>
              <a:rPr lang="en-US" dirty="0"/>
              <a:t>Matters involving alleged criminal misconduct</a:t>
            </a:r>
          </a:p>
        </p:txBody>
      </p:sp>
      <p:sp>
        <p:nvSpPr>
          <p:cNvPr id="2" name="TextBox 1"/>
          <p:cNvSpPr txBox="1"/>
          <p:nvPr/>
        </p:nvSpPr>
        <p:spPr>
          <a:xfrm flipH="1">
            <a:off x="1885950" y="5200650"/>
            <a:ext cx="5657850" cy="300082"/>
          </a:xfrm>
          <a:prstGeom prst="rect">
            <a:avLst/>
          </a:prstGeom>
          <a:noFill/>
        </p:spPr>
        <p:txBody>
          <a:bodyPr wrap="square" rtlCol="0">
            <a:spAutoFit/>
          </a:bodyPr>
          <a:lstStyle/>
          <a:p>
            <a:r>
              <a:rPr lang="en-US" sz="1350" dirty="0"/>
              <a:t>*Partial list: See G.S. 143-318.11 for complete description. </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5900" y="865877"/>
            <a:ext cx="6172200" cy="857250"/>
          </a:xfrm>
        </p:spPr>
        <p:txBody>
          <a:bodyPr/>
          <a:lstStyle/>
          <a:p>
            <a:r>
              <a:rPr lang="en-US" dirty="0">
                <a:latin typeface="Arial" panose="020B0604020202020204" pitchFamily="34" charset="0"/>
                <a:cs typeface="Arial" panose="020B0604020202020204" pitchFamily="34" charset="0"/>
              </a:rPr>
              <a:t>Closed Session Myths</a:t>
            </a:r>
          </a:p>
        </p:txBody>
      </p:sp>
      <p:sp>
        <p:nvSpPr>
          <p:cNvPr id="8" name="Text Placeholder 7"/>
          <p:cNvSpPr>
            <a:spLocks noGrp="1"/>
          </p:cNvSpPr>
          <p:nvPr>
            <p:ph sz="half" idx="1"/>
          </p:nvPr>
        </p:nvSpPr>
        <p:spPr>
          <a:xfrm>
            <a:off x="1543050" y="2400300"/>
            <a:ext cx="2857500" cy="2457450"/>
          </a:xfrm>
        </p:spPr>
        <p:txBody>
          <a:bodyPr>
            <a:normAutofit lnSpcReduction="10000"/>
          </a:bodyPr>
          <a:lstStyle/>
          <a:p>
            <a:pPr marL="0" indent="0">
              <a:spcBef>
                <a:spcPts val="0"/>
              </a:spcBef>
              <a:spcAft>
                <a:spcPts val="1350"/>
              </a:spcAft>
              <a:buClr>
                <a:srgbClr val="FFC000"/>
              </a:buClr>
              <a:buNone/>
              <a:defRPr/>
            </a:pPr>
            <a:r>
              <a:rPr lang="en-US" dirty="0">
                <a:solidFill>
                  <a:srgbClr val="FF0000"/>
                </a:solidFill>
                <a:cs typeface="Arial" panose="020B0604020202020204" pitchFamily="34" charset="0"/>
              </a:rPr>
              <a:t>Myth: </a:t>
            </a:r>
            <a:r>
              <a:rPr lang="en-US" dirty="0">
                <a:cs typeface="Arial" panose="020B0604020202020204" pitchFamily="34" charset="0"/>
              </a:rPr>
              <a:t>Council cannot vote or take action in closed session.</a:t>
            </a:r>
          </a:p>
          <a:p>
            <a:pPr marL="0" indent="0">
              <a:spcBef>
                <a:spcPts val="0"/>
              </a:spcBef>
              <a:spcAft>
                <a:spcPts val="900"/>
              </a:spcAft>
              <a:buClr>
                <a:srgbClr val="FFC000"/>
              </a:buClr>
              <a:buNone/>
              <a:defRPr/>
            </a:pPr>
            <a:r>
              <a:rPr lang="en-US" dirty="0">
                <a:solidFill>
                  <a:srgbClr val="FF0000"/>
                </a:solidFill>
                <a:cs typeface="Arial" panose="020B0604020202020204" pitchFamily="34" charset="0"/>
              </a:rPr>
              <a:t>Truth: </a:t>
            </a:r>
            <a:r>
              <a:rPr lang="en-US" dirty="0">
                <a:cs typeface="Arial" panose="020B0604020202020204" pitchFamily="34" charset="0"/>
              </a:rPr>
              <a:t>Some closed session provisions specifically allow it.</a:t>
            </a:r>
          </a:p>
          <a:p>
            <a:pPr marL="0" indent="0">
              <a:spcBef>
                <a:spcPts val="0"/>
              </a:spcBef>
              <a:spcAft>
                <a:spcPts val="900"/>
              </a:spcAft>
              <a:buClr>
                <a:srgbClr val="FFC000"/>
              </a:buClr>
              <a:buNone/>
              <a:defRPr/>
            </a:pPr>
            <a:endParaRPr lang="en-US" sz="2700"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4572000" y="2400301"/>
            <a:ext cx="3028950" cy="3173608"/>
          </a:xfrm>
        </p:spPr>
        <p:txBody>
          <a:bodyPr>
            <a:normAutofit lnSpcReduction="10000"/>
          </a:bodyPr>
          <a:lstStyle/>
          <a:p>
            <a:pPr marL="0" indent="0">
              <a:spcBef>
                <a:spcPts val="0"/>
              </a:spcBef>
              <a:spcAft>
                <a:spcPts val="1350"/>
              </a:spcAft>
              <a:buClr>
                <a:srgbClr val="FFC000"/>
              </a:buClr>
              <a:buNone/>
              <a:defRPr/>
            </a:pPr>
            <a:r>
              <a:rPr lang="en-US" dirty="0">
                <a:solidFill>
                  <a:srgbClr val="FF0000"/>
                </a:solidFill>
                <a:cs typeface="Arial" panose="020B0604020202020204" pitchFamily="34" charset="0"/>
              </a:rPr>
              <a:t>Myth: </a:t>
            </a:r>
            <a:r>
              <a:rPr lang="en-US" dirty="0">
                <a:cs typeface="Arial" panose="020B0604020202020204" pitchFamily="34" charset="0"/>
              </a:rPr>
              <a:t>It’s illegal to talk publicly about what happens in closed session.</a:t>
            </a:r>
          </a:p>
          <a:p>
            <a:pPr marL="0" indent="0">
              <a:spcBef>
                <a:spcPts val="0"/>
              </a:spcBef>
              <a:spcAft>
                <a:spcPts val="900"/>
              </a:spcAft>
              <a:buClr>
                <a:srgbClr val="FFC000"/>
              </a:buClr>
              <a:buNone/>
              <a:defRPr/>
            </a:pPr>
            <a:r>
              <a:rPr lang="en-US" dirty="0">
                <a:solidFill>
                  <a:srgbClr val="FF0000"/>
                </a:solidFill>
                <a:cs typeface="Arial" panose="020B0604020202020204" pitchFamily="34" charset="0"/>
              </a:rPr>
              <a:t>Truth: </a:t>
            </a:r>
            <a:r>
              <a:rPr lang="en-US" dirty="0">
                <a:cs typeface="Arial" panose="020B0604020202020204" pitchFamily="34" charset="0"/>
              </a:rPr>
              <a:t>Statute doesn’t prohibit it, but some topics are confidential under other laws.</a:t>
            </a:r>
          </a:p>
          <a:p>
            <a:pPr marL="0" indent="0">
              <a:spcBef>
                <a:spcPts val="0"/>
              </a:spcBef>
              <a:spcAft>
                <a:spcPts val="900"/>
              </a:spcAft>
              <a:buClr>
                <a:srgbClr val="FFC000"/>
              </a:buClr>
              <a:buNone/>
              <a:defRPr/>
            </a:pPr>
            <a:r>
              <a:rPr lang="en-US" dirty="0">
                <a:latin typeface="Calibri" panose="020F0502020204030204" pitchFamily="34" charset="0"/>
                <a:cs typeface="Calibri" panose="020F0502020204030204" pitchFamily="34" charset="0"/>
              </a:rPr>
              <a:t>	</a:t>
            </a:r>
          </a:p>
          <a:p>
            <a:endParaRPr lang="en-US" dirty="0"/>
          </a:p>
        </p:txBody>
      </p:sp>
      <p:pic>
        <p:nvPicPr>
          <p:cNvPr id="5" name="Picture 4"/>
          <p:cNvPicPr>
            <a:picLocks noChangeAspect="1"/>
          </p:cNvPicPr>
          <p:nvPr/>
        </p:nvPicPr>
        <p:blipFill>
          <a:blip r:embed="rId3"/>
          <a:stretch>
            <a:fillRect/>
          </a:stretch>
        </p:blipFill>
        <p:spPr>
          <a:xfrm>
            <a:off x="5772150" y="1006220"/>
            <a:ext cx="2057400" cy="1055493"/>
          </a:xfrm>
          <a:prstGeom prst="rect">
            <a:avLst/>
          </a:prstGeom>
        </p:spPr>
      </p:pic>
    </p:spTree>
    <p:custDataLst>
      <p:tags r:id="rId1"/>
    </p:custDataLst>
    <p:extLst>
      <p:ext uri="{BB962C8B-B14F-4D97-AF65-F5344CB8AC3E}">
        <p14:creationId xmlns:p14="http://schemas.microsoft.com/office/powerpoint/2010/main" val="72980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97AC-885D-5540-27A5-EAC2E9FC2344}"/>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3FE55FB7-84D5-B7AC-449B-5EBFBF5CF49B}"/>
              </a:ext>
            </a:extLst>
          </p:cNvPr>
          <p:cNvSpPr>
            <a:spLocks noGrp="1"/>
          </p:cNvSpPr>
          <p:nvPr>
            <p:ph idx="1"/>
          </p:nvPr>
        </p:nvSpPr>
        <p:spPr/>
        <p:txBody>
          <a:bodyPr/>
          <a:lstStyle/>
          <a:p>
            <a:pPr marL="0" indent="0">
              <a:buNone/>
            </a:pPr>
            <a:r>
              <a:rPr lang="en-US" dirty="0"/>
              <a:t>UNC, as required by Title IX, conducts hearings regarding allegations of sexual misconduct by students.</a:t>
            </a:r>
          </a:p>
        </p:txBody>
      </p:sp>
    </p:spTree>
    <p:extLst>
      <p:ext uri="{BB962C8B-B14F-4D97-AF65-F5344CB8AC3E}">
        <p14:creationId xmlns:p14="http://schemas.microsoft.com/office/powerpoint/2010/main" val="139514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9CED-852D-3178-3ABA-28C9ECADB940}"/>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21483754-D7A9-646D-EDE0-5F1DC7A6419D}"/>
              </a:ext>
            </a:extLst>
          </p:cNvPr>
          <p:cNvSpPr>
            <a:spLocks noGrp="1"/>
          </p:cNvSpPr>
          <p:nvPr>
            <p:ph idx="1"/>
          </p:nvPr>
        </p:nvSpPr>
        <p:spPr/>
        <p:txBody>
          <a:bodyPr/>
          <a:lstStyle/>
          <a:p>
            <a:pPr marL="0" indent="0">
              <a:buNone/>
            </a:pPr>
            <a:r>
              <a:rPr lang="en-US" dirty="0"/>
              <a:t>Newspapers put in a public records request under the state Public Records Law. </a:t>
            </a:r>
          </a:p>
        </p:txBody>
      </p:sp>
    </p:spTree>
    <p:extLst>
      <p:ext uri="{BB962C8B-B14F-4D97-AF65-F5344CB8AC3E}">
        <p14:creationId xmlns:p14="http://schemas.microsoft.com/office/powerpoint/2010/main" val="292519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900B-5CBA-2949-EF48-736EA8A363E9}"/>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124F227D-9031-6B66-982E-DEBF0B85D5AD}"/>
              </a:ext>
            </a:extLst>
          </p:cNvPr>
          <p:cNvSpPr>
            <a:spLocks noGrp="1"/>
          </p:cNvSpPr>
          <p:nvPr>
            <p:ph idx="1"/>
          </p:nvPr>
        </p:nvSpPr>
        <p:spPr/>
        <p:txBody>
          <a:bodyPr/>
          <a:lstStyle/>
          <a:p>
            <a:pPr marL="0" indent="0">
              <a:buNone/>
            </a:pPr>
            <a:r>
              <a:rPr lang="en-US" dirty="0"/>
              <a:t>The request is for the names of students found to be responsible for “rape, sexual assault, or any related or lesser included sexual misconduct.”</a:t>
            </a:r>
          </a:p>
          <a:p>
            <a:pPr marL="0" indent="0">
              <a:buNone/>
            </a:pPr>
            <a:endParaRPr lang="en-US" dirty="0"/>
          </a:p>
        </p:txBody>
      </p:sp>
    </p:spTree>
    <p:extLst>
      <p:ext uri="{BB962C8B-B14F-4D97-AF65-F5344CB8AC3E}">
        <p14:creationId xmlns:p14="http://schemas.microsoft.com/office/powerpoint/2010/main" val="325413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5D7E-3E8C-D8C9-819B-B238563047BA}"/>
              </a:ext>
            </a:extLst>
          </p:cNvPr>
          <p:cNvSpPr>
            <a:spLocks noGrp="1"/>
          </p:cNvSpPr>
          <p:nvPr>
            <p:ph type="title"/>
          </p:nvPr>
        </p:nvSpPr>
        <p:spPr/>
        <p:txBody>
          <a:bodyPr/>
          <a:lstStyle/>
          <a:p>
            <a:r>
              <a:rPr lang="en-US" dirty="0"/>
              <a:t>It </a:t>
            </a:r>
            <a:r>
              <a:rPr lang="en-US" dirty="0" err="1"/>
              <a:t>Ain’t</a:t>
            </a:r>
            <a:r>
              <a:rPr lang="en-US" dirty="0"/>
              <a:t> Always Easy</a:t>
            </a:r>
          </a:p>
        </p:txBody>
      </p:sp>
      <p:sp>
        <p:nvSpPr>
          <p:cNvPr id="3" name="Content Placeholder 2">
            <a:extLst>
              <a:ext uri="{FF2B5EF4-FFF2-40B4-BE49-F238E27FC236}">
                <a16:creationId xmlns:a16="http://schemas.microsoft.com/office/drawing/2014/main" id="{760B2E33-1A45-452E-B4B7-E42AEEE85295}"/>
              </a:ext>
            </a:extLst>
          </p:cNvPr>
          <p:cNvSpPr>
            <a:spLocks noGrp="1"/>
          </p:cNvSpPr>
          <p:nvPr>
            <p:ph idx="1"/>
          </p:nvPr>
        </p:nvSpPr>
        <p:spPr/>
        <p:txBody>
          <a:bodyPr/>
          <a:lstStyle/>
          <a:p>
            <a:pPr marL="0" indent="0">
              <a:buNone/>
            </a:pPr>
            <a:r>
              <a:rPr lang="en-US" dirty="0"/>
              <a:t>The request is for the names of students found to be responsible for “rape, sexual assault, or any related or lesser included sexual misconduct.”</a:t>
            </a:r>
          </a:p>
          <a:p>
            <a:pPr marL="0" indent="0">
              <a:buNone/>
            </a:pPr>
            <a:r>
              <a:rPr lang="en-US" dirty="0"/>
              <a:t>GIVE US THE RECORDS!</a:t>
            </a:r>
          </a:p>
          <a:p>
            <a:pPr marL="0" indent="0">
              <a:buNone/>
            </a:pPr>
            <a:endParaRPr lang="en-US" dirty="0"/>
          </a:p>
        </p:txBody>
      </p:sp>
    </p:spTree>
    <p:extLst>
      <p:ext uri="{BB962C8B-B14F-4D97-AF65-F5344CB8AC3E}">
        <p14:creationId xmlns:p14="http://schemas.microsoft.com/office/powerpoint/2010/main" val="4106382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FULLVERSION" val="4.2.3.231"/>
</p:tagLst>
</file>

<file path=ppt/tags/tag10.xml><?xml version="1.0" encoding="utf-8"?>
<p:tagLst xmlns:a="http://schemas.openxmlformats.org/drawingml/2006/main" xmlns:r="http://schemas.openxmlformats.org/officeDocument/2006/relationships" xmlns:p="http://schemas.openxmlformats.org/presentationml/2006/main">
  <p:tag name="SLIDEGUID" val="578D5A392ED54F77888F4DC68604E6E4"/>
  <p:tag name="SLIDEID" val="578D5A392ED54F77888F4DC68604E6E4"/>
  <p:tag name="SLIDEORDER" val="1"/>
  <p:tag name="SLIDETYPE" val="Q"/>
  <p:tag name="DEMOGRAPHIC" val="False"/>
  <p:tag name="TEAMASSIGN" val="False"/>
  <p:tag name="SPEEDSCORING" val="False"/>
  <p:tag name="ZEROBASED" val="False"/>
  <p:tag name="NUMRESPONSES" val="1"/>
  <p:tag name="AUTOADVANCE" val="False"/>
  <p:tag name="DELIMITERS" val="3.1"/>
  <p:tag name="VALUEFORMAT" val="0%"/>
  <p:tag name="INCORRECTPOINTVALUE" val="1"/>
  <p:tag name="CORRECTPOINTVALUE" val="2"/>
  <p:tag name="ANSWERSALIAS" val="True|smicln|False"/>
  <p:tag name="VALUES" val="Incorrect|smicln|Correct"/>
  <p:tag name="QUESTIONALIAS" val="City Council can deannex property."/>
  <p:tag name="TYPE" val="MultiChoiceSlide"/>
  <p:tag name="TPQUESTIONXML" val="﻿&lt;?xml version=&quot;1.0&quot; encoding=&quot;utf-8&quot;?&gt;&#10;&lt;questionlist&gt;&#10;    &lt;properties&gt;&#10;        &lt;guid&gt;5BACAB6237F440019DC2404F342CC36F&lt;/guid&gt;&#10;        &lt;description /&gt;&#10;        &lt;date&gt;12/30/2013 1:54:5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3D2D063BF7C4727AFC900B47B68B84A&lt;/guid&gt;&#10;            &lt;repollguid&gt;FC06537115B944BD9EA5A0620B3EDA8C&lt;/repollguid&gt;&#10;            &lt;sourceid&gt;493ECC08401F435F9E6D1E59EB4C7E81&lt;/sourceid&gt;&#10;            &lt;questiontext&gt;City Council can deannex property.&lt;/questiontext&gt;&#10;            &lt;showresults&gt;True&lt;/showresults&gt;&#10;            &lt;responsegrid&gt;0&lt;/responsegrid&gt;&#10;            &lt;countdowntimer&gt;False&lt;/countdowntimer&gt;&#10;            &lt;correctvalue&gt;2&lt;/correctvalue&gt;&#10;            &lt;incorrectvalue&gt;1&lt;/incorrectvalue&gt;&#10;            &lt;responselimit&gt;1&lt;/responselimit&gt;&#10;            &lt;bulletstyle&gt;0&lt;/bulletstyle&gt;&#10;            &lt;answers&gt;&#10;                &lt;answer&gt;&#10;                    &lt;guid&gt;AF3165D23EA94769B4A29847E85A4A5B&lt;/guid&gt;&#10;                    &lt;answertext&gt;True &lt;/answertext&gt;&#10;                    &lt;valuetype&gt;-1&lt;/valuetype&gt;&#10;                &lt;/answer&gt;&#10;                &lt;answer&gt;&#10;                    &lt;guid&gt;5639429927184CBCBC8EBB2746228B28&lt;/guid&gt;&#10;                    &lt;answertext&gt;False&lt;/answertext&gt;&#10;                    &lt;valuetype&gt;1&lt;/valuetype&gt;&#10;                &lt;/answer&gt;&#10;            &lt;/answers&gt;&#10;        &lt;/multichoice&gt;&#10;    &lt;/questions&gt;&#10;&lt;/questionlist&gt;"/>
  <p:tag name="LIVECHARTING" val="False"/>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so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C23B7A315D434A8072106EED37CA6B" ma:contentTypeVersion="12" ma:contentTypeDescription="Create a new document." ma:contentTypeScope="" ma:versionID="71e05dd621446c088a32b3758a98857b">
  <xsd:schema xmlns:xsd="http://www.w3.org/2001/XMLSchema" xmlns:xs="http://www.w3.org/2001/XMLSchema" xmlns:p="http://schemas.microsoft.com/office/2006/metadata/properties" xmlns:ns3="1dd9b365-2dee-445a-8029-dd3730e20ecb" xmlns:ns4="047c0153-4877-46d5-b392-4dc4097c5831" targetNamespace="http://schemas.microsoft.com/office/2006/metadata/properties" ma:root="true" ma:fieldsID="9fd949aee4ca37104f1946cebed84e33" ns3:_="" ns4:_="">
    <xsd:import namespace="1dd9b365-2dee-445a-8029-dd3730e20ecb"/>
    <xsd:import namespace="047c0153-4877-46d5-b392-4dc4097c58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9b365-2dee-445a-8029-dd3730e20e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c0153-4877-46d5-b392-4dc4097c58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7E1AD-FA1B-45EB-9394-A2BCE371207A}">
  <ds:schemaRefs>
    <ds:schemaRef ds:uri="http://schemas.microsoft.com/sharepoint/v3/contenttype/forms"/>
  </ds:schemaRefs>
</ds:datastoreItem>
</file>

<file path=customXml/itemProps2.xml><?xml version="1.0" encoding="utf-8"?>
<ds:datastoreItem xmlns:ds="http://schemas.openxmlformats.org/officeDocument/2006/customXml" ds:itemID="{0D032993-A2E5-453C-8C67-41FE8836E7A8}">
  <ds:schemaRefs>
    <ds:schemaRef ds:uri="http://purl.org/dc/terms/"/>
    <ds:schemaRef ds:uri="http://www.w3.org/XML/1998/namespace"/>
    <ds:schemaRef ds:uri="047c0153-4877-46d5-b392-4dc4097c5831"/>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dd9b365-2dee-445a-8029-dd3730e20ecb"/>
    <ds:schemaRef ds:uri="http://purl.org/dc/dcmitype/"/>
  </ds:schemaRefs>
</ds:datastoreItem>
</file>

<file path=customXml/itemProps3.xml><?xml version="1.0" encoding="utf-8"?>
<ds:datastoreItem xmlns:ds="http://schemas.openxmlformats.org/officeDocument/2006/customXml" ds:itemID="{A6AF58A1-ABEF-4F8D-9752-34896B372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9b365-2dee-445a-8029-dd3730e20ecb"/>
    <ds:schemaRef ds:uri="047c0153-4877-46d5-b392-4dc4097c5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sog_presentation_template_1</Template>
  <TotalTime>3997</TotalTime>
  <Words>1554</Words>
  <Application>Microsoft Office PowerPoint</Application>
  <PresentationFormat>On-screen Show (4:3)</PresentationFormat>
  <Paragraphs>165</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Times</vt:lpstr>
      <vt:lpstr>Wingdings</vt:lpstr>
      <vt:lpstr>sog_template</vt:lpstr>
      <vt:lpstr>Open Government and the Community College</vt:lpstr>
      <vt:lpstr>It Ain’t Always Easy</vt:lpstr>
      <vt:lpstr>It Ain’t Always Easy</vt:lpstr>
      <vt:lpstr>It Ain’t Always Easy</vt:lpstr>
      <vt:lpstr>It Ain’t Always Easy</vt:lpstr>
      <vt:lpstr>It Ain’t Always Easy</vt:lpstr>
      <vt:lpstr>It Ain’t Always Easy</vt:lpstr>
      <vt:lpstr>It Ain’t Always Easy</vt:lpstr>
      <vt:lpstr>It Ain’t Always Easy</vt:lpstr>
      <vt:lpstr>It Ain’t Always Easy</vt:lpstr>
      <vt:lpstr>It Ain’t Always Easy</vt:lpstr>
      <vt:lpstr>It Ain’t Always Easy</vt:lpstr>
      <vt:lpstr>It Ain’t Always Easy</vt:lpstr>
      <vt:lpstr>PowerPoint Presentation</vt:lpstr>
      <vt:lpstr>PowerPoint Presentation</vt:lpstr>
      <vt:lpstr>PowerPoint Presentation</vt:lpstr>
      <vt:lpstr>Public Records Philosophy</vt:lpstr>
      <vt:lpstr>The Basics: Public Records</vt:lpstr>
      <vt:lpstr>What is a “Record”?</vt:lpstr>
      <vt:lpstr>Does a Record Exist?</vt:lpstr>
      <vt:lpstr>Does a Record Exist?</vt:lpstr>
      <vt:lpstr>Does a Record Exist?</vt:lpstr>
      <vt:lpstr>Who Gets to See Public Records?</vt:lpstr>
      <vt:lpstr>Who Gets to See Public Records?</vt:lpstr>
      <vt:lpstr>Why Do You Want to See It Anyway?</vt:lpstr>
      <vt:lpstr>Why Do You Want to See It Anyway?</vt:lpstr>
      <vt:lpstr>Was it Made or Received in Public Business?</vt:lpstr>
      <vt:lpstr>Was it Made or Received in Public Business?</vt:lpstr>
      <vt:lpstr>Was it Made or Received in Public Business?</vt:lpstr>
      <vt:lpstr>Rule to Remember</vt:lpstr>
      <vt:lpstr>2 Key Concepts</vt:lpstr>
      <vt:lpstr>There are Exceptions</vt:lpstr>
      <vt:lpstr>There are Exceptions</vt:lpstr>
      <vt:lpstr>There are Exceptions</vt:lpstr>
      <vt:lpstr>There are Exceptions</vt:lpstr>
      <vt:lpstr>The Biggest Exception</vt:lpstr>
      <vt:lpstr>The Biggest Exception</vt:lpstr>
      <vt:lpstr>Exception to the Biggest Exception</vt:lpstr>
      <vt:lpstr>Exception to the Biggest Exception</vt:lpstr>
      <vt:lpstr>Exception to the Biggest Exception</vt:lpstr>
      <vt:lpstr>Drafts</vt:lpstr>
      <vt:lpstr>There is No Exception for Drafts</vt:lpstr>
      <vt:lpstr>What Can We Charge?</vt:lpstr>
      <vt:lpstr>What Can We Charge?</vt:lpstr>
      <vt:lpstr>Confidential Student Records</vt:lpstr>
      <vt:lpstr>Confidential Student Records</vt:lpstr>
      <vt:lpstr>Confidential Student Records</vt:lpstr>
      <vt:lpstr>PowerPoint Presentation</vt:lpstr>
      <vt:lpstr>PowerPoint Presentation</vt:lpstr>
      <vt:lpstr> What meetings are subject to open meetings requirements? </vt:lpstr>
      <vt:lpstr> What’s a Public Body?</vt:lpstr>
      <vt:lpstr> What’s an Official Meeting?</vt:lpstr>
      <vt:lpstr>PowerPoint Presentation</vt:lpstr>
      <vt:lpstr>Electronic Meetings</vt:lpstr>
      <vt:lpstr> The Right of Access</vt:lpstr>
      <vt:lpstr>PowerPoint Presentation</vt:lpstr>
      <vt:lpstr>Closed Session Purposes*</vt:lpstr>
      <vt:lpstr>Closed Session Myths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Bluestein</dc:creator>
  <cp:lastModifiedBy>Caroline Hipple</cp:lastModifiedBy>
  <cp:revision>221</cp:revision>
  <cp:lastPrinted>2021-12-14T20:40:44Z</cp:lastPrinted>
  <dcterms:created xsi:type="dcterms:W3CDTF">2010-10-05T17:39:37Z</dcterms:created>
  <dcterms:modified xsi:type="dcterms:W3CDTF">2023-04-03T19:30:46Z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0x01010083C23B7A315D434A8072106EED37CA6B</vt:lpwstr>
  </property>
</Properties>
</file>