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notesMasterIdLst>
    <p:notesMasterId r:id="rId30"/>
  </p:notesMasterIdLst>
  <p:sldIdLst>
    <p:sldId id="256" r:id="rId2"/>
    <p:sldId id="332" r:id="rId3"/>
    <p:sldId id="387" r:id="rId4"/>
    <p:sldId id="388" r:id="rId5"/>
    <p:sldId id="334" r:id="rId6"/>
    <p:sldId id="335" r:id="rId7"/>
    <p:sldId id="358" r:id="rId8"/>
    <p:sldId id="390" r:id="rId9"/>
    <p:sldId id="391" r:id="rId10"/>
    <p:sldId id="417" r:id="rId11"/>
    <p:sldId id="392" r:id="rId12"/>
    <p:sldId id="393" r:id="rId13"/>
    <p:sldId id="401" r:id="rId14"/>
    <p:sldId id="398" r:id="rId15"/>
    <p:sldId id="400" r:id="rId16"/>
    <p:sldId id="402" r:id="rId17"/>
    <p:sldId id="403" r:id="rId18"/>
    <p:sldId id="342" r:id="rId19"/>
    <p:sldId id="404" r:id="rId20"/>
    <p:sldId id="405" r:id="rId21"/>
    <p:sldId id="406" r:id="rId22"/>
    <p:sldId id="419" r:id="rId23"/>
    <p:sldId id="418" r:id="rId24"/>
    <p:sldId id="315" r:id="rId25"/>
    <p:sldId id="415" r:id="rId26"/>
    <p:sldId id="421" r:id="rId27"/>
    <p:sldId id="423" r:id="rId28"/>
    <p:sldId id="4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AA77B1-6C9C-9B4E-9716-96F128FB8185}">
          <p14:sldIdLst>
            <p14:sldId id="256"/>
            <p14:sldId id="332"/>
            <p14:sldId id="387"/>
            <p14:sldId id="388"/>
            <p14:sldId id="334"/>
            <p14:sldId id="335"/>
            <p14:sldId id="358"/>
            <p14:sldId id="390"/>
            <p14:sldId id="391"/>
            <p14:sldId id="417"/>
            <p14:sldId id="392"/>
            <p14:sldId id="393"/>
            <p14:sldId id="401"/>
            <p14:sldId id="398"/>
            <p14:sldId id="400"/>
            <p14:sldId id="402"/>
            <p14:sldId id="403"/>
          </p14:sldIdLst>
        </p14:section>
        <p14:section name="Untitled Section" id="{95D2EDAB-0E4D-D346-9233-DD0227522CA7}">
          <p14:sldIdLst>
            <p14:sldId id="342"/>
            <p14:sldId id="404"/>
            <p14:sldId id="405"/>
            <p14:sldId id="406"/>
            <p14:sldId id="419"/>
            <p14:sldId id="418"/>
            <p14:sldId id="315"/>
            <p14:sldId id="415"/>
            <p14:sldId id="421"/>
            <p14:sldId id="423"/>
            <p14:sldId id="4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79"/>
  </p:normalViewPr>
  <p:slideViewPr>
    <p:cSldViewPr snapToGrid="0" snapToObjects="1">
      <p:cViewPr varScale="1">
        <p:scale>
          <a:sx n="106" d="100"/>
          <a:sy n="106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6032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2019, IV</c:v>
                </c:pt>
                <c:pt idx="1">
                  <c:v>2020, I</c:v>
                </c:pt>
                <c:pt idx="2">
                  <c:v>2020, II</c:v>
                </c:pt>
                <c:pt idx="3">
                  <c:v>2020, III</c:v>
                </c:pt>
                <c:pt idx="4">
                  <c:v>2020, IV</c:v>
                </c:pt>
                <c:pt idx="5">
                  <c:v>2021, I</c:v>
                </c:pt>
                <c:pt idx="6">
                  <c:v>2021, II</c:v>
                </c:pt>
                <c:pt idx="7">
                  <c:v>2021 III</c:v>
                </c:pt>
                <c:pt idx="8">
                  <c:v>2021 IV</c:v>
                </c:pt>
                <c:pt idx="9">
                  <c:v>2022 I</c:v>
                </c:pt>
                <c:pt idx="10">
                  <c:v>2022, II</c:v>
                </c:pt>
                <c:pt idx="11">
                  <c:v>2022, III</c:v>
                </c:pt>
                <c:pt idx="12">
                  <c:v>2022 IV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98.7</c:v>
                </c:pt>
                <c:pt idx="2">
                  <c:v>90</c:v>
                </c:pt>
                <c:pt idx="3">
                  <c:v>96.5</c:v>
                </c:pt>
                <c:pt idx="4">
                  <c:v>97.6</c:v>
                </c:pt>
                <c:pt idx="5">
                  <c:v>99</c:v>
                </c:pt>
                <c:pt idx="6">
                  <c:v>101</c:v>
                </c:pt>
                <c:pt idx="7">
                  <c:v>101.5</c:v>
                </c:pt>
                <c:pt idx="8">
                  <c:v>103.2</c:v>
                </c:pt>
                <c:pt idx="9">
                  <c:v>103</c:v>
                </c:pt>
                <c:pt idx="10">
                  <c:v>102.6</c:v>
                </c:pt>
                <c:pt idx="11">
                  <c:v>104.4</c:v>
                </c:pt>
                <c:pt idx="12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9F-C941-86F5-C031D96C49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</c:v>
                </c:pt>
              </c:strCache>
            </c:strRef>
          </c:tx>
          <c:spPr>
            <a:ln w="603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2019, IV</c:v>
                </c:pt>
                <c:pt idx="1">
                  <c:v>2020, I</c:v>
                </c:pt>
                <c:pt idx="2">
                  <c:v>2020, II</c:v>
                </c:pt>
                <c:pt idx="3">
                  <c:v>2020, III</c:v>
                </c:pt>
                <c:pt idx="4">
                  <c:v>2020, IV</c:v>
                </c:pt>
                <c:pt idx="5">
                  <c:v>2021, I</c:v>
                </c:pt>
                <c:pt idx="6">
                  <c:v>2021, II</c:v>
                </c:pt>
                <c:pt idx="7">
                  <c:v>2021 III</c:v>
                </c:pt>
                <c:pt idx="8">
                  <c:v>2021 IV</c:v>
                </c:pt>
                <c:pt idx="9">
                  <c:v>2022 I</c:v>
                </c:pt>
                <c:pt idx="10">
                  <c:v>2022, II</c:v>
                </c:pt>
                <c:pt idx="11">
                  <c:v>2022, III</c:v>
                </c:pt>
                <c:pt idx="12">
                  <c:v>2022 IV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99.1</c:v>
                </c:pt>
                <c:pt idx="2">
                  <c:v>90.5</c:v>
                </c:pt>
                <c:pt idx="3">
                  <c:v>97.7</c:v>
                </c:pt>
                <c:pt idx="4">
                  <c:v>98.9</c:v>
                </c:pt>
                <c:pt idx="5">
                  <c:v>101</c:v>
                </c:pt>
                <c:pt idx="6">
                  <c:v>103</c:v>
                </c:pt>
                <c:pt idx="7">
                  <c:v>103.4</c:v>
                </c:pt>
                <c:pt idx="8">
                  <c:v>104.9</c:v>
                </c:pt>
                <c:pt idx="9">
                  <c:v>105.3</c:v>
                </c:pt>
                <c:pt idx="10">
                  <c:v>105.1</c:v>
                </c:pt>
                <c:pt idx="11">
                  <c:v>105.6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9F-C941-86F5-C031D96C4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683872"/>
        <c:axId val="158685552"/>
      </c:lineChart>
      <c:catAx>
        <c:axId val="15868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85552"/>
        <c:crosses val="autoZero"/>
        <c:auto val="1"/>
        <c:lblAlgn val="ctr"/>
        <c:lblOffset val="100"/>
        <c:noMultiLvlLbl val="0"/>
      </c:catAx>
      <c:valAx>
        <c:axId val="158685552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8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UNEMPLOYMENT</a:t>
            </a:r>
            <a:r>
              <a:rPr lang="en-US" baseline="0" dirty="0"/>
              <a:t> RATE, 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444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Sheet1!$A$2:$A$39</c:f>
              <c:strCache>
                <c:ptCount val="38"/>
                <c:pt idx="0">
                  <c:v>jan, 2020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jan, 2021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jan, 2022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Jan-23</c:v>
                </c:pt>
                <c:pt idx="37">
                  <c:v>Feb-23</c:v>
                </c:pt>
              </c:strCache>
            </c:str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3.5</c:v>
                </c:pt>
                <c:pt idx="1">
                  <c:v>3.5</c:v>
                </c:pt>
                <c:pt idx="2">
                  <c:v>4.4000000000000004</c:v>
                </c:pt>
                <c:pt idx="3">
                  <c:v>14.8</c:v>
                </c:pt>
                <c:pt idx="4">
                  <c:v>13.3</c:v>
                </c:pt>
                <c:pt idx="5">
                  <c:v>11.1</c:v>
                </c:pt>
                <c:pt idx="6">
                  <c:v>10.199999999999999</c:v>
                </c:pt>
                <c:pt idx="7">
                  <c:v>8.4</c:v>
                </c:pt>
                <c:pt idx="8">
                  <c:v>7.8</c:v>
                </c:pt>
                <c:pt idx="9">
                  <c:v>6.9</c:v>
                </c:pt>
                <c:pt idx="10">
                  <c:v>6.7</c:v>
                </c:pt>
                <c:pt idx="11">
                  <c:v>6.7</c:v>
                </c:pt>
                <c:pt idx="12">
                  <c:v>6.3</c:v>
                </c:pt>
                <c:pt idx="13">
                  <c:v>6.2</c:v>
                </c:pt>
                <c:pt idx="14">
                  <c:v>6</c:v>
                </c:pt>
                <c:pt idx="15">
                  <c:v>6.1</c:v>
                </c:pt>
                <c:pt idx="16">
                  <c:v>5.8</c:v>
                </c:pt>
                <c:pt idx="17">
                  <c:v>5.9</c:v>
                </c:pt>
                <c:pt idx="18">
                  <c:v>5.4</c:v>
                </c:pt>
                <c:pt idx="19">
                  <c:v>5.2</c:v>
                </c:pt>
                <c:pt idx="20">
                  <c:v>4.8</c:v>
                </c:pt>
                <c:pt idx="21">
                  <c:v>4.5999999999999996</c:v>
                </c:pt>
                <c:pt idx="22">
                  <c:v>4.2</c:v>
                </c:pt>
                <c:pt idx="23">
                  <c:v>3.9</c:v>
                </c:pt>
                <c:pt idx="24">
                  <c:v>4</c:v>
                </c:pt>
                <c:pt idx="25">
                  <c:v>3.8</c:v>
                </c:pt>
                <c:pt idx="26">
                  <c:v>3.6</c:v>
                </c:pt>
                <c:pt idx="27">
                  <c:v>3.6</c:v>
                </c:pt>
                <c:pt idx="28">
                  <c:v>3.6</c:v>
                </c:pt>
                <c:pt idx="29">
                  <c:v>3.6</c:v>
                </c:pt>
                <c:pt idx="30">
                  <c:v>3.5</c:v>
                </c:pt>
                <c:pt idx="31">
                  <c:v>3.7</c:v>
                </c:pt>
                <c:pt idx="32">
                  <c:v>3.5</c:v>
                </c:pt>
                <c:pt idx="33">
                  <c:v>3.7</c:v>
                </c:pt>
                <c:pt idx="34">
                  <c:v>3.7</c:v>
                </c:pt>
                <c:pt idx="35">
                  <c:v>3.5</c:v>
                </c:pt>
                <c:pt idx="36">
                  <c:v>3.4</c:v>
                </c:pt>
                <c:pt idx="37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C8-5149-ACDD-4B1137A0CB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Sheet1!$A$2:$A$39</c:f>
              <c:strCache>
                <c:ptCount val="38"/>
                <c:pt idx="0">
                  <c:v>jan, 2020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jan, 2021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jan, 2022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Jan-23</c:v>
                </c:pt>
                <c:pt idx="37">
                  <c:v>Feb-23</c:v>
                </c:pt>
              </c:strCache>
            </c:strRef>
          </c:cat>
          <c:val>
            <c:numRef>
              <c:f>Sheet1!$C$2:$C$39</c:f>
              <c:numCache>
                <c:formatCode>General</c:formatCode>
                <c:ptCount val="38"/>
                <c:pt idx="0">
                  <c:v>3.5</c:v>
                </c:pt>
                <c:pt idx="1">
                  <c:v>3.6</c:v>
                </c:pt>
                <c:pt idx="2">
                  <c:v>3.9</c:v>
                </c:pt>
                <c:pt idx="3">
                  <c:v>13.5</c:v>
                </c:pt>
                <c:pt idx="4">
                  <c:v>13.5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6.8</c:v>
                </c:pt>
                <c:pt idx="8">
                  <c:v>7.3</c:v>
                </c:pt>
                <c:pt idx="9">
                  <c:v>6.8</c:v>
                </c:pt>
                <c:pt idx="10">
                  <c:v>6.4</c:v>
                </c:pt>
                <c:pt idx="11">
                  <c:v>6.1</c:v>
                </c:pt>
                <c:pt idx="12">
                  <c:v>5.9</c:v>
                </c:pt>
                <c:pt idx="13">
                  <c:v>5.7</c:v>
                </c:pt>
                <c:pt idx="14">
                  <c:v>5.2</c:v>
                </c:pt>
                <c:pt idx="15">
                  <c:v>5</c:v>
                </c:pt>
                <c:pt idx="16">
                  <c:v>4.8</c:v>
                </c:pt>
                <c:pt idx="17">
                  <c:v>4.5999999999999996</c:v>
                </c:pt>
                <c:pt idx="18">
                  <c:v>4.4000000000000004</c:v>
                </c:pt>
                <c:pt idx="19">
                  <c:v>4.3</c:v>
                </c:pt>
                <c:pt idx="20">
                  <c:v>4.2</c:v>
                </c:pt>
                <c:pt idx="21">
                  <c:v>4.0999999999999996</c:v>
                </c:pt>
                <c:pt idx="22">
                  <c:v>3.9</c:v>
                </c:pt>
                <c:pt idx="23">
                  <c:v>3.7</c:v>
                </c:pt>
                <c:pt idx="24">
                  <c:v>3.9</c:v>
                </c:pt>
                <c:pt idx="25">
                  <c:v>3.7</c:v>
                </c:pt>
                <c:pt idx="26">
                  <c:v>3.5</c:v>
                </c:pt>
                <c:pt idx="27">
                  <c:v>3.4</c:v>
                </c:pt>
                <c:pt idx="28">
                  <c:v>3.4</c:v>
                </c:pt>
                <c:pt idx="29">
                  <c:v>3.4</c:v>
                </c:pt>
                <c:pt idx="30">
                  <c:v>3.4</c:v>
                </c:pt>
                <c:pt idx="31">
                  <c:v>3.5</c:v>
                </c:pt>
                <c:pt idx="32">
                  <c:v>3.6</c:v>
                </c:pt>
                <c:pt idx="33">
                  <c:v>3.8</c:v>
                </c:pt>
                <c:pt idx="34">
                  <c:v>3.9</c:v>
                </c:pt>
                <c:pt idx="35">
                  <c:v>3.8</c:v>
                </c:pt>
                <c:pt idx="36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C8-5149-ACDD-4B1137A0C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9780751"/>
        <c:axId val="549782431"/>
      </c:lineChart>
      <c:catAx>
        <c:axId val="54978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782431"/>
        <c:crosses val="autoZero"/>
        <c:auto val="1"/>
        <c:lblAlgn val="ctr"/>
        <c:lblOffset val="100"/>
        <c:noMultiLvlLbl val="0"/>
      </c:catAx>
      <c:valAx>
        <c:axId val="54978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78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LABOR</a:t>
            </a:r>
            <a:r>
              <a:rPr lang="en-US" baseline="0" dirty="0"/>
              <a:t> FORCE PARTICIPATION RATE  </a:t>
            </a:r>
            <a:endParaRPr lang="en-US" dirty="0"/>
          </a:p>
        </c:rich>
      </c:tx>
      <c:layout>
        <c:manualLayout>
          <c:xMode val="edge"/>
          <c:yMode val="edge"/>
          <c:x val="0.126986504437556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4762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Sheet1!$A$2:$A$39</c:f>
              <c:strCache>
                <c:ptCount val="38"/>
                <c:pt idx="0">
                  <c:v>Jan, 2020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Jan, 2021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Oct.</c:v>
                </c:pt>
                <c:pt idx="22">
                  <c:v>Nov</c:v>
                </c:pt>
                <c:pt idx="23">
                  <c:v>dec</c:v>
                </c:pt>
                <c:pt idx="24">
                  <c:v>jan, 2022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Jan-23</c:v>
                </c:pt>
                <c:pt idx="37">
                  <c:v>23-Feb</c:v>
                </c:pt>
              </c:strCache>
            </c:str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63.4</c:v>
                </c:pt>
                <c:pt idx="1">
                  <c:v>63.3</c:v>
                </c:pt>
                <c:pt idx="2">
                  <c:v>62.6</c:v>
                </c:pt>
                <c:pt idx="3">
                  <c:v>60.2</c:v>
                </c:pt>
                <c:pt idx="4">
                  <c:v>60.8</c:v>
                </c:pt>
                <c:pt idx="5">
                  <c:v>61.4</c:v>
                </c:pt>
                <c:pt idx="6">
                  <c:v>61.5</c:v>
                </c:pt>
                <c:pt idx="7">
                  <c:v>61.7</c:v>
                </c:pt>
                <c:pt idx="8">
                  <c:v>61.4</c:v>
                </c:pt>
                <c:pt idx="9">
                  <c:v>61.6</c:v>
                </c:pt>
                <c:pt idx="10">
                  <c:v>61.5</c:v>
                </c:pt>
                <c:pt idx="11">
                  <c:v>61.5</c:v>
                </c:pt>
                <c:pt idx="12">
                  <c:v>61.4</c:v>
                </c:pt>
                <c:pt idx="13">
                  <c:v>61.4</c:v>
                </c:pt>
                <c:pt idx="14">
                  <c:v>61.5</c:v>
                </c:pt>
                <c:pt idx="15">
                  <c:v>61.7</c:v>
                </c:pt>
                <c:pt idx="16">
                  <c:v>61.6</c:v>
                </c:pt>
                <c:pt idx="17">
                  <c:v>61.6</c:v>
                </c:pt>
                <c:pt idx="18">
                  <c:v>61.7</c:v>
                </c:pt>
                <c:pt idx="19">
                  <c:v>61.7</c:v>
                </c:pt>
                <c:pt idx="20">
                  <c:v>61.6</c:v>
                </c:pt>
                <c:pt idx="21">
                  <c:v>61.6</c:v>
                </c:pt>
                <c:pt idx="22">
                  <c:v>61.8</c:v>
                </c:pt>
                <c:pt idx="23">
                  <c:v>61.9</c:v>
                </c:pt>
                <c:pt idx="24">
                  <c:v>62.2</c:v>
                </c:pt>
                <c:pt idx="25">
                  <c:v>62.3</c:v>
                </c:pt>
                <c:pt idx="26">
                  <c:v>62.4</c:v>
                </c:pt>
                <c:pt idx="27">
                  <c:v>62.2</c:v>
                </c:pt>
                <c:pt idx="28">
                  <c:v>62.3</c:v>
                </c:pt>
                <c:pt idx="29">
                  <c:v>62.2</c:v>
                </c:pt>
                <c:pt idx="30">
                  <c:v>62.1</c:v>
                </c:pt>
                <c:pt idx="31">
                  <c:v>62.4</c:v>
                </c:pt>
                <c:pt idx="32">
                  <c:v>62.3</c:v>
                </c:pt>
                <c:pt idx="33">
                  <c:v>62.2</c:v>
                </c:pt>
                <c:pt idx="34">
                  <c:v>62.1</c:v>
                </c:pt>
                <c:pt idx="35">
                  <c:v>62.3</c:v>
                </c:pt>
                <c:pt idx="36">
                  <c:v>62.4</c:v>
                </c:pt>
                <c:pt idx="37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1E-5C40-BCEF-FCAD353E12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Sheet1!$A$2:$A$39</c:f>
              <c:strCache>
                <c:ptCount val="38"/>
                <c:pt idx="0">
                  <c:v>Jan, 2020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Jan, 2021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Oct.</c:v>
                </c:pt>
                <c:pt idx="22">
                  <c:v>Nov</c:v>
                </c:pt>
                <c:pt idx="23">
                  <c:v>dec</c:v>
                </c:pt>
                <c:pt idx="24">
                  <c:v>jan, 2022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Jan-23</c:v>
                </c:pt>
                <c:pt idx="37">
                  <c:v>23-Feb</c:v>
                </c:pt>
              </c:strCache>
            </c:strRef>
          </c:cat>
          <c:val>
            <c:numRef>
              <c:f>Sheet1!$C$2:$C$39</c:f>
              <c:numCache>
                <c:formatCode>General</c:formatCode>
                <c:ptCount val="38"/>
                <c:pt idx="0">
                  <c:v>61.4</c:v>
                </c:pt>
                <c:pt idx="1">
                  <c:v>61.3</c:v>
                </c:pt>
                <c:pt idx="2">
                  <c:v>58.8</c:v>
                </c:pt>
                <c:pt idx="3">
                  <c:v>56.2</c:v>
                </c:pt>
                <c:pt idx="4">
                  <c:v>57.5</c:v>
                </c:pt>
                <c:pt idx="5">
                  <c:v>57.8</c:v>
                </c:pt>
                <c:pt idx="6">
                  <c:v>59</c:v>
                </c:pt>
                <c:pt idx="7">
                  <c:v>58.7</c:v>
                </c:pt>
                <c:pt idx="8">
                  <c:v>59.7</c:v>
                </c:pt>
                <c:pt idx="9">
                  <c:v>59.9</c:v>
                </c:pt>
                <c:pt idx="10">
                  <c:v>60</c:v>
                </c:pt>
                <c:pt idx="11">
                  <c:v>60</c:v>
                </c:pt>
                <c:pt idx="12">
                  <c:v>59.9</c:v>
                </c:pt>
                <c:pt idx="13">
                  <c:v>59.8</c:v>
                </c:pt>
                <c:pt idx="14">
                  <c:v>59.5</c:v>
                </c:pt>
                <c:pt idx="15">
                  <c:v>59.4</c:v>
                </c:pt>
                <c:pt idx="16">
                  <c:v>59.2</c:v>
                </c:pt>
                <c:pt idx="17">
                  <c:v>59.2</c:v>
                </c:pt>
                <c:pt idx="18">
                  <c:v>59.1</c:v>
                </c:pt>
                <c:pt idx="19">
                  <c:v>59.2</c:v>
                </c:pt>
                <c:pt idx="20">
                  <c:v>59.3</c:v>
                </c:pt>
                <c:pt idx="21">
                  <c:v>59.3</c:v>
                </c:pt>
                <c:pt idx="22">
                  <c:v>59.3</c:v>
                </c:pt>
                <c:pt idx="23">
                  <c:v>59.4</c:v>
                </c:pt>
                <c:pt idx="24">
                  <c:v>59.7</c:v>
                </c:pt>
                <c:pt idx="25">
                  <c:v>59.7</c:v>
                </c:pt>
                <c:pt idx="26">
                  <c:v>59.8</c:v>
                </c:pt>
                <c:pt idx="27">
                  <c:v>60.1</c:v>
                </c:pt>
                <c:pt idx="28">
                  <c:v>60.4</c:v>
                </c:pt>
                <c:pt idx="29">
                  <c:v>60.5</c:v>
                </c:pt>
                <c:pt idx="30">
                  <c:v>60.6</c:v>
                </c:pt>
                <c:pt idx="31">
                  <c:v>60.6</c:v>
                </c:pt>
                <c:pt idx="32">
                  <c:v>60.6</c:v>
                </c:pt>
                <c:pt idx="33">
                  <c:v>60.5</c:v>
                </c:pt>
                <c:pt idx="34">
                  <c:v>60.4</c:v>
                </c:pt>
                <c:pt idx="35">
                  <c:v>60.5</c:v>
                </c:pt>
                <c:pt idx="36">
                  <c:v>60.4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1E-5C40-BCEF-FCAD353E1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931071"/>
        <c:axId val="551674799"/>
      </c:lineChart>
      <c:catAx>
        <c:axId val="58093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674799"/>
        <c:crosses val="autoZero"/>
        <c:auto val="1"/>
        <c:lblAlgn val="ctr"/>
        <c:lblOffset val="100"/>
        <c:noMultiLvlLbl val="0"/>
      </c:catAx>
      <c:valAx>
        <c:axId val="551674799"/>
        <c:scaling>
          <c:orientation val="minMax"/>
          <c:max val="64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3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 formatCode="mmm\-yy">
                  <c:v>44713</c:v>
                </c:pt>
                <c:pt idx="9" formatCode="mmm\-yy">
                  <c:v>44866</c:v>
                </c:pt>
                <c:pt idx="10" formatCode="d\-mmm">
                  <c:v>44949</c:v>
                </c:pt>
                <c:pt idx="11" formatCode="d\-mmm">
                  <c:v>44980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0.2</c:v>
                </c:pt>
                <c:pt idx="2">
                  <c:v>0.8</c:v>
                </c:pt>
                <c:pt idx="3">
                  <c:v>1.7</c:v>
                </c:pt>
                <c:pt idx="4">
                  <c:v>2.9</c:v>
                </c:pt>
                <c:pt idx="5">
                  <c:v>1.8</c:v>
                </c:pt>
                <c:pt idx="6">
                  <c:v>1</c:v>
                </c:pt>
                <c:pt idx="7">
                  <c:v>6</c:v>
                </c:pt>
                <c:pt idx="8">
                  <c:v>9.1</c:v>
                </c:pt>
                <c:pt idx="9">
                  <c:v>7.1</c:v>
                </c:pt>
                <c:pt idx="10">
                  <c:v>6.4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73-3443-BAB0-26D154361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398320"/>
        <c:axId val="87400000"/>
      </c:lineChart>
      <c:catAx>
        <c:axId val="8739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00000"/>
        <c:crosses val="autoZero"/>
        <c:auto val="1"/>
        <c:lblAlgn val="ctr"/>
        <c:lblOffset val="100"/>
        <c:noMultiLvlLbl val="0"/>
      </c:catAx>
      <c:valAx>
        <c:axId val="8740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9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Federal Funds Rate,</a:t>
            </a:r>
            <a:r>
              <a:rPr lang="en-US" baseline="0" dirty="0"/>
              <a:t> 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2.4</c:v>
                </c:pt>
                <c:pt idx="1">
                  <c:v>0.1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B-7C4A-BBA0-631802A3D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227632"/>
        <c:axId val="85121424"/>
      </c:barChart>
      <c:catAx>
        <c:axId val="9122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21424"/>
        <c:crosses val="autoZero"/>
        <c:auto val="1"/>
        <c:lblAlgn val="ctr"/>
        <c:lblOffset val="100"/>
        <c:noMultiLvlLbl val="0"/>
      </c:catAx>
      <c:valAx>
        <c:axId val="8512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2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Federal Reserve</a:t>
            </a:r>
            <a:r>
              <a:rPr lang="en-US" baseline="0" dirty="0"/>
              <a:t> Holdings, $trillions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2.1</c:v>
                </c:pt>
                <c:pt idx="1">
                  <c:v>5.7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0-9942-B89D-3D426E1B6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85360"/>
        <c:axId val="91587040"/>
      </c:barChart>
      <c:catAx>
        <c:axId val="9158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87040"/>
        <c:crosses val="autoZero"/>
        <c:auto val="1"/>
        <c:lblAlgn val="ctr"/>
        <c:lblOffset val="100"/>
        <c:noMultiLvlLbl val="0"/>
      </c:catAx>
      <c:valAx>
        <c:axId val="915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8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NCSU</a:t>
            </a:r>
            <a:r>
              <a:rPr lang="en-US" sz="1200" baseline="0" dirty="0"/>
              <a:t> INDEX OF NORTH CAROLINA LEADING ECONOMIC INDICATORS</a:t>
            </a:r>
            <a:endParaRPr lang="en-US" sz="12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Sheet1!$A$2:$A$191</c:f>
              <c:strCache>
                <c:ptCount val="190"/>
                <c:pt idx="0">
                  <c:v>2007 feb</c:v>
                </c:pt>
                <c:pt idx="1">
                  <c:v>2007 mar</c:v>
                </c:pt>
                <c:pt idx="2">
                  <c:v>2007 apr</c:v>
                </c:pt>
                <c:pt idx="3">
                  <c:v>2007 may</c:v>
                </c:pt>
                <c:pt idx="4">
                  <c:v>2007 jun</c:v>
                </c:pt>
                <c:pt idx="5">
                  <c:v>2007 jul</c:v>
                </c:pt>
                <c:pt idx="6">
                  <c:v>2007 aug</c:v>
                </c:pt>
                <c:pt idx="7">
                  <c:v>2007 sep</c:v>
                </c:pt>
                <c:pt idx="8">
                  <c:v>2007 oct</c:v>
                </c:pt>
                <c:pt idx="9">
                  <c:v>2007 nov</c:v>
                </c:pt>
                <c:pt idx="10">
                  <c:v>2007 dec</c:v>
                </c:pt>
                <c:pt idx="11">
                  <c:v>2008 jan</c:v>
                </c:pt>
                <c:pt idx="12">
                  <c:v>2008 feb</c:v>
                </c:pt>
                <c:pt idx="13">
                  <c:v>2008 mar</c:v>
                </c:pt>
                <c:pt idx="14">
                  <c:v>2008 apr</c:v>
                </c:pt>
                <c:pt idx="15">
                  <c:v>2008 may</c:v>
                </c:pt>
                <c:pt idx="16">
                  <c:v>2008 jun</c:v>
                </c:pt>
                <c:pt idx="17">
                  <c:v>2008 jul</c:v>
                </c:pt>
                <c:pt idx="18">
                  <c:v>2008 aug</c:v>
                </c:pt>
                <c:pt idx="19">
                  <c:v>2008 sep</c:v>
                </c:pt>
                <c:pt idx="20">
                  <c:v>2008 oct</c:v>
                </c:pt>
                <c:pt idx="21">
                  <c:v>2008 nov</c:v>
                </c:pt>
                <c:pt idx="22">
                  <c:v>2008 dec</c:v>
                </c:pt>
                <c:pt idx="23">
                  <c:v>2009 jan</c:v>
                </c:pt>
                <c:pt idx="24">
                  <c:v>2009 feb</c:v>
                </c:pt>
                <c:pt idx="25">
                  <c:v>2009 mar</c:v>
                </c:pt>
                <c:pt idx="26">
                  <c:v>2009 apr</c:v>
                </c:pt>
                <c:pt idx="27">
                  <c:v>2009 may</c:v>
                </c:pt>
                <c:pt idx="28">
                  <c:v>2009 jun</c:v>
                </c:pt>
                <c:pt idx="29">
                  <c:v>2009 jul</c:v>
                </c:pt>
                <c:pt idx="30">
                  <c:v>2009 aug</c:v>
                </c:pt>
                <c:pt idx="31">
                  <c:v>2009 sep</c:v>
                </c:pt>
                <c:pt idx="32">
                  <c:v>2009 oct</c:v>
                </c:pt>
                <c:pt idx="33">
                  <c:v>2009 nov</c:v>
                </c:pt>
                <c:pt idx="34">
                  <c:v>2009 dec</c:v>
                </c:pt>
                <c:pt idx="35">
                  <c:v>2010 jan</c:v>
                </c:pt>
                <c:pt idx="36">
                  <c:v>2010 feb</c:v>
                </c:pt>
                <c:pt idx="37">
                  <c:v>2010 mar</c:v>
                </c:pt>
                <c:pt idx="38">
                  <c:v>2010 apr</c:v>
                </c:pt>
                <c:pt idx="39">
                  <c:v>2010 may</c:v>
                </c:pt>
                <c:pt idx="40">
                  <c:v>2010 jun</c:v>
                </c:pt>
                <c:pt idx="41">
                  <c:v>2010 jul</c:v>
                </c:pt>
                <c:pt idx="42">
                  <c:v>2010 aug</c:v>
                </c:pt>
                <c:pt idx="43">
                  <c:v>2010 sep</c:v>
                </c:pt>
                <c:pt idx="44">
                  <c:v>2010 oct</c:v>
                </c:pt>
                <c:pt idx="45">
                  <c:v>2010 nov</c:v>
                </c:pt>
                <c:pt idx="46">
                  <c:v>2010 dec</c:v>
                </c:pt>
                <c:pt idx="47">
                  <c:v>2011 jan</c:v>
                </c:pt>
                <c:pt idx="48">
                  <c:v>2011 feb</c:v>
                </c:pt>
                <c:pt idx="49">
                  <c:v>2011 mar</c:v>
                </c:pt>
                <c:pt idx="50">
                  <c:v>2011 apr</c:v>
                </c:pt>
                <c:pt idx="51">
                  <c:v>2011 may</c:v>
                </c:pt>
                <c:pt idx="52">
                  <c:v>2011 jun</c:v>
                </c:pt>
                <c:pt idx="53">
                  <c:v>2011 jul</c:v>
                </c:pt>
                <c:pt idx="54">
                  <c:v>2011 aug</c:v>
                </c:pt>
                <c:pt idx="55">
                  <c:v>2011 sep</c:v>
                </c:pt>
                <c:pt idx="56">
                  <c:v>2011 oct</c:v>
                </c:pt>
                <c:pt idx="57">
                  <c:v>2011 nov</c:v>
                </c:pt>
                <c:pt idx="58">
                  <c:v>2011 dec</c:v>
                </c:pt>
                <c:pt idx="59">
                  <c:v>2012 jan</c:v>
                </c:pt>
                <c:pt idx="60">
                  <c:v>2012 feb</c:v>
                </c:pt>
                <c:pt idx="61">
                  <c:v>2012 mar</c:v>
                </c:pt>
                <c:pt idx="62">
                  <c:v>2012 apr</c:v>
                </c:pt>
                <c:pt idx="63">
                  <c:v>2012 may</c:v>
                </c:pt>
                <c:pt idx="64">
                  <c:v>2012 jun</c:v>
                </c:pt>
                <c:pt idx="65">
                  <c:v>2012 jul</c:v>
                </c:pt>
                <c:pt idx="66">
                  <c:v>2012 aug</c:v>
                </c:pt>
                <c:pt idx="67">
                  <c:v>2012 sep</c:v>
                </c:pt>
                <c:pt idx="68">
                  <c:v>2012 oct</c:v>
                </c:pt>
                <c:pt idx="69">
                  <c:v>2012 nov</c:v>
                </c:pt>
                <c:pt idx="70">
                  <c:v>2012 dec</c:v>
                </c:pt>
                <c:pt idx="71">
                  <c:v>2013 jan</c:v>
                </c:pt>
                <c:pt idx="72">
                  <c:v>2013 feb</c:v>
                </c:pt>
                <c:pt idx="73">
                  <c:v>2013 mar</c:v>
                </c:pt>
                <c:pt idx="74">
                  <c:v>2013 apr</c:v>
                </c:pt>
                <c:pt idx="75">
                  <c:v>2013 may</c:v>
                </c:pt>
                <c:pt idx="76">
                  <c:v>2013 jun</c:v>
                </c:pt>
                <c:pt idx="77">
                  <c:v>2013 jul</c:v>
                </c:pt>
                <c:pt idx="78">
                  <c:v>2013 aug</c:v>
                </c:pt>
                <c:pt idx="79">
                  <c:v>2013 sep</c:v>
                </c:pt>
                <c:pt idx="80">
                  <c:v>2013 oct</c:v>
                </c:pt>
                <c:pt idx="81">
                  <c:v>2013 nov</c:v>
                </c:pt>
                <c:pt idx="82">
                  <c:v>2013 dec</c:v>
                </c:pt>
                <c:pt idx="83">
                  <c:v>2014 jan</c:v>
                </c:pt>
                <c:pt idx="84">
                  <c:v>2014 feb</c:v>
                </c:pt>
                <c:pt idx="85">
                  <c:v>2014 mar</c:v>
                </c:pt>
                <c:pt idx="86">
                  <c:v>2014 apr</c:v>
                </c:pt>
                <c:pt idx="87">
                  <c:v>2014 may</c:v>
                </c:pt>
                <c:pt idx="88">
                  <c:v>2014 jun</c:v>
                </c:pt>
                <c:pt idx="89">
                  <c:v>2014 jul</c:v>
                </c:pt>
                <c:pt idx="90">
                  <c:v>2014 aug</c:v>
                </c:pt>
                <c:pt idx="91">
                  <c:v>2014 sep</c:v>
                </c:pt>
                <c:pt idx="92">
                  <c:v>2014 oct</c:v>
                </c:pt>
                <c:pt idx="93">
                  <c:v>2014 nov</c:v>
                </c:pt>
                <c:pt idx="94">
                  <c:v>2014 dec</c:v>
                </c:pt>
                <c:pt idx="95">
                  <c:v>2015 jan</c:v>
                </c:pt>
                <c:pt idx="96">
                  <c:v>2015 feb</c:v>
                </c:pt>
                <c:pt idx="97">
                  <c:v>2015 mar</c:v>
                </c:pt>
                <c:pt idx="98">
                  <c:v>2015 apr</c:v>
                </c:pt>
                <c:pt idx="99">
                  <c:v>2015 may</c:v>
                </c:pt>
                <c:pt idx="100">
                  <c:v>2015 jun</c:v>
                </c:pt>
                <c:pt idx="101">
                  <c:v>2015 jul</c:v>
                </c:pt>
                <c:pt idx="102">
                  <c:v>2015 aug</c:v>
                </c:pt>
                <c:pt idx="103">
                  <c:v>2015 sep</c:v>
                </c:pt>
                <c:pt idx="104">
                  <c:v>2015 oct</c:v>
                </c:pt>
                <c:pt idx="105">
                  <c:v>2015 nov</c:v>
                </c:pt>
                <c:pt idx="106">
                  <c:v>2015 dec</c:v>
                </c:pt>
                <c:pt idx="107">
                  <c:v>2016 jan</c:v>
                </c:pt>
                <c:pt idx="108">
                  <c:v>2016 feb</c:v>
                </c:pt>
                <c:pt idx="109">
                  <c:v>2016 mar</c:v>
                </c:pt>
                <c:pt idx="110">
                  <c:v>2016 apr</c:v>
                </c:pt>
                <c:pt idx="111">
                  <c:v>2016 may</c:v>
                </c:pt>
                <c:pt idx="112">
                  <c:v>2016 june </c:v>
                </c:pt>
                <c:pt idx="113">
                  <c:v>2016 jul</c:v>
                </c:pt>
                <c:pt idx="114">
                  <c:v>2016 aug</c:v>
                </c:pt>
                <c:pt idx="115">
                  <c:v>2016 sep</c:v>
                </c:pt>
                <c:pt idx="116">
                  <c:v>2016 oct</c:v>
                </c:pt>
                <c:pt idx="117">
                  <c:v>2016 nov</c:v>
                </c:pt>
                <c:pt idx="118">
                  <c:v>2016 dec</c:v>
                </c:pt>
                <c:pt idx="119">
                  <c:v>2017 jan </c:v>
                </c:pt>
                <c:pt idx="120">
                  <c:v>2017 feb</c:v>
                </c:pt>
                <c:pt idx="121">
                  <c:v>2017 mar</c:v>
                </c:pt>
                <c:pt idx="122">
                  <c:v>2017 apr</c:v>
                </c:pt>
                <c:pt idx="123">
                  <c:v>2017 may</c:v>
                </c:pt>
                <c:pt idx="124">
                  <c:v>2017 june</c:v>
                </c:pt>
                <c:pt idx="125">
                  <c:v>2017 jul</c:v>
                </c:pt>
                <c:pt idx="126">
                  <c:v>2017 aug</c:v>
                </c:pt>
                <c:pt idx="127">
                  <c:v>2017 sep</c:v>
                </c:pt>
                <c:pt idx="128">
                  <c:v>2017 oct</c:v>
                </c:pt>
                <c:pt idx="129">
                  <c:v>2017 nov</c:v>
                </c:pt>
                <c:pt idx="130">
                  <c:v>2017 dec</c:v>
                </c:pt>
                <c:pt idx="131">
                  <c:v>2018 jan</c:v>
                </c:pt>
                <c:pt idx="132">
                  <c:v>2018 feb</c:v>
                </c:pt>
                <c:pt idx="133">
                  <c:v>2018 mar</c:v>
                </c:pt>
                <c:pt idx="134">
                  <c:v>2018 apr</c:v>
                </c:pt>
                <c:pt idx="135">
                  <c:v>2018 may</c:v>
                </c:pt>
                <c:pt idx="136">
                  <c:v>2018 june</c:v>
                </c:pt>
                <c:pt idx="137">
                  <c:v>2018 jul</c:v>
                </c:pt>
                <c:pt idx="138">
                  <c:v>2018 aug</c:v>
                </c:pt>
                <c:pt idx="139">
                  <c:v>2018 sep </c:v>
                </c:pt>
                <c:pt idx="140">
                  <c:v>2018 oct</c:v>
                </c:pt>
                <c:pt idx="141">
                  <c:v>2018 nov</c:v>
                </c:pt>
                <c:pt idx="142">
                  <c:v>2018 dec</c:v>
                </c:pt>
                <c:pt idx="143">
                  <c:v>2019 jan</c:v>
                </c:pt>
                <c:pt idx="144">
                  <c:v>2019 feb</c:v>
                </c:pt>
                <c:pt idx="145">
                  <c:v>2019 mar</c:v>
                </c:pt>
                <c:pt idx="146">
                  <c:v>2019 apr</c:v>
                </c:pt>
                <c:pt idx="147">
                  <c:v>2019 may</c:v>
                </c:pt>
                <c:pt idx="148">
                  <c:v>2019 jun</c:v>
                </c:pt>
                <c:pt idx="149">
                  <c:v>2019 jul </c:v>
                </c:pt>
                <c:pt idx="150">
                  <c:v>2019 sept</c:v>
                </c:pt>
                <c:pt idx="151">
                  <c:v>2019 oct</c:v>
                </c:pt>
                <c:pt idx="152">
                  <c:v>2019 nov</c:v>
                </c:pt>
                <c:pt idx="153">
                  <c:v>2019 dec</c:v>
                </c:pt>
                <c:pt idx="154">
                  <c:v>2020 jan</c:v>
                </c:pt>
                <c:pt idx="155">
                  <c:v>2020 feb</c:v>
                </c:pt>
                <c:pt idx="156">
                  <c:v>2020 mar</c:v>
                </c:pt>
                <c:pt idx="157">
                  <c:v>2020 apr</c:v>
                </c:pt>
                <c:pt idx="158">
                  <c:v>2020 may</c:v>
                </c:pt>
                <c:pt idx="159">
                  <c:v>2020 jun</c:v>
                </c:pt>
                <c:pt idx="160">
                  <c:v>2020 jul</c:v>
                </c:pt>
                <c:pt idx="161">
                  <c:v>2020 aug</c:v>
                </c:pt>
                <c:pt idx="162">
                  <c:v>2020 sept</c:v>
                </c:pt>
                <c:pt idx="163">
                  <c:v>2020 oct</c:v>
                </c:pt>
                <c:pt idx="164">
                  <c:v>2020 nov</c:v>
                </c:pt>
                <c:pt idx="165">
                  <c:v>2020 dec</c:v>
                </c:pt>
                <c:pt idx="166">
                  <c:v>2021 jan</c:v>
                </c:pt>
                <c:pt idx="167">
                  <c:v>2021 feb</c:v>
                </c:pt>
                <c:pt idx="168">
                  <c:v>2021 mar</c:v>
                </c:pt>
                <c:pt idx="169">
                  <c:v>2021 april</c:v>
                </c:pt>
                <c:pt idx="170">
                  <c:v>2021 may</c:v>
                </c:pt>
                <c:pt idx="171">
                  <c:v>2021 jun</c:v>
                </c:pt>
                <c:pt idx="172">
                  <c:v>2021 jul</c:v>
                </c:pt>
                <c:pt idx="173">
                  <c:v>2021 aug</c:v>
                </c:pt>
                <c:pt idx="174">
                  <c:v>2021 sept</c:v>
                </c:pt>
                <c:pt idx="175">
                  <c:v>2021 oct</c:v>
                </c:pt>
                <c:pt idx="176">
                  <c:v>2021 nov</c:v>
                </c:pt>
                <c:pt idx="177">
                  <c:v>2021 dec</c:v>
                </c:pt>
                <c:pt idx="178">
                  <c:v>2022 jan</c:v>
                </c:pt>
                <c:pt idx="179">
                  <c:v>2022 feb</c:v>
                </c:pt>
                <c:pt idx="180">
                  <c:v>2022 mar</c:v>
                </c:pt>
                <c:pt idx="181">
                  <c:v>2022 apr</c:v>
                </c:pt>
                <c:pt idx="182">
                  <c:v>2022 may</c:v>
                </c:pt>
                <c:pt idx="183">
                  <c:v>2022 jun</c:v>
                </c:pt>
                <c:pt idx="184">
                  <c:v>2022 july</c:v>
                </c:pt>
                <c:pt idx="185">
                  <c:v>2022 aug</c:v>
                </c:pt>
                <c:pt idx="186">
                  <c:v>2022 sept</c:v>
                </c:pt>
                <c:pt idx="187">
                  <c:v>2022 oct</c:v>
                </c:pt>
                <c:pt idx="188">
                  <c:v>2022 nov</c:v>
                </c:pt>
                <c:pt idx="189">
                  <c:v>2022 dec</c:v>
                </c:pt>
              </c:strCache>
            </c:strRef>
          </c:cat>
          <c:val>
            <c:numRef>
              <c:f>Sheet1!$B$2:$B$191</c:f>
              <c:numCache>
                <c:formatCode>General</c:formatCode>
                <c:ptCount val="190"/>
                <c:pt idx="0">
                  <c:v>94.95</c:v>
                </c:pt>
                <c:pt idx="1">
                  <c:v>95.68</c:v>
                </c:pt>
                <c:pt idx="2">
                  <c:v>94.8</c:v>
                </c:pt>
                <c:pt idx="3">
                  <c:v>95.11</c:v>
                </c:pt>
                <c:pt idx="4">
                  <c:v>95.24</c:v>
                </c:pt>
                <c:pt idx="5">
                  <c:v>94.64</c:v>
                </c:pt>
                <c:pt idx="6">
                  <c:v>93.05</c:v>
                </c:pt>
                <c:pt idx="7">
                  <c:v>93.4</c:v>
                </c:pt>
                <c:pt idx="8">
                  <c:v>92.41</c:v>
                </c:pt>
                <c:pt idx="9">
                  <c:v>92.67</c:v>
                </c:pt>
                <c:pt idx="10">
                  <c:v>91.28</c:v>
                </c:pt>
                <c:pt idx="11">
                  <c:v>90.83</c:v>
                </c:pt>
                <c:pt idx="12">
                  <c:v>89.63</c:v>
                </c:pt>
                <c:pt idx="13">
                  <c:v>89.23</c:v>
                </c:pt>
                <c:pt idx="14">
                  <c:v>88.8</c:v>
                </c:pt>
                <c:pt idx="15">
                  <c:v>87.76</c:v>
                </c:pt>
                <c:pt idx="16">
                  <c:v>88.86</c:v>
                </c:pt>
                <c:pt idx="17">
                  <c:v>87.05</c:v>
                </c:pt>
                <c:pt idx="18">
                  <c:v>86.26</c:v>
                </c:pt>
                <c:pt idx="19">
                  <c:v>83.99</c:v>
                </c:pt>
                <c:pt idx="20">
                  <c:v>83.48</c:v>
                </c:pt>
                <c:pt idx="21">
                  <c:v>81.05</c:v>
                </c:pt>
                <c:pt idx="22">
                  <c:v>79.64</c:v>
                </c:pt>
                <c:pt idx="23">
                  <c:v>79.760000000000005</c:v>
                </c:pt>
                <c:pt idx="24">
                  <c:v>78.88</c:v>
                </c:pt>
                <c:pt idx="25">
                  <c:v>78.17</c:v>
                </c:pt>
                <c:pt idx="26">
                  <c:v>79.040000000000006</c:v>
                </c:pt>
                <c:pt idx="27">
                  <c:v>81.209999999999994</c:v>
                </c:pt>
                <c:pt idx="28">
                  <c:v>82.25</c:v>
                </c:pt>
                <c:pt idx="29">
                  <c:v>82.63</c:v>
                </c:pt>
                <c:pt idx="30">
                  <c:v>84.87</c:v>
                </c:pt>
                <c:pt idx="31">
                  <c:v>85.99</c:v>
                </c:pt>
                <c:pt idx="32">
                  <c:v>85.84</c:v>
                </c:pt>
                <c:pt idx="33">
                  <c:v>86.27</c:v>
                </c:pt>
                <c:pt idx="34">
                  <c:v>86.62</c:v>
                </c:pt>
                <c:pt idx="35">
                  <c:v>88.11</c:v>
                </c:pt>
                <c:pt idx="36">
                  <c:v>88.11</c:v>
                </c:pt>
                <c:pt idx="37">
                  <c:v>87.9</c:v>
                </c:pt>
                <c:pt idx="38">
                  <c:v>89.4</c:v>
                </c:pt>
                <c:pt idx="39">
                  <c:v>88.52</c:v>
                </c:pt>
                <c:pt idx="40">
                  <c:v>86.96</c:v>
                </c:pt>
                <c:pt idx="41">
                  <c:v>86.53</c:v>
                </c:pt>
                <c:pt idx="42">
                  <c:v>86.54</c:v>
                </c:pt>
                <c:pt idx="43">
                  <c:v>85.88</c:v>
                </c:pt>
                <c:pt idx="44">
                  <c:v>87.32</c:v>
                </c:pt>
                <c:pt idx="45">
                  <c:v>87.29</c:v>
                </c:pt>
                <c:pt idx="46">
                  <c:v>87.07</c:v>
                </c:pt>
                <c:pt idx="47">
                  <c:v>88.55</c:v>
                </c:pt>
                <c:pt idx="48">
                  <c:v>89.89</c:v>
                </c:pt>
                <c:pt idx="49">
                  <c:v>88.73</c:v>
                </c:pt>
                <c:pt idx="50">
                  <c:v>88.25</c:v>
                </c:pt>
                <c:pt idx="51">
                  <c:v>88.47</c:v>
                </c:pt>
                <c:pt idx="52">
                  <c:v>88.57</c:v>
                </c:pt>
                <c:pt idx="53">
                  <c:v>87.85</c:v>
                </c:pt>
                <c:pt idx="54">
                  <c:v>86.83</c:v>
                </c:pt>
                <c:pt idx="55">
                  <c:v>85.62</c:v>
                </c:pt>
                <c:pt idx="56">
                  <c:v>86.85</c:v>
                </c:pt>
                <c:pt idx="57">
                  <c:v>88.46</c:v>
                </c:pt>
                <c:pt idx="58">
                  <c:v>86.63</c:v>
                </c:pt>
                <c:pt idx="59">
                  <c:v>89.9</c:v>
                </c:pt>
                <c:pt idx="60">
                  <c:v>89.3</c:v>
                </c:pt>
                <c:pt idx="61">
                  <c:v>88.8</c:v>
                </c:pt>
                <c:pt idx="62">
                  <c:v>88.5</c:v>
                </c:pt>
                <c:pt idx="63">
                  <c:v>88.8</c:v>
                </c:pt>
                <c:pt idx="64">
                  <c:v>87.8</c:v>
                </c:pt>
                <c:pt idx="65">
                  <c:v>87.74</c:v>
                </c:pt>
                <c:pt idx="66">
                  <c:v>87.49</c:v>
                </c:pt>
                <c:pt idx="67">
                  <c:v>87.69</c:v>
                </c:pt>
                <c:pt idx="68">
                  <c:v>89.73</c:v>
                </c:pt>
                <c:pt idx="69">
                  <c:v>89.97</c:v>
                </c:pt>
                <c:pt idx="70">
                  <c:v>89.59</c:v>
                </c:pt>
                <c:pt idx="71">
                  <c:v>89.5</c:v>
                </c:pt>
                <c:pt idx="72">
                  <c:v>89.3</c:v>
                </c:pt>
                <c:pt idx="73">
                  <c:v>89</c:v>
                </c:pt>
                <c:pt idx="74">
                  <c:v>90.16</c:v>
                </c:pt>
                <c:pt idx="75">
                  <c:v>90.26</c:v>
                </c:pt>
                <c:pt idx="76">
                  <c:v>90.16</c:v>
                </c:pt>
                <c:pt idx="77">
                  <c:v>90.64</c:v>
                </c:pt>
                <c:pt idx="78">
                  <c:v>94.2</c:v>
                </c:pt>
                <c:pt idx="79">
                  <c:v>96.41</c:v>
                </c:pt>
                <c:pt idx="80">
                  <c:v>96.52</c:v>
                </c:pt>
                <c:pt idx="81">
                  <c:v>97.19</c:v>
                </c:pt>
                <c:pt idx="82">
                  <c:v>97.95</c:v>
                </c:pt>
                <c:pt idx="83">
                  <c:v>96.72</c:v>
                </c:pt>
                <c:pt idx="84">
                  <c:v>95.2</c:v>
                </c:pt>
                <c:pt idx="85">
                  <c:v>99.9</c:v>
                </c:pt>
                <c:pt idx="86">
                  <c:v>100.2</c:v>
                </c:pt>
                <c:pt idx="87">
                  <c:v>94.34</c:v>
                </c:pt>
                <c:pt idx="88">
                  <c:v>94.25</c:v>
                </c:pt>
                <c:pt idx="89">
                  <c:v>95.86</c:v>
                </c:pt>
                <c:pt idx="90">
                  <c:v>95.83</c:v>
                </c:pt>
                <c:pt idx="91">
                  <c:v>94.48</c:v>
                </c:pt>
                <c:pt idx="92">
                  <c:v>94.45</c:v>
                </c:pt>
                <c:pt idx="93">
                  <c:v>94.68</c:v>
                </c:pt>
                <c:pt idx="94">
                  <c:v>93.82</c:v>
                </c:pt>
                <c:pt idx="95">
                  <c:v>92.26</c:v>
                </c:pt>
                <c:pt idx="96">
                  <c:v>92.32</c:v>
                </c:pt>
                <c:pt idx="97">
                  <c:v>91.49</c:v>
                </c:pt>
                <c:pt idx="98">
                  <c:v>92.25</c:v>
                </c:pt>
                <c:pt idx="99">
                  <c:v>92.22</c:v>
                </c:pt>
                <c:pt idx="100">
                  <c:v>91.49</c:v>
                </c:pt>
                <c:pt idx="101">
                  <c:v>91.78</c:v>
                </c:pt>
                <c:pt idx="102">
                  <c:v>91.45</c:v>
                </c:pt>
                <c:pt idx="103">
                  <c:v>90.73</c:v>
                </c:pt>
                <c:pt idx="104">
                  <c:v>91.87</c:v>
                </c:pt>
                <c:pt idx="105">
                  <c:v>90.92</c:v>
                </c:pt>
                <c:pt idx="106">
                  <c:v>95.77</c:v>
                </c:pt>
                <c:pt idx="107">
                  <c:v>93.73</c:v>
                </c:pt>
                <c:pt idx="108">
                  <c:v>94.69</c:v>
                </c:pt>
                <c:pt idx="109">
                  <c:v>94.33</c:v>
                </c:pt>
                <c:pt idx="110">
                  <c:v>97.57</c:v>
                </c:pt>
                <c:pt idx="111">
                  <c:v>94.57</c:v>
                </c:pt>
                <c:pt idx="112">
                  <c:v>94.61</c:v>
                </c:pt>
                <c:pt idx="113">
                  <c:v>95.83</c:v>
                </c:pt>
                <c:pt idx="114">
                  <c:v>94.42</c:v>
                </c:pt>
                <c:pt idx="115">
                  <c:v>94.28</c:v>
                </c:pt>
                <c:pt idx="116">
                  <c:v>94.01</c:v>
                </c:pt>
                <c:pt idx="117">
                  <c:v>96.63</c:v>
                </c:pt>
                <c:pt idx="118">
                  <c:v>96.71</c:v>
                </c:pt>
                <c:pt idx="119">
                  <c:v>97.11</c:v>
                </c:pt>
                <c:pt idx="120">
                  <c:v>98.8</c:v>
                </c:pt>
                <c:pt idx="121">
                  <c:v>98.4</c:v>
                </c:pt>
                <c:pt idx="122">
                  <c:v>96.23</c:v>
                </c:pt>
                <c:pt idx="123">
                  <c:v>97.83</c:v>
                </c:pt>
                <c:pt idx="124">
                  <c:v>97.85</c:v>
                </c:pt>
                <c:pt idx="125">
                  <c:v>98.87</c:v>
                </c:pt>
                <c:pt idx="126">
                  <c:v>98.12</c:v>
                </c:pt>
                <c:pt idx="127">
                  <c:v>97.67</c:v>
                </c:pt>
                <c:pt idx="128">
                  <c:v>100.04</c:v>
                </c:pt>
                <c:pt idx="129">
                  <c:v>99.83</c:v>
                </c:pt>
                <c:pt idx="130">
                  <c:v>99.36</c:v>
                </c:pt>
                <c:pt idx="131">
                  <c:v>99.97</c:v>
                </c:pt>
                <c:pt idx="132">
                  <c:v>100.86</c:v>
                </c:pt>
                <c:pt idx="133">
                  <c:v>99.16</c:v>
                </c:pt>
                <c:pt idx="134">
                  <c:v>99.24</c:v>
                </c:pt>
                <c:pt idx="135">
                  <c:v>99.09</c:v>
                </c:pt>
                <c:pt idx="136">
                  <c:v>100.03</c:v>
                </c:pt>
                <c:pt idx="137">
                  <c:v>100.14</c:v>
                </c:pt>
                <c:pt idx="138">
                  <c:v>100.15</c:v>
                </c:pt>
                <c:pt idx="139">
                  <c:v>88.77</c:v>
                </c:pt>
                <c:pt idx="140">
                  <c:v>92.99</c:v>
                </c:pt>
                <c:pt idx="141">
                  <c:v>93.48</c:v>
                </c:pt>
                <c:pt idx="142">
                  <c:v>91.83</c:v>
                </c:pt>
                <c:pt idx="143">
                  <c:v>92.69</c:v>
                </c:pt>
                <c:pt idx="144">
                  <c:v>92.97</c:v>
                </c:pt>
                <c:pt idx="145">
                  <c:v>92.29</c:v>
                </c:pt>
                <c:pt idx="146">
                  <c:v>93.29</c:v>
                </c:pt>
                <c:pt idx="147">
                  <c:v>93.17</c:v>
                </c:pt>
                <c:pt idx="148">
                  <c:v>92.22</c:v>
                </c:pt>
                <c:pt idx="149">
                  <c:v>92.08</c:v>
                </c:pt>
                <c:pt idx="150">
                  <c:v>92.13</c:v>
                </c:pt>
                <c:pt idx="151">
                  <c:v>91.58</c:v>
                </c:pt>
                <c:pt idx="152">
                  <c:v>92.04</c:v>
                </c:pt>
                <c:pt idx="153">
                  <c:v>93.02</c:v>
                </c:pt>
                <c:pt idx="154">
                  <c:v>92.94</c:v>
                </c:pt>
                <c:pt idx="155">
                  <c:v>96.91</c:v>
                </c:pt>
                <c:pt idx="156">
                  <c:v>93.87</c:v>
                </c:pt>
                <c:pt idx="157">
                  <c:v>85.61</c:v>
                </c:pt>
                <c:pt idx="158">
                  <c:v>79.239999999999995</c:v>
                </c:pt>
                <c:pt idx="159">
                  <c:v>83.13</c:v>
                </c:pt>
                <c:pt idx="160">
                  <c:v>88.26</c:v>
                </c:pt>
                <c:pt idx="161">
                  <c:v>96.24</c:v>
                </c:pt>
                <c:pt idx="162">
                  <c:v>99.38</c:v>
                </c:pt>
                <c:pt idx="163">
                  <c:v>100.1</c:v>
                </c:pt>
                <c:pt idx="164">
                  <c:v>101.4</c:v>
                </c:pt>
                <c:pt idx="165">
                  <c:v>102.4</c:v>
                </c:pt>
                <c:pt idx="166">
                  <c:v>103</c:v>
                </c:pt>
                <c:pt idx="167">
                  <c:v>94.2</c:v>
                </c:pt>
                <c:pt idx="168">
                  <c:v>95.9</c:v>
                </c:pt>
                <c:pt idx="169">
                  <c:v>95.6</c:v>
                </c:pt>
                <c:pt idx="170">
                  <c:v>96.3</c:v>
                </c:pt>
                <c:pt idx="171">
                  <c:v>96.1</c:v>
                </c:pt>
                <c:pt idx="172">
                  <c:v>96.6</c:v>
                </c:pt>
                <c:pt idx="173">
                  <c:v>96.2</c:v>
                </c:pt>
                <c:pt idx="174">
                  <c:v>95.7</c:v>
                </c:pt>
                <c:pt idx="175">
                  <c:v>98.5</c:v>
                </c:pt>
                <c:pt idx="176">
                  <c:v>98.3</c:v>
                </c:pt>
                <c:pt idx="177">
                  <c:v>98.2</c:v>
                </c:pt>
                <c:pt idx="178">
                  <c:v>100.6</c:v>
                </c:pt>
                <c:pt idx="179">
                  <c:v>100</c:v>
                </c:pt>
                <c:pt idx="180">
                  <c:v>101.7</c:v>
                </c:pt>
                <c:pt idx="181">
                  <c:v>100.9</c:v>
                </c:pt>
                <c:pt idx="182">
                  <c:v>102.4</c:v>
                </c:pt>
                <c:pt idx="183">
                  <c:v>98.9</c:v>
                </c:pt>
                <c:pt idx="184">
                  <c:v>97.4</c:v>
                </c:pt>
                <c:pt idx="185">
                  <c:v>97</c:v>
                </c:pt>
                <c:pt idx="186">
                  <c:v>96.58</c:v>
                </c:pt>
                <c:pt idx="187">
                  <c:v>97.38</c:v>
                </c:pt>
                <c:pt idx="188">
                  <c:v>96.15</c:v>
                </c:pt>
                <c:pt idx="189">
                  <c:v>96.44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AA-1149-9942-07A0ED535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819248"/>
        <c:axId val="407820424"/>
      </c:lineChart>
      <c:catAx>
        <c:axId val="40781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/>
                  <a:t>Source:</a:t>
                </a:r>
                <a:r>
                  <a:rPr lang="en-US" sz="1000" baseline="0" dirty="0"/>
                  <a:t>  calculations by Dr. Michael Walden</a:t>
                </a:r>
                <a:endParaRPr lang="en-US" sz="1000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en-US"/>
          </a:p>
        </c:txPr>
        <c:crossAx val="407820424"/>
        <c:crosses val="autoZero"/>
        <c:auto val="1"/>
        <c:lblAlgn val="r"/>
        <c:lblOffset val="100"/>
        <c:tickLblSkip val="3"/>
        <c:noMultiLvlLbl val="0"/>
      </c:catAx>
      <c:valAx>
        <c:axId val="407820424"/>
        <c:scaling>
          <c:orientation val="minMax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07819248"/>
        <c:crosses val="autoZero"/>
        <c:crossBetween val="between"/>
      </c:valAx>
    </c:plotArea>
    <c:plotVisOnly val="1"/>
    <c:dispBlanksAs val="gap"/>
    <c:showDLblsOverMax val="0"/>
  </c:chart>
  <c:spPr>
    <a:ln w="3810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762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8A-6C48-9500-415369D0F976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762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8A-6C48-9500-415369D0F976}"/>
              </c:ext>
            </c:extLst>
          </c:dPt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5B-5B4C-B52C-DA244EA2E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2019, IV</c:v>
                </c:pt>
                <c:pt idx="1">
                  <c:v>2020, I</c:v>
                </c:pt>
                <c:pt idx="2">
                  <c:v>2020, II</c:v>
                </c:pt>
                <c:pt idx="3">
                  <c:v>2020, III</c:v>
                </c:pt>
                <c:pt idx="4">
                  <c:v>2020, IV</c:v>
                </c:pt>
                <c:pt idx="5">
                  <c:v>2021, I</c:v>
                </c:pt>
                <c:pt idx="6">
                  <c:v>2021, II</c:v>
                </c:pt>
                <c:pt idx="7">
                  <c:v>2021, III</c:v>
                </c:pt>
                <c:pt idx="8">
                  <c:v>2021, IV</c:v>
                </c:pt>
                <c:pt idx="9">
                  <c:v>2022, I</c:v>
                </c:pt>
                <c:pt idx="10">
                  <c:v>2022 II</c:v>
                </c:pt>
                <c:pt idx="11">
                  <c:v>2022 III</c:v>
                </c:pt>
                <c:pt idx="12">
                  <c:v>2022 IV</c:v>
                </c:pt>
                <c:pt idx="13">
                  <c:v>2023, I</c:v>
                </c:pt>
                <c:pt idx="14">
                  <c:v>2023, II</c:v>
                </c:pt>
                <c:pt idx="15">
                  <c:v>2023, III</c:v>
                </c:pt>
                <c:pt idx="16">
                  <c:v>2023, IV</c:v>
                </c:pt>
                <c:pt idx="17">
                  <c:v>2024, I</c:v>
                </c:pt>
                <c:pt idx="18">
                  <c:v>2024, II</c:v>
                </c:pt>
                <c:pt idx="19">
                  <c:v>2024, III</c:v>
                </c:pt>
                <c:pt idx="20">
                  <c:v>2024, IV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507</c:v>
                </c:pt>
                <c:pt idx="1">
                  <c:v>512</c:v>
                </c:pt>
                <c:pt idx="2">
                  <c:v>467</c:v>
                </c:pt>
                <c:pt idx="3">
                  <c:v>504</c:v>
                </c:pt>
                <c:pt idx="4">
                  <c:v>509</c:v>
                </c:pt>
                <c:pt idx="5">
                  <c:v>505</c:v>
                </c:pt>
                <c:pt idx="6">
                  <c:v>510</c:v>
                </c:pt>
                <c:pt idx="7">
                  <c:v>515</c:v>
                </c:pt>
                <c:pt idx="8">
                  <c:v>525</c:v>
                </c:pt>
                <c:pt idx="9">
                  <c:v>523</c:v>
                </c:pt>
                <c:pt idx="10">
                  <c:v>521</c:v>
                </c:pt>
                <c:pt idx="11">
                  <c:v>524</c:v>
                </c:pt>
                <c:pt idx="12">
                  <c:v>528</c:v>
                </c:pt>
                <c:pt idx="13">
                  <c:v>533</c:v>
                </c:pt>
                <c:pt idx="14">
                  <c:v>535</c:v>
                </c:pt>
                <c:pt idx="15">
                  <c:v>527</c:v>
                </c:pt>
                <c:pt idx="16">
                  <c:v>524</c:v>
                </c:pt>
                <c:pt idx="17">
                  <c:v>530</c:v>
                </c:pt>
                <c:pt idx="18">
                  <c:v>535</c:v>
                </c:pt>
                <c:pt idx="19">
                  <c:v>537</c:v>
                </c:pt>
                <c:pt idx="20">
                  <c:v>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5B-5B4C-B52C-DA244EA2E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2138287"/>
        <c:axId val="1282204719"/>
      </c:lineChart>
      <c:catAx>
        <c:axId val="1282138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204719"/>
        <c:crosses val="autoZero"/>
        <c:auto val="1"/>
        <c:lblAlgn val="ctr"/>
        <c:lblOffset val="100"/>
        <c:noMultiLvlLbl val="0"/>
      </c:catAx>
      <c:valAx>
        <c:axId val="1282204719"/>
        <c:scaling>
          <c:orientation val="minMax"/>
          <c:max val="570"/>
          <c:min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13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E8090-2DDE-2C4F-801A-8E4AC0A9C4C6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AA2D9-D747-2540-804B-A1C2D3DB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quarter drop due to imports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Construction employment has recovered in 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3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4.5 million fewer individuals employed than prior to the pandemic;   Univ. Chicago estimates 1.5 million fewer people work due to the enhanced child tax credits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0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6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0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4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9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9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4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F2D578-4452-D047-B4AA-26220177FE3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fred.stlouisfed.org/graph/?g=Ybj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C861-DBDD-654D-9918-032917D4E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3137"/>
            <a:ext cx="12192000" cy="384760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  </a:t>
            </a:r>
            <a:br>
              <a:rPr lang="en-US" sz="4400" dirty="0"/>
            </a:br>
            <a:r>
              <a:rPr lang="en-US" sz="4400" dirty="0"/>
              <a:t>                    THE ECONOMY IN 2023:</a:t>
            </a:r>
            <a:br>
              <a:rPr lang="en-US" sz="4400" dirty="0"/>
            </a:br>
            <a:r>
              <a:rPr lang="en-US" sz="4400" dirty="0"/>
              <a:t>             MEETING THE CHALLENGES OF THE</a:t>
            </a:r>
            <a:br>
              <a:rPr lang="en-US" sz="4400" dirty="0"/>
            </a:br>
            <a:r>
              <a:rPr lang="en-US" sz="4400" dirty="0"/>
              <a:t>          LABOR MARKET, INFLATION, RECESSION </a:t>
            </a:r>
            <a:br>
              <a:rPr lang="en-US" sz="4400" dirty="0"/>
            </a:br>
            <a:r>
              <a:rPr lang="en-US" sz="4400" dirty="0"/>
              <a:t>          AND – POSSIBILITY - A BANKING CRISIS 	</a:t>
            </a:r>
            <a:br>
              <a:rPr lang="en-US" sz="4400" dirty="0"/>
            </a:br>
            <a:r>
              <a:rPr lang="en-US" sz="4400" dirty="0"/>
              <a:t>      </a:t>
            </a:r>
            <a:r>
              <a:rPr lang="en-US" sz="4200" dirty="0"/>
              <a:t> 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24BAD-2352-9E45-BE67-4632DC63E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Dr. Michael L. Walden, Reynolds Distinguished Professor Emeritus</a:t>
            </a:r>
          </a:p>
          <a:p>
            <a:r>
              <a:rPr lang="en-US" sz="2400" dirty="0"/>
              <a:t>North Carolina State University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43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2CC0-3FF8-11FD-7A27-05289837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WHAT INITIALLY CAUSED INFLATION?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5D02-4520-635C-9BE0-3776E4E5E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316" y="2222287"/>
            <a:ext cx="5884269" cy="418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DEMAND (BUYING) EXCEEDED SUPPLY (PRODUCTION)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STIMULUS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SUPPLY-CHAIN PROBLEMS</a:t>
            </a:r>
          </a:p>
        </p:txBody>
      </p:sp>
      <p:pic>
        <p:nvPicPr>
          <p:cNvPr id="1026" name="Picture 2" descr="Boiling pot overflowing hi-res stock photography and images - Alamy">
            <a:extLst>
              <a:ext uri="{FF2B5EF4-FFF2-40B4-BE49-F238E27FC236}">
                <a16:creationId xmlns:a16="http://schemas.microsoft.com/office/drawing/2014/main" id="{28F46176-E409-32A7-A39D-EDCB21D748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84" y="1925053"/>
            <a:ext cx="4644189" cy="37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9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BB2F-3CD5-F303-E8EA-E35BD462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446088"/>
            <a:ext cx="3559007" cy="1618396"/>
          </a:xfrm>
        </p:spPr>
        <p:txBody>
          <a:bodyPr/>
          <a:lstStyle/>
          <a:p>
            <a:r>
              <a:rPr lang="en-US" sz="3200" dirty="0"/>
              <a:t>WHY HAS INFLATION RATE MODERATED?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DF62-1A63-1AB5-E00B-C678E8EF4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5315617" cy="3755051"/>
          </a:xfrm>
        </p:spPr>
        <p:txBody>
          <a:bodyPr>
            <a:normAutofit/>
          </a:bodyPr>
          <a:lstStyle/>
          <a:p>
            <a:r>
              <a:rPr lang="en-US" sz="3200" dirty="0"/>
              <a:t>”SUPPLY CHAIN” HAS </a:t>
            </a:r>
          </a:p>
          <a:p>
            <a:r>
              <a:rPr lang="en-US" sz="3200" dirty="0"/>
              <a:t>IMPROVED</a:t>
            </a:r>
          </a:p>
        </p:txBody>
      </p:sp>
      <p:pic>
        <p:nvPicPr>
          <p:cNvPr id="2050" name="Picture 2" descr="17,511 Supply Chain Management Images, Stock Photos ...">
            <a:extLst>
              <a:ext uri="{FF2B5EF4-FFF2-40B4-BE49-F238E27FC236}">
                <a16:creationId xmlns:a16="http://schemas.microsoft.com/office/drawing/2014/main" id="{45678EAB-43FE-8756-8461-DE778EFB2D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0317"/>
            <a:ext cx="6705600" cy="64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4D04-5DFA-3708-8A79-ED5C4C1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HAS INFLATION RATE MODERATED?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67341-57E2-1E78-488D-42A1E27BF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911462"/>
          </a:xfrm>
        </p:spPr>
        <p:txBody>
          <a:bodyPr>
            <a:normAutofit/>
          </a:bodyPr>
          <a:lstStyle/>
          <a:p>
            <a:r>
              <a:rPr lang="en-US" sz="2400" dirty="0"/>
              <a:t>GAS PRICES HAVE RETREATED</a:t>
            </a:r>
          </a:p>
          <a:p>
            <a:r>
              <a:rPr lang="en-US" sz="2400" dirty="0"/>
              <a:t>US AND WORLD PRODUCTION UP 16% SINCE THE COVID RECESSION</a:t>
            </a:r>
          </a:p>
          <a:p>
            <a:r>
              <a:rPr lang="en-US" sz="2400" dirty="0"/>
              <a:t>CHINA’S USE DOWN, BUT IS COMING BACK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CCE7C4-1BFA-7A0A-FA61-1AFE3A485D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9" y="446088"/>
            <a:ext cx="6833936" cy="56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0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8AF3-0565-88FA-B2D9-D239E0E3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HAS INFLATION RATE MODERATED?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03D93-E6CB-6056-B04F-3EAD857E6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334126"/>
            <a:ext cx="3547533" cy="3911933"/>
          </a:xfrm>
        </p:spPr>
        <p:txBody>
          <a:bodyPr>
            <a:normAutofit/>
          </a:bodyPr>
          <a:lstStyle/>
          <a:p>
            <a:r>
              <a:rPr lang="en-US" sz="2400" dirty="0"/>
              <a:t>MONTH-OVER-MONTH CHANGE IN RETAIL SALES HAVE FALLEN IN 3 OUT OF LAST 4 MONTHS</a:t>
            </a:r>
          </a:p>
        </p:txBody>
      </p:sp>
      <p:pic>
        <p:nvPicPr>
          <p:cNvPr id="2050" name="Picture 2" descr="U.S. Retail Sales">
            <a:extLst>
              <a:ext uri="{FF2B5EF4-FFF2-40B4-BE49-F238E27FC236}">
                <a16:creationId xmlns:a16="http://schemas.microsoft.com/office/drawing/2014/main" id="{9F608D8D-F855-DC97-3F44-F7E3B09A43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7" y="446088"/>
            <a:ext cx="6858000" cy="61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0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343C-11F0-CE56-9AFE-6E2478EF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ALSO, FEDERAL RESERVE HAS PULLED </a:t>
            </a:r>
            <a:br>
              <a:rPr lang="en-US" dirty="0"/>
            </a:br>
            <a:r>
              <a:rPr lang="en-US" dirty="0"/>
              <a:t>          MONEY OUT OF THE ECONOMY</a:t>
            </a:r>
          </a:p>
        </p:txBody>
      </p:sp>
      <p:pic>
        <p:nvPicPr>
          <p:cNvPr id="4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EC0B5EF9-0054-954E-F199-FFCD0F082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914" y="2008414"/>
            <a:ext cx="11674929" cy="48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8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291-8F34-3627-40E7-C094D0F1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EXPECTED PATH OF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FF84-3C0A-F95C-1C16-E4AA80D0B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IF FEDERAL RESERVE STICKS TO ITS ANNOUNCED PLAN OF RAISNG INTEREST RATES AND SLOWING THE ECONOMY, AT END OF 2023 THE YEAR-OVER-YEAR INFLATION RATE WILL BE BETWEEN </a:t>
            </a:r>
            <a:r>
              <a:rPr lang="en-US" sz="2400" dirty="0">
                <a:solidFill>
                  <a:srgbClr val="C00000"/>
                </a:solidFill>
              </a:rPr>
              <a:t>3% AND 4%.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QUESTION IS WHETHER THAT CAN HAPPEN WITHOUT A RECESSION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76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4701-C65B-8D0D-D16A-AFF7DC58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WHAT IS A RECESSION?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3CC7-3688-7D9E-3724-B8DB01D17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3600" dirty="0"/>
              <a:t>A BROAD-BASED DECLINE IN ECONOMIC</a:t>
            </a:r>
          </a:p>
          <a:p>
            <a:pPr marL="0" indent="0">
              <a:buNone/>
            </a:pPr>
            <a:r>
              <a:rPr lang="en-US" sz="3600" dirty="0"/>
              <a:t>    ACTIVITY THAT LASTS FOR A SIGNIFICANT</a:t>
            </a:r>
          </a:p>
          <a:p>
            <a:pPr marL="0" indent="0">
              <a:buNone/>
            </a:pPr>
            <a:r>
              <a:rPr lang="en-US" sz="3600" dirty="0"/>
              <a:t>                      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23941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05D1E-9120-3BF2-2783-B8E52C48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/>
          <a:lstStyle/>
          <a:p>
            <a:r>
              <a:rPr lang="en-US" sz="2400" dirty="0"/>
              <a:t>RECESSION IS OFTEN THE “MEDICINE” TO CURE HIGH INFLATION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0A03A-52D0-DDA2-623B-673767126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FEDERAL RESERVE (FED) TRIES TO SLOW SPENDING TO TAKE PRESSURE OFF PRICES</a:t>
            </a:r>
          </a:p>
        </p:txBody>
      </p:sp>
      <p:pic>
        <p:nvPicPr>
          <p:cNvPr id="5122" name="Picture 2" descr="Fed Reserve and economy">
            <a:extLst>
              <a:ext uri="{FF2B5EF4-FFF2-40B4-BE49-F238E27FC236}">
                <a16:creationId xmlns:a16="http://schemas.microsoft.com/office/drawing/2014/main" id="{F7DBA39D-E6FE-BEB5-FB8F-C882D3F899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57" y="264458"/>
            <a:ext cx="7244444" cy="55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5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AFF0-25B2-2F4D-B613-3A4CD6C8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8" y="178130"/>
            <a:ext cx="12037621" cy="1615044"/>
          </a:xfrm>
        </p:spPr>
        <p:txBody>
          <a:bodyPr/>
          <a:lstStyle/>
          <a:p>
            <a:r>
              <a:rPr lang="en-US" sz="3200" dirty="0"/>
              <a:t>          </a:t>
            </a:r>
            <a:r>
              <a:rPr lang="en-US" sz="2800" dirty="0"/>
              <a:t>FEDERAL RESERVE HELPED STIMULATE SPENDING DURING</a:t>
            </a:r>
            <a:br>
              <a:rPr lang="en-US" sz="2800" dirty="0"/>
            </a:br>
            <a:r>
              <a:rPr lang="en-US" sz="2800" dirty="0"/>
              <a:t>           COVID; NOW IT IS USING ITS TOOLS TO DO THE OPPOSITE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EC6609-F9C4-134D-8636-BFC21947CC2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631652"/>
              </p:ext>
            </p:extLst>
          </p:nvPr>
        </p:nvGraphicFramePr>
        <p:xfrm>
          <a:off x="819150" y="2222500"/>
          <a:ext cx="518477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0B52E2-9293-CF41-85DC-7881A87A13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1965954"/>
              </p:ext>
            </p:extLst>
          </p:nvPr>
        </p:nvGraphicFramePr>
        <p:xfrm>
          <a:off x="6188075" y="2222500"/>
          <a:ext cx="519430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0244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B7CB-14DD-7CB2-A92D-4C2C6E62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     FED WANTS TO ACHIEVE A “SOFT LANDING”: LOWER </a:t>
            </a:r>
            <a:br>
              <a:rPr lang="en-US" sz="2800" dirty="0"/>
            </a:br>
            <a:r>
              <a:rPr lang="en-US" sz="2800" dirty="0"/>
              <a:t>      INFLATION RATE WITHOUT CRASHING THE ECONOMY</a:t>
            </a:r>
          </a:p>
        </p:txBody>
      </p:sp>
      <p:pic>
        <p:nvPicPr>
          <p:cNvPr id="6146" name="Picture 2" descr="Cartoon of the Day: &quot;Soft&quot; Landing - 09.26.2022 FED soft landing Hindenberg cartoon">
            <a:extLst>
              <a:ext uri="{FF2B5EF4-FFF2-40B4-BE49-F238E27FC236}">
                <a16:creationId xmlns:a16="http://schemas.microsoft.com/office/drawing/2014/main" id="{08DEE97E-8D87-D5AA-4F70-AF778B382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5" y="2081462"/>
            <a:ext cx="11550316" cy="4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8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B507-3EAF-A44B-85EF-71F5344B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1" y="130629"/>
            <a:ext cx="11923294" cy="1287009"/>
          </a:xfrm>
        </p:spPr>
        <p:txBody>
          <a:bodyPr/>
          <a:lstStyle/>
          <a:p>
            <a:r>
              <a:rPr lang="en-US" sz="3200" dirty="0"/>
              <a:t>THE ECONOMIC RECOVERY FROM THE PANDMIC CONTINUES</a:t>
            </a:r>
            <a:br>
              <a:rPr lang="en-US" sz="3200" dirty="0"/>
            </a:br>
            <a:r>
              <a:rPr lang="en-US" sz="3200" dirty="0"/>
              <a:t>                </a:t>
            </a:r>
            <a:r>
              <a:rPr lang="en-US" sz="2400" dirty="0"/>
              <a:t>(QUARTERLY REAL GDP AS PERCENT OF 2019 IV REAL GDP)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4DB058-13D1-6446-98DA-4C54FD23C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882807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547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7B21-2C65-D42F-7C83-4A5401B9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SIGNS THE ECONOMY IS SLOWING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CC3F-CEE5-D925-23A5-B056C0833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REAL ESTATE ACTIVITY HAS FALLEN</a:t>
            </a:r>
          </a:p>
          <a:p>
            <a:pPr marL="0" indent="0">
              <a:buNone/>
            </a:pPr>
            <a:r>
              <a:rPr lang="en-US" dirty="0"/>
              <a:t>MANUFACTURING ACTIVITY HAS SLOWED – IS ACTUALLY CONTRACING</a:t>
            </a:r>
          </a:p>
          <a:p>
            <a:pPr marL="0" indent="0">
              <a:buNone/>
            </a:pPr>
            <a:r>
              <a:rPr lang="en-US" dirty="0"/>
              <a:t>GROWTH IN CONSUMER SPENDING HAS SLOWED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QUESTION:  WILL THIS BE ENOUGH FOR FED TO REALIZE ITS GOAL OF A 2% INFLATION RATE?</a:t>
            </a:r>
          </a:p>
        </p:txBody>
      </p:sp>
    </p:spTree>
    <p:extLst>
      <p:ext uri="{BB962C8B-B14F-4D97-AF65-F5344CB8AC3E}">
        <p14:creationId xmlns:p14="http://schemas.microsoft.com/office/powerpoint/2010/main" val="331682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8243-9A72-C488-2C73-8D8A2A0E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680158" cy="970450"/>
          </a:xfrm>
        </p:spPr>
        <p:txBody>
          <a:bodyPr/>
          <a:lstStyle/>
          <a:p>
            <a:r>
              <a:rPr lang="en-US" dirty="0"/>
              <a:t>CAN THE FED ACHIEVE A “SOFT LANDING?”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3BD7B-DA03-D0A7-DE8A-40BBD681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8" y="2222287"/>
            <a:ext cx="10855928" cy="36365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800" dirty="0"/>
              <a:t>THERE ARE SEVERAL FACTORS WORKING AGAINST THIS: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	* the Fed got started late</a:t>
            </a:r>
          </a:p>
          <a:p>
            <a:pPr marL="0" indent="0">
              <a:buNone/>
            </a:pPr>
            <a:r>
              <a:rPr lang="en-US" sz="3800" dirty="0"/>
              <a:t>	* pent-up spending from last 3 years and Covid program savings</a:t>
            </a:r>
          </a:p>
          <a:p>
            <a:pPr marL="0" indent="0">
              <a:buNone/>
            </a:pPr>
            <a:r>
              <a:rPr lang="en-US" sz="3800" dirty="0"/>
              <a:t>	* federal government is still providing fiscal stimulus</a:t>
            </a:r>
          </a:p>
          <a:p>
            <a:pPr marL="0" indent="0">
              <a:buNone/>
            </a:pPr>
            <a:r>
              <a:rPr lang="en-US" sz="3800" dirty="0"/>
              <a:t>	* political backlash against higher interest rates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3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6E28-C00B-8040-89DE-202F912B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447188"/>
            <a:ext cx="12061371" cy="1332626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BBC55-2616-D345-96AD-51B850B2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2222287"/>
            <a:ext cx="11919857" cy="4439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         REDUCE LABOR COSTS BY REMOVING JOB  OPENINGS</a:t>
            </a:r>
          </a:p>
          <a:p>
            <a:pPr marL="0" indent="0">
              <a:buNone/>
            </a:pPr>
            <a:r>
              <a:rPr lang="en-US" sz="2800" dirty="0"/>
              <a:t>                                      </a:t>
            </a:r>
          </a:p>
          <a:p>
            <a:pPr marL="0" indent="0">
              <a:buNone/>
            </a:pPr>
            <a:r>
              <a:rPr lang="en-US" sz="2800" dirty="0"/>
              <a:t>              WORRIED ABOUT LOSING WORKERS PERMANENTLY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           MOST ECONOMISTS THINK UNLIKELY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E60AB-48FA-2148-B2E2-1ABD4EF43E7E}"/>
              </a:ext>
            </a:extLst>
          </p:cNvPr>
          <p:cNvSpPr txBox="1"/>
          <p:nvPr/>
        </p:nvSpPr>
        <p:spPr>
          <a:xfrm>
            <a:off x="130629" y="816429"/>
            <a:ext cx="12615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COULD WE HAVE A RECESSION WITHOUT JOB LOSSES? </a:t>
            </a:r>
          </a:p>
          <a:p>
            <a:r>
              <a:rPr lang="en-US" sz="3600" b="1" dirty="0"/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7114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6A28-6446-39B1-C9D0-B6D2C1C7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3" y="447188"/>
            <a:ext cx="11569223" cy="97045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NORTH CAROLINA LEADING INDICATOR INDEX HAS BEEN FALLING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3F73EE-3806-85D1-1E3A-6487D31F27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8313" y="2222500"/>
          <a:ext cx="11273573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666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EC03-9979-C849-A937-83437AF7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3" y="447188"/>
            <a:ext cx="11317185" cy="970450"/>
          </a:xfrm>
        </p:spPr>
        <p:txBody>
          <a:bodyPr/>
          <a:lstStyle/>
          <a:p>
            <a:r>
              <a:rPr lang="en-US" sz="3200" dirty="0"/>
              <a:t>   </a:t>
            </a:r>
            <a:br>
              <a:rPr lang="en-US" sz="3200" dirty="0"/>
            </a:br>
            <a:r>
              <a:rPr lang="en-US" sz="3200" dirty="0"/>
              <a:t>    FORECASTED PATH OF NORTH CAROLINA’S REAL GDP 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B98DE9-7C65-8F46-B766-6A9021C3E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052246"/>
              </p:ext>
            </p:extLst>
          </p:nvPr>
        </p:nvGraphicFramePr>
        <p:xfrm>
          <a:off x="225631" y="2222500"/>
          <a:ext cx="11966369" cy="454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CCF181-FAFC-7546-AF04-1C21F846F600}"/>
              </a:ext>
            </a:extLst>
          </p:cNvPr>
          <p:cNvSpPr txBox="1"/>
          <p:nvPr/>
        </p:nvSpPr>
        <p:spPr>
          <a:xfrm>
            <a:off x="8117058" y="1856935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35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69C6-8C1F-9879-86DD-C81CAA89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7" y="446088"/>
            <a:ext cx="3922294" cy="1618396"/>
          </a:xfrm>
        </p:spPr>
        <p:txBody>
          <a:bodyPr/>
          <a:lstStyle/>
          <a:p>
            <a:r>
              <a:rPr lang="en-US" sz="2800" dirty="0"/>
              <a:t>   HOW HIGH COULD   </a:t>
            </a:r>
            <a:br>
              <a:rPr lang="en-US" sz="2800" dirty="0"/>
            </a:br>
            <a:r>
              <a:rPr lang="en-US" sz="2800" dirty="0"/>
              <a:t>   UNEMPLOYMENT</a:t>
            </a:r>
            <a:br>
              <a:rPr lang="en-US" sz="2800" dirty="0"/>
            </a:br>
            <a:r>
              <a:rPr lang="en-US" sz="2800" dirty="0"/>
              <a:t>           GO?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1CC8F-18A9-E04A-052E-D88E36971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FROM UNDER 4% TO BETWEEN 5% AND 6%</a:t>
            </a:r>
          </a:p>
          <a:p>
            <a:endParaRPr lang="en-US" sz="2400" dirty="0"/>
          </a:p>
          <a:p>
            <a:r>
              <a:rPr lang="en-US" sz="2400" dirty="0"/>
              <a:t>RELATIVELY LOW, BUT STILL BETWEEN 50,000 AND 75,000 MORE UNEMPLOYED PERSONS IN NC</a:t>
            </a:r>
          </a:p>
        </p:txBody>
      </p:sp>
      <p:pic>
        <p:nvPicPr>
          <p:cNvPr id="1026" name="Picture 2" descr="59,624 Unemployment Stock Photos - Free &amp; Royalty-Free Stock Photos from  Dreamstime">
            <a:extLst>
              <a:ext uri="{FF2B5EF4-FFF2-40B4-BE49-F238E27FC236}">
                <a16:creationId xmlns:a16="http://schemas.microsoft.com/office/drawing/2014/main" id="{E595DBC4-D090-113D-EE80-514897C13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071013"/>
            <a:ext cx="6251575" cy="41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24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10A3-E820-A614-2551-C14468C4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/>
          <a:lstStyle/>
          <a:p>
            <a:r>
              <a:rPr lang="en-US" sz="2800" dirty="0"/>
              <a:t>IS A BANKING CRISIS BEGINNING?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53B0B-E205-06B5-B0A8-5FFE3F4DF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ORIGIN</a:t>
            </a:r>
          </a:p>
          <a:p>
            <a:r>
              <a:rPr lang="en-US" sz="2400" dirty="0"/>
              <a:t>WHY WORRY</a:t>
            </a:r>
          </a:p>
          <a:p>
            <a:r>
              <a:rPr lang="en-US" sz="2400" dirty="0"/>
              <a:t>WHAT’S BEEN DONE</a:t>
            </a:r>
          </a:p>
          <a:p>
            <a:r>
              <a:rPr lang="en-US" sz="2400" dirty="0"/>
              <a:t>HOW BIG A PROBLEM</a:t>
            </a:r>
          </a:p>
        </p:txBody>
      </p:sp>
      <p:pic>
        <p:nvPicPr>
          <p:cNvPr id="1026" name="Picture 2" descr="Silicon Valley Bank's headquarters in Santa Clara, Calif., on March 13, 2023.">
            <a:extLst>
              <a:ext uri="{FF2B5EF4-FFF2-40B4-BE49-F238E27FC236}">
                <a16:creationId xmlns:a16="http://schemas.microsoft.com/office/drawing/2014/main" id="{7FA6BB0E-D05F-C85B-F005-57AEF89521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7" y="312820"/>
            <a:ext cx="7014409" cy="5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63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0EB0-FE23-33A9-1B4A-14818065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THE LONG RUN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B17A-7C52-5D39-5B09-AB75BC4F0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538" y="2222287"/>
            <a:ext cx="7110662" cy="4188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NORTH CAROLINA CONTINUES TO GROW AND TRANSFORM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TECH ADVANCEMENTS AND OTHER CHANGES WILL MEAN SUBSTANTIAL “OCCUPATIONAL CHURNING”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OCCUPATIONS WILL DOWNSIDE OR DISAPPEAR, WHILE OTHERS WILL EXPAND OR BE CREATED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29,293 Telescope Photos and Premium High Res Pictures - Getty Images">
            <a:extLst>
              <a:ext uri="{FF2B5EF4-FFF2-40B4-BE49-F238E27FC236}">
                <a16:creationId xmlns:a16="http://schemas.microsoft.com/office/drawing/2014/main" id="{0009AE8F-E752-C6D9-C5A0-97B1C80E96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42" y="2021304"/>
            <a:ext cx="4596063" cy="462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79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916E-570A-2C3F-09F7-4B198D51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447188"/>
            <a:ext cx="11903527" cy="970450"/>
          </a:xfrm>
        </p:spPr>
        <p:txBody>
          <a:bodyPr/>
          <a:lstStyle/>
          <a:p>
            <a:r>
              <a:rPr lang="en-US" dirty="0"/>
              <a:t>IMPLICATIONS FOR NC COMMUNITY COLLEGES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6A856-8DFF-47C8-F6E3-0BD238167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29" y="2057401"/>
            <a:ext cx="8363665" cy="4637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NEEDED “NOW MORE THAN EVER”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BOTH TRAINING AND RE-TRAINING NEEDED – OFTEN </a:t>
            </a:r>
            <a:r>
              <a:rPr lang="en-US" sz="2200" b="1" dirty="0"/>
              <a:t>QUICKLY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COMMUMITY COLLEGES’ CLOSE WORK WITH THE NEEDS OF BUSINESSES WILL BE VITAL</a:t>
            </a:r>
          </a:p>
        </p:txBody>
      </p:sp>
      <p:pic>
        <p:nvPicPr>
          <p:cNvPr id="3074" name="Picture 2" descr="North Carolina Community College System announces State Board Award winners  | NC Community Colleges">
            <a:extLst>
              <a:ext uri="{FF2B5EF4-FFF2-40B4-BE49-F238E27FC236}">
                <a16:creationId xmlns:a16="http://schemas.microsoft.com/office/drawing/2014/main" id="{508B6045-8BC0-54FA-2AC8-0D1F422CE9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89" y="2057400"/>
            <a:ext cx="3890211" cy="43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0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0E43-22B0-DCDB-EA80-90CAF5AE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397941"/>
          </a:xfrm>
        </p:spPr>
        <p:txBody>
          <a:bodyPr/>
          <a:lstStyle/>
          <a:p>
            <a:r>
              <a:rPr lang="en-US" dirty="0"/>
              <a:t>      A CLOSER LOOK AT THE US, NC, AND</a:t>
            </a:r>
            <a:br>
              <a:rPr lang="en-US" dirty="0"/>
            </a:br>
            <a:r>
              <a:rPr lang="en-US" dirty="0"/>
              <a:t>                  MAJOR METROS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95770-FD51-A2F7-9024-F04DA21A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9" y="1975758"/>
            <a:ext cx="11805557" cy="4718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  </a:t>
            </a:r>
            <a:r>
              <a:rPr lang="en-US" sz="3200" dirty="0"/>
              <a:t>% CHANGE IN REAL (INFLATION-ADJUSTED) GDP</a:t>
            </a:r>
          </a:p>
          <a:p>
            <a:pPr marL="0" indent="0">
              <a:buNone/>
            </a:pPr>
            <a:r>
              <a:rPr lang="en-US" sz="3200" dirty="0"/>
              <a:t>                                             </a:t>
            </a:r>
            <a:r>
              <a:rPr lang="en-US" sz="3200" u="sng" dirty="0"/>
              <a:t>2019-2020</a:t>
            </a:r>
            <a:r>
              <a:rPr lang="en-US" sz="3200" dirty="0"/>
              <a:t>       </a:t>
            </a:r>
            <a:r>
              <a:rPr lang="en-US" sz="3200" u="sng" dirty="0"/>
              <a:t>2020-2021</a:t>
            </a:r>
          </a:p>
          <a:p>
            <a:pPr marL="0" indent="0">
              <a:buNone/>
            </a:pPr>
            <a:r>
              <a:rPr lang="en-US" sz="3200" dirty="0"/>
              <a:t>               US                            -2.8%                   5.9%</a:t>
            </a:r>
          </a:p>
          <a:p>
            <a:pPr marL="0" indent="0">
              <a:buNone/>
            </a:pPr>
            <a:r>
              <a:rPr lang="en-US" sz="3200" dirty="0"/>
              <a:t>              NC                            -1.2%                   7.0%</a:t>
            </a:r>
          </a:p>
          <a:p>
            <a:pPr marL="0" indent="0">
              <a:buNone/>
            </a:pPr>
            <a:r>
              <a:rPr lang="en-US" sz="3200" dirty="0"/>
              <a:t>          RALEIGH                        0.2%                 12.1%</a:t>
            </a:r>
          </a:p>
          <a:p>
            <a:pPr marL="0" indent="0">
              <a:buNone/>
            </a:pPr>
            <a:r>
              <a:rPr lang="en-US" sz="3200" dirty="0"/>
              <a:t>         CHARLOTTE                    1.3%                   6.7%</a:t>
            </a:r>
          </a:p>
          <a:p>
            <a:pPr marL="0" indent="0">
              <a:buNone/>
            </a:pPr>
            <a:r>
              <a:rPr lang="en-US" sz="3200" dirty="0"/>
              <a:t>         DURHAM-CH                  1.1%                  7.8%</a:t>
            </a:r>
          </a:p>
        </p:txBody>
      </p:sp>
    </p:spTree>
    <p:extLst>
      <p:ext uri="{BB962C8B-B14F-4D97-AF65-F5344CB8AC3E}">
        <p14:creationId xmlns:p14="http://schemas.microsoft.com/office/powerpoint/2010/main" val="156726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234B-179A-8CC4-8F8D-831748A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FOCUS ON “BIG 3”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4C68-3C25-D04E-4D21-D8156AF42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1231774" cy="463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                         LABOR MARKET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                       INFLATION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                       RECESSION</a:t>
            </a:r>
          </a:p>
        </p:txBody>
      </p:sp>
    </p:spTree>
    <p:extLst>
      <p:ext uri="{BB962C8B-B14F-4D97-AF65-F5344CB8AC3E}">
        <p14:creationId xmlns:p14="http://schemas.microsoft.com/office/powerpoint/2010/main" val="200031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07CA-DD4A-C440-9934-00A649C1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TW0 PICTURES OF THE LABOR MARKET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515F1F-580B-A949-8330-EA61486681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5981774"/>
              </p:ext>
            </p:extLst>
          </p:nvPr>
        </p:nvGraphicFramePr>
        <p:xfrm>
          <a:off x="819150" y="2222499"/>
          <a:ext cx="5184775" cy="450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84DE49-936E-6E42-B19F-56B40FBB76B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7267752"/>
              </p:ext>
            </p:extLst>
          </p:nvPr>
        </p:nvGraphicFramePr>
        <p:xfrm>
          <a:off x="6188075" y="2222500"/>
          <a:ext cx="5194300" cy="450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322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B535-34C0-7B49-A748-ECD49196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126186" cy="970450"/>
          </a:xfrm>
        </p:spPr>
        <p:txBody>
          <a:bodyPr/>
          <a:lstStyle/>
          <a:p>
            <a:r>
              <a:rPr lang="en-US" dirty="0"/>
              <a:t> WHAT’S HOLDING BACK THE LABOR FORCE?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E8452-E87D-3542-B1E7-B32E2CC4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358189"/>
            <a:ext cx="11936185" cy="43988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dirty="0"/>
              <a:t>    *  SLOW POPOULATION GROWTH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* AGING POPULATION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* DECLINE IN LABOR FORCE PARTICIPATION OF ELDERLY – SURGE IN RETIREMENTS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* DECLINE IN LABOR FORCE PARTICIPATION OF 18-24 YEAR OLDS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* MY ANALYSIS SUGGESTS NC WILL HAVE ADEQUATE LABOR IF IN-MIGRATION CONTINUES</a:t>
            </a:r>
          </a:p>
          <a:p>
            <a:pPr marL="0" indent="0">
              <a:buNone/>
            </a:pPr>
            <a:r>
              <a:rPr lang="en-US" sz="4000" dirty="0"/>
              <a:t>       </a:t>
            </a:r>
          </a:p>
          <a:p>
            <a:pPr marL="0" indent="0">
              <a:buNone/>
            </a:pPr>
            <a:r>
              <a:rPr lang="en-US" sz="4000" dirty="0"/>
              <a:t>   * HOWEVER, SOME LABOR WITHIN THE STATE WILL NEED TO BE GEOGRAPHICALLY RE-LOCATED</a:t>
            </a:r>
          </a:p>
          <a:p>
            <a:pPr marL="0" indent="0">
              <a:buNone/>
            </a:pPr>
            <a:r>
              <a:rPr lang="en-US" sz="2400" dirty="0"/>
              <a:t>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028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FE73-04B3-EA46-B288-CEC7DDCC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  ALSO, A RE-ALLOCATION OF WORKERS  OCCURRED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BA9B-3A67-7B41-96A3-FC680A552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8" y="2222287"/>
            <a:ext cx="5743328" cy="363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MANY WORKERS USED THE TIME AND</a:t>
            </a:r>
          </a:p>
          <a:p>
            <a:pPr marL="0" indent="0">
              <a:buNone/>
            </a:pPr>
            <a:r>
              <a:rPr lang="en-US" sz="2400" dirty="0"/>
              <a:t> FINANCIAL SUPPORT DURING THE</a:t>
            </a:r>
          </a:p>
          <a:p>
            <a:pPr marL="0" indent="0">
              <a:buNone/>
            </a:pPr>
            <a:r>
              <a:rPr lang="en-US" sz="2400" dirty="0"/>
              <a:t> PANDEMIC TO IMPROVE THEIR SKILLS</a:t>
            </a:r>
          </a:p>
          <a:p>
            <a:pPr marL="0" indent="0">
              <a:buNone/>
            </a:pPr>
            <a:r>
              <a:rPr lang="en-US" sz="2400" dirty="0"/>
              <a:t>AND MOVE TO HIGHER PAYING JOBS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4ACF3-2B85-454E-982D-EEDF097F0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7197" y="2222500"/>
            <a:ext cx="503605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8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0AD4-12E6-8985-FA33-C6A5B36C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MORE TECHNOLOGY WILL REPLACE WORKERS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50CD2-04AE-245A-989D-C48408C87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MCDONALD’S RECENT TEST OF A DIGITAL ONLY RESTAURANT</a:t>
            </a:r>
          </a:p>
        </p:txBody>
      </p:sp>
      <p:pic>
        <p:nvPicPr>
          <p:cNvPr id="1026" name="Picture 2" descr="LG CLOi ServeBot - Swift and Reliable Serving Specialist, Smart Robot Solution with Accurate Tracking, Safe Movement, and Professional Serving,  front view, LDLIM21">
            <a:extLst>
              <a:ext uri="{FF2B5EF4-FFF2-40B4-BE49-F238E27FC236}">
                <a16:creationId xmlns:a16="http://schemas.microsoft.com/office/drawing/2014/main" id="{AD92BC19-A9C1-1AAC-8F96-0E599408E7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446088"/>
            <a:ext cx="6251575" cy="47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9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407B-22B0-3C43-8924-04193837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1" y="447187"/>
            <a:ext cx="11345779" cy="1464740"/>
          </a:xfrm>
        </p:spPr>
        <p:txBody>
          <a:bodyPr/>
          <a:lstStyle/>
          <a:p>
            <a:r>
              <a:rPr lang="en-US" dirty="0"/>
              <a:t>      PATH OF INFLATION: YEAR-OVER-YEAR</a:t>
            </a:r>
            <a:br>
              <a:rPr lang="en-US" dirty="0"/>
            </a:br>
            <a:r>
              <a:rPr lang="en-US" dirty="0"/>
              <a:t>                              </a:t>
            </a:r>
            <a:r>
              <a:rPr lang="en-US" sz="2000" dirty="0"/>
              <a:t>(% CHANGE)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D20D72-816A-7F44-AF74-836851E4A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402094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4337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{B51BF0F1-02D9-614D-812D-A0AC0DF1A3B6}tf10001121</Template>
  <TotalTime>7879</TotalTime>
  <Words>871</Words>
  <Application>Microsoft Macintosh PowerPoint</Application>
  <PresentationFormat>Widescreen</PresentationFormat>
  <Paragraphs>134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2</vt:lpstr>
      <vt:lpstr>Quotable</vt:lpstr>
      <vt:lpstr>                        THE ECONOMY IN 2023:              MEETING THE CHALLENGES OF THE           LABOR MARKET, INFLATION, RECESSION            AND – POSSIBILITY - A BANKING CRISIS           </vt:lpstr>
      <vt:lpstr>THE ECONOMIC RECOVERY FROM THE PANDMIC CONTINUES                 (QUARTERLY REAL GDP AS PERCENT OF 2019 IV REAL GDP)</vt:lpstr>
      <vt:lpstr>      A CLOSER LOOK AT THE US, NC, AND                   MAJOR METROS</vt:lpstr>
      <vt:lpstr>             FOCUS ON “BIG 3” ISSUES</vt:lpstr>
      <vt:lpstr>      TW0 PICTURES OF THE LABOR MARKET</vt:lpstr>
      <vt:lpstr> WHAT’S HOLDING BACK THE LABOR FORCE?</vt:lpstr>
      <vt:lpstr>   ALSO, A RE-ALLOCATION OF WORKERS  OCCURRED </vt:lpstr>
      <vt:lpstr>MORE TECHNOLOGY WILL REPLACE WORKERS</vt:lpstr>
      <vt:lpstr>      PATH OF INFLATION: YEAR-OVER-YEAR                               (% CHANGE) </vt:lpstr>
      <vt:lpstr>      WHAT INITIALLY CAUSED INFLATION?</vt:lpstr>
      <vt:lpstr>WHY HAS INFLATION RATE MODERATED?</vt:lpstr>
      <vt:lpstr>WHY HAS INFLATION RATE MODERATED?</vt:lpstr>
      <vt:lpstr>WHY HAS INFLATION RATE MODERATED?</vt:lpstr>
      <vt:lpstr>       ALSO, FEDERAL RESERVE HAS PULLED            MONEY OUT OF THE ECONOMY</vt:lpstr>
      <vt:lpstr>          EXPECTED PATH OF INFLATION</vt:lpstr>
      <vt:lpstr>                WHAT IS A RECESSION?</vt:lpstr>
      <vt:lpstr>RECESSION IS OFTEN THE “MEDICINE” TO CURE HIGH INFLATION</vt:lpstr>
      <vt:lpstr>          FEDERAL RESERVE HELPED STIMULATE SPENDING DURING            COVID; NOW IT IS USING ITS TOOLS TO DO THE OPPOSITE</vt:lpstr>
      <vt:lpstr>      FED WANTS TO ACHIEVE A “SOFT LANDING”: LOWER        INFLATION RATE WITHOUT CRASHING THE ECONOMY</vt:lpstr>
      <vt:lpstr>      SIGNS THE ECONOMY IS SLOWING</vt:lpstr>
      <vt:lpstr>CAN THE FED ACHIEVE A “SOFT LANDING?”</vt:lpstr>
      <vt:lpstr>  </vt:lpstr>
      <vt:lpstr> NORTH CAROLINA LEADING INDICATOR INDEX HAS BEEN FALLING </vt:lpstr>
      <vt:lpstr>        FORECASTED PATH OF NORTH CAROLINA’S REAL GDP  </vt:lpstr>
      <vt:lpstr>   HOW HIGH COULD       UNEMPLOYMENT            GO?</vt:lpstr>
      <vt:lpstr>IS A BANKING CRISIS BEGINNING? </vt:lpstr>
      <vt:lpstr>            THE LONG RUN OUTLOOK</vt:lpstr>
      <vt:lpstr>IMPLICATIONS FOR NC COMMUNITY COLLEGES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CORNOVIRUS AND THE ECONOMY </dc:title>
  <dc:creator>Mike Walden</dc:creator>
  <cp:lastModifiedBy>Mike Walden</cp:lastModifiedBy>
  <cp:revision>373</cp:revision>
  <cp:lastPrinted>2022-12-28T15:25:36Z</cp:lastPrinted>
  <dcterms:created xsi:type="dcterms:W3CDTF">2020-04-15T16:19:31Z</dcterms:created>
  <dcterms:modified xsi:type="dcterms:W3CDTF">2023-03-23T18:12:18Z</dcterms:modified>
</cp:coreProperties>
</file>