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ppt/tags/tag80.xml" ContentType="application/vnd.openxmlformats-officedocument.presentationml.tags+xml"/>
  <Override PartName="/ppt/notesSlides/notesSlide79.xml" ContentType="application/vnd.openxmlformats-officedocument.presentationml.notesSlide+xml"/>
  <Override PartName="/ppt/tags/tag81.xml" ContentType="application/vnd.openxmlformats-officedocument.presentationml.tags+xml"/>
  <Override PartName="/ppt/notesSlides/notesSlide80.xml" ContentType="application/vnd.openxmlformats-officedocument.presentationml.notesSlide+xml"/>
  <Override PartName="/ppt/tags/tag82.xml" ContentType="application/vnd.openxmlformats-officedocument.presentationml.tags+xml"/>
  <Override PartName="/ppt/notesSlides/notesSlide81.xml" ContentType="application/vnd.openxmlformats-officedocument.presentationml.notesSlide+xml"/>
  <Override PartName="/ppt/tags/tag83.xml" ContentType="application/vnd.openxmlformats-officedocument.presentationml.tags+xml"/>
  <Override PartName="/ppt/notesSlides/notesSlide82.xml" ContentType="application/vnd.openxmlformats-officedocument.presentationml.notesSlide+xml"/>
  <Override PartName="/ppt/tags/tag84.xml" ContentType="application/vnd.openxmlformats-officedocument.presentationml.tags+xml"/>
  <Override PartName="/ppt/notesSlides/notesSlide83.xml" ContentType="application/vnd.openxmlformats-officedocument.presentationml.notesSlide+xml"/>
  <Override PartName="/ppt/tags/tag85.xml" ContentType="application/vnd.openxmlformats-officedocument.presentationml.tags+xml"/>
  <Override PartName="/ppt/notesSlides/notesSlide84.xml" ContentType="application/vnd.openxmlformats-officedocument.presentationml.notesSlide+xml"/>
  <Override PartName="/ppt/tags/tag86.xml" ContentType="application/vnd.openxmlformats-officedocument.presentationml.tags+xml"/>
  <Override PartName="/ppt/notesSlides/notesSlide85.xml" ContentType="application/vnd.openxmlformats-officedocument.presentationml.notesSlide+xml"/>
  <Override PartName="/ppt/tags/tag87.xml" ContentType="application/vnd.openxmlformats-officedocument.presentationml.tags+xml"/>
  <Override PartName="/ppt/notesSlides/notesSlide86.xml" ContentType="application/vnd.openxmlformats-officedocument.presentationml.notesSlide+xml"/>
  <Override PartName="/ppt/tags/tag88.xml" ContentType="application/vnd.openxmlformats-officedocument.presentationml.tags+xml"/>
  <Override PartName="/ppt/notesSlides/notesSlide87.xml" ContentType="application/vnd.openxmlformats-officedocument.presentationml.notesSlide+xml"/>
  <Override PartName="/ppt/tags/tag89.xml" ContentType="application/vnd.openxmlformats-officedocument.presentationml.tags+xml"/>
  <Override PartName="/ppt/notesSlides/notesSlide88.xml" ContentType="application/vnd.openxmlformats-officedocument.presentationml.notesSlide+xml"/>
  <Override PartName="/ppt/tags/tag90.xml" ContentType="application/vnd.openxmlformats-officedocument.presentationml.tags+xml"/>
  <Override PartName="/ppt/notesSlides/notesSlide89.xml" ContentType="application/vnd.openxmlformats-officedocument.presentationml.notesSlide+xml"/>
  <Override PartName="/ppt/tags/tag91.xml" ContentType="application/vnd.openxmlformats-officedocument.presentationml.tags+xml"/>
  <Override PartName="/ppt/notesSlides/notesSlide90.xml" ContentType="application/vnd.openxmlformats-officedocument.presentationml.notesSlide+xml"/>
  <Override PartName="/ppt/tags/tag92.xml" ContentType="application/vnd.openxmlformats-officedocument.presentationml.tags+xml"/>
  <Override PartName="/ppt/notesSlides/notesSlide91.xml" ContentType="application/vnd.openxmlformats-officedocument.presentationml.notesSlide+xml"/>
  <Override PartName="/ppt/tags/tag93.xml" ContentType="application/vnd.openxmlformats-officedocument.presentationml.tags+xml"/>
  <Override PartName="/ppt/notesSlides/notesSlide92.xml" ContentType="application/vnd.openxmlformats-officedocument.presentationml.notesSlide+xml"/>
  <Override PartName="/ppt/tags/tag94.xml" ContentType="application/vnd.openxmlformats-officedocument.presentationml.tags+xml"/>
  <Override PartName="/ppt/notesSlides/notesSlide93.xml" ContentType="application/vnd.openxmlformats-officedocument.presentationml.notesSlide+xml"/>
  <Override PartName="/ppt/tags/tag95.xml" ContentType="application/vnd.openxmlformats-officedocument.presentationml.tags+xml"/>
  <Override PartName="/ppt/notesSlides/notesSlide94.xml" ContentType="application/vnd.openxmlformats-officedocument.presentationml.notesSlide+xml"/>
  <Override PartName="/ppt/tags/tag96.xml" ContentType="application/vnd.openxmlformats-officedocument.presentationml.tags+xml"/>
  <Override PartName="/ppt/notesSlides/notesSlide95.xml" ContentType="application/vnd.openxmlformats-officedocument.presentationml.notesSlide+xml"/>
  <Override PartName="/ppt/tags/tag97.xml" ContentType="application/vnd.openxmlformats-officedocument.presentationml.tags+xml"/>
  <Override PartName="/ppt/notesSlides/notesSlide96.xml" ContentType="application/vnd.openxmlformats-officedocument.presentationml.notesSlide+xml"/>
  <Override PartName="/ppt/tags/tag98.xml" ContentType="application/vnd.openxmlformats-officedocument.presentationml.tags+xml"/>
  <Override PartName="/ppt/notesSlides/notesSlide97.xml" ContentType="application/vnd.openxmlformats-officedocument.presentationml.notesSlide+xml"/>
  <Override PartName="/ppt/tags/tag99.xml" ContentType="application/vnd.openxmlformats-officedocument.presentationml.tags+xml"/>
  <Override PartName="/ppt/notesSlides/notesSlide98.xml" ContentType="application/vnd.openxmlformats-officedocument.presentationml.notesSlide+xml"/>
  <Override PartName="/ppt/tags/tag100.xml" ContentType="application/vnd.openxmlformats-officedocument.presentationml.tags+xml"/>
  <Override PartName="/ppt/notesSlides/notesSlide99.xml" ContentType="application/vnd.openxmlformats-officedocument.presentationml.notesSlide+xml"/>
  <Override PartName="/ppt/tags/tag101.xml" ContentType="application/vnd.openxmlformats-officedocument.presentationml.tags+xml"/>
  <Override PartName="/ppt/notesSlides/notesSlide100.xml" ContentType="application/vnd.openxmlformats-officedocument.presentationml.notesSlide+xml"/>
  <Override PartName="/ppt/tags/tag102.xml" ContentType="application/vnd.openxmlformats-officedocument.presentationml.tags+xml"/>
  <Override PartName="/ppt/notesSlides/notesSlide101.xml" ContentType="application/vnd.openxmlformats-officedocument.presentationml.notesSlide+xml"/>
  <Override PartName="/ppt/tags/tag103.xml" ContentType="application/vnd.openxmlformats-officedocument.presentationml.tags+xml"/>
  <Override PartName="/ppt/notesSlides/notesSlide102.xml" ContentType="application/vnd.openxmlformats-officedocument.presentationml.notesSlide+xml"/>
  <Override PartName="/ppt/tags/tag104.xml" ContentType="application/vnd.openxmlformats-officedocument.presentationml.tags+xml"/>
  <Override PartName="/ppt/notesSlides/notesSlide103.xml" ContentType="application/vnd.openxmlformats-officedocument.presentationml.notesSlide+xml"/>
  <Override PartName="/ppt/tags/tag105.xml" ContentType="application/vnd.openxmlformats-officedocument.presentationml.tags+xml"/>
  <Override PartName="/ppt/notesSlides/notesSlide104.xml" ContentType="application/vnd.openxmlformats-officedocument.presentationml.notesSlide+xml"/>
  <Override PartName="/ppt/tags/tag106.xml" ContentType="application/vnd.openxmlformats-officedocument.presentationml.tags+xml"/>
  <Override PartName="/ppt/notesSlides/notesSlide105.xml" ContentType="application/vnd.openxmlformats-officedocument.presentationml.notesSlide+xml"/>
  <Override PartName="/ppt/tags/tag107.xml" ContentType="application/vnd.openxmlformats-officedocument.presentationml.tags+xml"/>
  <Override PartName="/ppt/notesSlides/notesSlide106.xml" ContentType="application/vnd.openxmlformats-officedocument.presentationml.notesSlide+xml"/>
  <Override PartName="/ppt/tags/tag108.xml" ContentType="application/vnd.openxmlformats-officedocument.presentationml.tags+xml"/>
  <Override PartName="/ppt/notesSlides/notesSlide107.xml" ContentType="application/vnd.openxmlformats-officedocument.presentationml.notesSlide+xml"/>
  <Override PartName="/ppt/tags/tag109.xml" ContentType="application/vnd.openxmlformats-officedocument.presentationml.tags+xml"/>
  <Override PartName="/ppt/notesSlides/notesSlide108.xml" ContentType="application/vnd.openxmlformats-officedocument.presentationml.notesSlide+xml"/>
  <Override PartName="/ppt/tags/tag110.xml" ContentType="application/vnd.openxmlformats-officedocument.presentationml.tags+xml"/>
  <Override PartName="/ppt/notesSlides/notesSlide10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110.xml" ContentType="application/vnd.openxmlformats-officedocument.presentationml.notesSlide+xml"/>
  <Override PartName="/ppt/tags/tag113.xml" ContentType="application/vnd.openxmlformats-officedocument.presentationml.tags+xml"/>
  <Override PartName="/ppt/notesSlides/notesSlide111.xml" ContentType="application/vnd.openxmlformats-officedocument.presentationml.notesSlide+xml"/>
  <Override PartName="/ppt/tags/tag114.xml" ContentType="application/vnd.openxmlformats-officedocument.presentationml.tags+xml"/>
  <Override PartName="/ppt/notesSlides/notesSlide112.xml" ContentType="application/vnd.openxmlformats-officedocument.presentationml.notesSlide+xml"/>
  <Override PartName="/ppt/tags/tag115.xml" ContentType="application/vnd.openxmlformats-officedocument.presentationml.tags+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43" r:id="rId4"/>
  </p:sldMasterIdLst>
  <p:notesMasterIdLst>
    <p:notesMasterId r:id="rId119"/>
  </p:notesMasterIdLst>
  <p:handoutMasterIdLst>
    <p:handoutMasterId r:id="rId120"/>
  </p:handoutMasterIdLst>
  <p:sldIdLst>
    <p:sldId id="256" r:id="rId5"/>
    <p:sldId id="267" r:id="rId6"/>
    <p:sldId id="512" r:id="rId7"/>
    <p:sldId id="271" r:id="rId8"/>
    <p:sldId id="437" r:id="rId9"/>
    <p:sldId id="518" r:id="rId10"/>
    <p:sldId id="524" r:id="rId11"/>
    <p:sldId id="545" r:id="rId12"/>
    <p:sldId id="523" r:id="rId13"/>
    <p:sldId id="546" r:id="rId14"/>
    <p:sldId id="547" r:id="rId15"/>
    <p:sldId id="439" r:id="rId16"/>
    <p:sldId id="297" r:id="rId17"/>
    <p:sldId id="301" r:id="rId18"/>
    <p:sldId id="550" r:id="rId19"/>
    <p:sldId id="525" r:id="rId20"/>
    <p:sldId id="440" r:id="rId21"/>
    <p:sldId id="300" r:id="rId22"/>
    <p:sldId id="308" r:id="rId23"/>
    <p:sldId id="310" r:id="rId24"/>
    <p:sldId id="535" r:id="rId25"/>
    <p:sldId id="309" r:id="rId26"/>
    <p:sldId id="534" r:id="rId27"/>
    <p:sldId id="490" r:id="rId28"/>
    <p:sldId id="315" r:id="rId29"/>
    <p:sldId id="316" r:id="rId30"/>
    <p:sldId id="551" r:id="rId31"/>
    <p:sldId id="552" r:id="rId32"/>
    <p:sldId id="553" r:id="rId33"/>
    <p:sldId id="556" r:id="rId34"/>
    <p:sldId id="557" r:id="rId35"/>
    <p:sldId id="555" r:id="rId36"/>
    <p:sldId id="554" r:id="rId37"/>
    <p:sldId id="558" r:id="rId38"/>
    <p:sldId id="559" r:id="rId39"/>
    <p:sldId id="560" r:id="rId40"/>
    <p:sldId id="561" r:id="rId41"/>
    <p:sldId id="562" r:id="rId42"/>
    <p:sldId id="320" r:id="rId43"/>
    <p:sldId id="564" r:id="rId44"/>
    <p:sldId id="491" r:id="rId45"/>
    <p:sldId id="321" r:id="rId46"/>
    <p:sldId id="486" r:id="rId47"/>
    <p:sldId id="513" r:id="rId48"/>
    <p:sldId id="487" r:id="rId49"/>
    <p:sldId id="485" r:id="rId50"/>
    <p:sldId id="420" r:id="rId51"/>
    <p:sldId id="536" r:id="rId52"/>
    <p:sldId id="451" r:id="rId53"/>
    <p:sldId id="452" r:id="rId54"/>
    <p:sldId id="537" r:id="rId55"/>
    <p:sldId id="443" r:id="rId56"/>
    <p:sldId id="568" r:id="rId57"/>
    <p:sldId id="429" r:id="rId58"/>
    <p:sldId id="431" r:id="rId59"/>
    <p:sldId id="539" r:id="rId60"/>
    <p:sldId id="538" r:id="rId61"/>
    <p:sldId id="569" r:id="rId62"/>
    <p:sldId id="570" r:id="rId63"/>
    <p:sldId id="571" r:id="rId64"/>
    <p:sldId id="444" r:id="rId65"/>
    <p:sldId id="445" r:id="rId66"/>
    <p:sldId id="540" r:id="rId67"/>
    <p:sldId id="548" r:id="rId68"/>
    <p:sldId id="549" r:id="rId69"/>
    <p:sldId id="449" r:id="rId70"/>
    <p:sldId id="331" r:id="rId71"/>
    <p:sldId id="328" r:id="rId72"/>
    <p:sldId id="330" r:id="rId73"/>
    <p:sldId id="355" r:id="rId74"/>
    <p:sldId id="356" r:id="rId75"/>
    <p:sldId id="349" r:id="rId76"/>
    <p:sldId id="334" r:id="rId77"/>
    <p:sldId id="357" r:id="rId78"/>
    <p:sldId id="541" r:id="rId79"/>
    <p:sldId id="542" r:id="rId80"/>
    <p:sldId id="341" r:id="rId81"/>
    <p:sldId id="544" r:id="rId82"/>
    <p:sldId id="342" r:id="rId83"/>
    <p:sldId id="360" r:id="rId84"/>
    <p:sldId id="346" r:id="rId85"/>
    <p:sldId id="345" r:id="rId86"/>
    <p:sldId id="361" r:id="rId87"/>
    <p:sldId id="344" r:id="rId88"/>
    <p:sldId id="543" r:id="rId89"/>
    <p:sldId id="362" r:id="rId90"/>
    <p:sldId id="343" r:id="rId91"/>
    <p:sldId id="365" r:id="rId92"/>
    <p:sldId id="333" r:id="rId93"/>
    <p:sldId id="351" r:id="rId94"/>
    <p:sldId id="352" r:id="rId95"/>
    <p:sldId id="378" r:id="rId96"/>
    <p:sldId id="383" r:id="rId97"/>
    <p:sldId id="380" r:id="rId98"/>
    <p:sldId id="381" r:id="rId99"/>
    <p:sldId id="382" r:id="rId100"/>
    <p:sldId id="406" r:id="rId101"/>
    <p:sldId id="392" r:id="rId102"/>
    <p:sldId id="387" r:id="rId103"/>
    <p:sldId id="394" r:id="rId104"/>
    <p:sldId id="395" r:id="rId105"/>
    <p:sldId id="398" r:id="rId106"/>
    <p:sldId id="399" r:id="rId107"/>
    <p:sldId id="565" r:id="rId108"/>
    <p:sldId id="408" r:id="rId109"/>
    <p:sldId id="567" r:id="rId110"/>
    <p:sldId id="495" r:id="rId111"/>
    <p:sldId id="517" r:id="rId112"/>
    <p:sldId id="514" r:id="rId113"/>
    <p:sldId id="516" r:id="rId114"/>
    <p:sldId id="515" r:id="rId115"/>
    <p:sldId id="410" r:id="rId116"/>
    <p:sldId id="480" r:id="rId117"/>
    <p:sldId id="462" r:id="rId118"/>
  </p:sldIdLst>
  <p:sldSz cx="9144000" cy="6858000" type="screen4x3"/>
  <p:notesSz cx="7010400" cy="9296400"/>
  <p:custDataLst>
    <p:tags r:id="rId1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474747"/>
    <a:srgbClr val="00E668"/>
    <a:srgbClr val="00D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951" autoAdjust="0"/>
  </p:normalViewPr>
  <p:slideViewPr>
    <p:cSldViewPr>
      <p:cViewPr varScale="1">
        <p:scale>
          <a:sx n="81" d="100"/>
          <a:sy n="81" d="100"/>
        </p:scale>
        <p:origin x="2520" y="78"/>
      </p:cViewPr>
      <p:guideLst>
        <p:guide orient="horz" pos="2160"/>
        <p:guide pos="2880"/>
      </p:guideLst>
    </p:cSldViewPr>
  </p:slideViewPr>
  <p:outlineViewPr>
    <p:cViewPr>
      <p:scale>
        <a:sx n="33" d="100"/>
        <a:sy n="33" d="100"/>
      </p:scale>
      <p:origin x="0" y="-84648"/>
    </p:cViewPr>
  </p:outlineViewPr>
  <p:notesTextViewPr>
    <p:cViewPr>
      <p:scale>
        <a:sx n="3" d="2"/>
        <a:sy n="3" d="2"/>
      </p:scale>
      <p:origin x="0" y="0"/>
    </p:cViewPr>
  </p:notesTextViewPr>
  <p:sorterViewPr>
    <p:cViewPr>
      <p:scale>
        <a:sx n="66" d="100"/>
        <a:sy n="66" d="100"/>
      </p:scale>
      <p:origin x="0" y="-14418"/>
    </p:cViewPr>
  </p:sorterViewPr>
  <p:notesViewPr>
    <p:cSldViewPr>
      <p:cViewPr varScale="1">
        <p:scale>
          <a:sx n="54" d="100"/>
          <a:sy n="54" d="100"/>
        </p:scale>
        <p:origin x="287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notesMaster" Target="notesMasters/notes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gs" Target="tags/tag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FFD95-FFA8-4A22-A1C9-C0ACB32036F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4DC2407-8830-4F7D-9C35-6BCE90BEEDD6}">
      <dgm:prSet phldrT="[Text]" custT="1"/>
      <dgm:spPr>
        <a:solidFill>
          <a:schemeClr val="accent1">
            <a:lumMod val="75000"/>
          </a:schemeClr>
        </a:solidFill>
        <a:ln w="15875" cap="flat"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Remember your SEI evaluation letter.</a:t>
          </a:r>
        </a:p>
      </dgm:t>
    </dgm:pt>
    <dgm:pt modelId="{5B37A00E-60C5-4821-ACF9-ADA4227C9A0D}" type="parTrans" cxnId="{335F8B5A-94E4-4D7F-A8E9-C0184D067A13}">
      <dgm:prSet/>
      <dgm:spPr/>
      <dgm:t>
        <a:bodyPr/>
        <a:lstStyle/>
        <a:p>
          <a:endParaRPr lang="en-US"/>
        </a:p>
      </dgm:t>
    </dgm:pt>
    <dgm:pt modelId="{23F7A171-3F7E-4C73-8BAA-DB0CD91D9CA7}" type="sibTrans" cxnId="{335F8B5A-94E4-4D7F-A8E9-C0184D067A13}">
      <dgm:prSet/>
      <dgm:spPr>
        <a:solidFill>
          <a:schemeClr val="bg1">
            <a:lumMod val="85000"/>
            <a:alpha val="90000"/>
          </a:schemeClr>
        </a:solidFill>
        <a:ln>
          <a:solidFill>
            <a:schemeClr val="bg1">
              <a:alpha val="90000"/>
            </a:schemeClr>
          </a:solidFill>
        </a:ln>
      </dgm:spPr>
      <dgm:t>
        <a:bodyPr/>
        <a:lstStyle/>
        <a:p>
          <a:endParaRPr lang="en-US"/>
        </a:p>
      </dgm:t>
    </dgm:pt>
    <dgm:pt modelId="{653B0EF3-72B2-4BB1-9CCC-85058791DD62}">
      <dgm:prSet phldrT="[Text]" custT="1"/>
      <dgm:spPr>
        <a:solidFill>
          <a:srgbClr val="2FA3EE">
            <a:lumMod val="75000"/>
          </a:srgbClr>
        </a:solidFill>
        <a:ln w="15875" cap="flat"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Ask counsel if you have questions.</a:t>
          </a:r>
        </a:p>
      </dgm:t>
    </dgm:pt>
    <dgm:pt modelId="{067B5A3C-C49C-44F1-9C16-DA06B745C2D4}" type="parTrans" cxnId="{77134ACE-7763-4C86-8A44-BCDE7598D4EA}">
      <dgm:prSet/>
      <dgm:spPr/>
      <dgm:t>
        <a:bodyPr/>
        <a:lstStyle/>
        <a:p>
          <a:endParaRPr lang="en-US"/>
        </a:p>
      </dgm:t>
    </dgm:pt>
    <dgm:pt modelId="{9FE7811A-8024-4C72-AFB9-E7B869EAEC9E}" type="sibTrans" cxnId="{77134ACE-7763-4C86-8A44-BCDE7598D4EA}">
      <dgm:prSet/>
      <dgm:spPr>
        <a:solidFill>
          <a:schemeClr val="bg1">
            <a:lumMod val="85000"/>
            <a:alpha val="90000"/>
          </a:schemeClr>
        </a:solidFill>
        <a:ln>
          <a:solidFill>
            <a:schemeClr val="bg1">
              <a:alpha val="90000"/>
            </a:schemeClr>
          </a:solidFill>
        </a:ln>
      </dgm:spPr>
      <dgm:t>
        <a:bodyPr/>
        <a:lstStyle/>
        <a:p>
          <a:endParaRPr lang="en-US" dirty="0"/>
        </a:p>
      </dgm:t>
    </dgm:pt>
    <dgm:pt modelId="{EAD48C0D-3E30-421E-8CCB-9C1348503B11}">
      <dgm:prSet phldrT="[Text]" custT="1"/>
      <dgm:spPr>
        <a:solidFill>
          <a:srgbClr val="2FA3EE">
            <a:lumMod val="75000"/>
          </a:srgbClr>
        </a:solidFill>
        <a:ln w="15875" cap="flat"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Review this presentation.</a:t>
          </a:r>
        </a:p>
      </dgm:t>
    </dgm:pt>
    <dgm:pt modelId="{5BB1C8C1-4590-419F-8433-9B0E9442D0F6}" type="parTrans" cxnId="{9CF668B0-E6B0-40BA-B713-27BEBE2C5880}">
      <dgm:prSet/>
      <dgm:spPr/>
      <dgm:t>
        <a:bodyPr/>
        <a:lstStyle/>
        <a:p>
          <a:endParaRPr lang="en-US"/>
        </a:p>
      </dgm:t>
    </dgm:pt>
    <dgm:pt modelId="{C0EEEBFB-1237-4532-9FB3-8F55FA88C320}" type="sibTrans" cxnId="{9CF668B0-E6B0-40BA-B713-27BEBE2C5880}">
      <dgm:prSet/>
      <dgm:spPr>
        <a:solidFill>
          <a:schemeClr val="bg1">
            <a:lumMod val="85000"/>
            <a:alpha val="90000"/>
          </a:schemeClr>
        </a:solidFill>
        <a:ln>
          <a:solidFill>
            <a:schemeClr val="bg1">
              <a:alpha val="90000"/>
            </a:schemeClr>
          </a:solidFill>
        </a:ln>
      </dgm:spPr>
      <dgm:t>
        <a:bodyPr/>
        <a:lstStyle/>
        <a:p>
          <a:endParaRPr lang="en-US"/>
        </a:p>
      </dgm:t>
    </dgm:pt>
    <dgm:pt modelId="{C14B00D1-49B3-447A-B702-F0B44F8010C6}">
      <dgm:prSet phldrT="[Text]" custT="1"/>
      <dgm:spPr>
        <a:solidFill>
          <a:srgbClr val="2FA3EE">
            <a:lumMod val="75000"/>
          </a:srgbClr>
        </a:solidFill>
        <a:ln w="15875" cap="flat"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Ask our staff if you’re unsure.</a:t>
          </a:r>
        </a:p>
      </dgm:t>
    </dgm:pt>
    <dgm:pt modelId="{7CA28675-99E3-448C-8A60-DF2D8C189930}" type="parTrans" cxnId="{E5336B25-BDD7-4544-8DD0-AADA8FA38D87}">
      <dgm:prSet/>
      <dgm:spPr/>
      <dgm:t>
        <a:bodyPr/>
        <a:lstStyle/>
        <a:p>
          <a:endParaRPr lang="en-US"/>
        </a:p>
      </dgm:t>
    </dgm:pt>
    <dgm:pt modelId="{53ECC081-4981-467D-BA9A-D37677BCFB9F}" type="sibTrans" cxnId="{E5336B25-BDD7-4544-8DD0-AADA8FA38D87}">
      <dgm:prSet/>
      <dgm:spPr/>
      <dgm:t>
        <a:bodyPr/>
        <a:lstStyle/>
        <a:p>
          <a:endParaRPr lang="en-US"/>
        </a:p>
      </dgm:t>
    </dgm:pt>
    <dgm:pt modelId="{FB71F3EB-EA5F-4967-8707-F6FCD7C6E82E}">
      <dgm:prSet phldrT="[Text]" custT="1"/>
      <dgm:spPr>
        <a:solidFill>
          <a:srgbClr val="2FA3EE">
            <a:lumMod val="75000"/>
          </a:srgbClr>
        </a:solidFill>
        <a:ln w="15875" cap="flat"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Review agendas     before meetings.</a:t>
          </a:r>
        </a:p>
      </dgm:t>
    </dgm:pt>
    <dgm:pt modelId="{CF362A0C-8A6C-42BC-9E8A-B6E31F5E199F}" type="sibTrans" cxnId="{C88A6513-B2BF-48E8-ACA8-291D273CBCA1}">
      <dgm:prSet/>
      <dgm:spPr>
        <a:solidFill>
          <a:schemeClr val="bg1">
            <a:lumMod val="85000"/>
            <a:alpha val="90000"/>
          </a:schemeClr>
        </a:solidFill>
        <a:ln>
          <a:solidFill>
            <a:schemeClr val="bg1">
              <a:alpha val="90000"/>
            </a:schemeClr>
          </a:solidFill>
        </a:ln>
      </dgm:spPr>
      <dgm:t>
        <a:bodyPr/>
        <a:lstStyle/>
        <a:p>
          <a:endParaRPr lang="en-US"/>
        </a:p>
      </dgm:t>
    </dgm:pt>
    <dgm:pt modelId="{567AC11F-AF16-4E30-AAEE-46DB96AD2FEC}" type="parTrans" cxnId="{C88A6513-B2BF-48E8-ACA8-291D273CBCA1}">
      <dgm:prSet/>
      <dgm:spPr/>
      <dgm:t>
        <a:bodyPr/>
        <a:lstStyle/>
        <a:p>
          <a:endParaRPr lang="en-US"/>
        </a:p>
      </dgm:t>
    </dgm:pt>
    <dgm:pt modelId="{ECB9D14E-A99D-48CC-AA78-A14399E402C7}" type="pres">
      <dgm:prSet presAssocID="{31DFFD95-FFA8-4A22-A1C9-C0ACB32036F7}" presName="outerComposite" presStyleCnt="0">
        <dgm:presLayoutVars>
          <dgm:chMax val="5"/>
          <dgm:dir/>
          <dgm:resizeHandles val="exact"/>
        </dgm:presLayoutVars>
      </dgm:prSet>
      <dgm:spPr/>
    </dgm:pt>
    <dgm:pt modelId="{C713EDBE-5B4F-4E56-BB6F-EE54153C2CD1}" type="pres">
      <dgm:prSet presAssocID="{31DFFD95-FFA8-4A22-A1C9-C0ACB32036F7}" presName="dummyMaxCanvas" presStyleCnt="0">
        <dgm:presLayoutVars/>
      </dgm:prSet>
      <dgm:spPr/>
    </dgm:pt>
    <dgm:pt modelId="{131E2B50-8ECB-455F-8656-AC8221C0E26D}" type="pres">
      <dgm:prSet presAssocID="{31DFFD95-FFA8-4A22-A1C9-C0ACB32036F7}" presName="FiveNodes_1" presStyleLbl="node1" presStyleIdx="0" presStyleCnt="5" custScaleX="59630" custLinFactNeighborX="2059" custLinFactNeighborY="5387">
        <dgm:presLayoutVars>
          <dgm:bulletEnabled val="1"/>
        </dgm:presLayoutVars>
      </dgm:prSet>
      <dgm:spPr>
        <a:xfrm>
          <a:off x="0" y="0"/>
          <a:ext cx="5691377" cy="731520"/>
        </a:xfrm>
        <a:prstGeom prst="roundRect">
          <a:avLst>
            <a:gd name="adj" fmla="val 10000"/>
          </a:avLst>
        </a:prstGeom>
      </dgm:spPr>
    </dgm:pt>
    <dgm:pt modelId="{A54BEFDB-8CC8-487F-8314-6136D23F5E83}" type="pres">
      <dgm:prSet presAssocID="{31DFFD95-FFA8-4A22-A1C9-C0ACB32036F7}" presName="FiveNodes_2" presStyleLbl="node1" presStyleIdx="1" presStyleCnt="5" custScaleX="58083" custLinFactNeighborX="2290" custLinFactNeighborY="2076">
        <dgm:presLayoutVars>
          <dgm:bulletEnabled val="1"/>
        </dgm:presLayoutVars>
      </dgm:prSet>
      <dgm:spPr>
        <a:xfrm>
          <a:off x="425005" y="833120"/>
          <a:ext cx="5691377" cy="731520"/>
        </a:xfrm>
        <a:prstGeom prst="roundRect">
          <a:avLst>
            <a:gd name="adj" fmla="val 10000"/>
          </a:avLst>
        </a:prstGeom>
      </dgm:spPr>
    </dgm:pt>
    <dgm:pt modelId="{22EE1DAE-A31F-4772-9B7E-5548690ABEC8}" type="pres">
      <dgm:prSet presAssocID="{31DFFD95-FFA8-4A22-A1C9-C0ACB32036F7}" presName="FiveNodes_3" presStyleLbl="node1" presStyleIdx="2" presStyleCnt="5" custScaleX="58604" custLinFactNeighborX="1665" custLinFactNeighborY="5694">
        <dgm:presLayoutVars>
          <dgm:bulletEnabled val="1"/>
        </dgm:presLayoutVars>
      </dgm:prSet>
      <dgm:spPr>
        <a:xfrm>
          <a:off x="850011" y="1666240"/>
          <a:ext cx="5691377" cy="731520"/>
        </a:xfrm>
        <a:prstGeom prst="roundRect">
          <a:avLst>
            <a:gd name="adj" fmla="val 10000"/>
          </a:avLst>
        </a:prstGeom>
      </dgm:spPr>
    </dgm:pt>
    <dgm:pt modelId="{1DA9EC99-B5F0-4EEB-8D88-9D28E62C0BB3}" type="pres">
      <dgm:prSet presAssocID="{31DFFD95-FFA8-4A22-A1C9-C0ACB32036F7}" presName="FiveNodes_4" presStyleLbl="node1" presStyleIdx="3" presStyleCnt="5" custScaleX="57667" custLinFactNeighborX="2819" custLinFactNeighborY="2920">
        <dgm:presLayoutVars>
          <dgm:bulletEnabled val="1"/>
        </dgm:presLayoutVars>
      </dgm:prSet>
      <dgm:spPr>
        <a:xfrm>
          <a:off x="1275016" y="2499360"/>
          <a:ext cx="5691377" cy="731520"/>
        </a:xfrm>
        <a:prstGeom prst="roundRect">
          <a:avLst>
            <a:gd name="adj" fmla="val 10000"/>
          </a:avLst>
        </a:prstGeom>
      </dgm:spPr>
    </dgm:pt>
    <dgm:pt modelId="{86035866-B016-4D96-B135-B43CCC547197}" type="pres">
      <dgm:prSet presAssocID="{31DFFD95-FFA8-4A22-A1C9-C0ACB32036F7}" presName="FiveNodes_5" presStyleLbl="node1" presStyleIdx="4" presStyleCnt="5" custScaleX="56342" custLinFactNeighborX="3234" custLinFactNeighborY="-2148">
        <dgm:presLayoutVars>
          <dgm:bulletEnabled val="1"/>
        </dgm:presLayoutVars>
      </dgm:prSet>
      <dgm:spPr>
        <a:xfrm>
          <a:off x="1866324" y="3332480"/>
          <a:ext cx="5358773" cy="731520"/>
        </a:xfrm>
        <a:prstGeom prst="roundRect">
          <a:avLst>
            <a:gd name="adj" fmla="val 10000"/>
          </a:avLst>
        </a:prstGeom>
      </dgm:spPr>
    </dgm:pt>
    <dgm:pt modelId="{9BB56949-B3ED-483D-9370-AF6A08677D73}" type="pres">
      <dgm:prSet presAssocID="{31DFFD95-FFA8-4A22-A1C9-C0ACB32036F7}" presName="FiveConn_1-2" presStyleLbl="fgAccFollowNode1" presStyleIdx="0" presStyleCnt="4" custLinFactX="-100000" custLinFactNeighborX="-169809" custLinFactNeighborY="-72053">
        <dgm:presLayoutVars>
          <dgm:bulletEnabled val="1"/>
        </dgm:presLayoutVars>
      </dgm:prSet>
      <dgm:spPr/>
    </dgm:pt>
    <dgm:pt modelId="{BC5795F1-07F8-4C3D-A609-1B200C822B95}" type="pres">
      <dgm:prSet presAssocID="{31DFFD95-FFA8-4A22-A1C9-C0ACB32036F7}" presName="FiveConn_2-3" presStyleLbl="fgAccFollowNode1" presStyleIdx="1" presStyleCnt="4" custLinFactX="-100000" custLinFactNeighborX="-174749" custLinFactNeighborY="-84909">
        <dgm:presLayoutVars>
          <dgm:bulletEnabled val="1"/>
        </dgm:presLayoutVars>
      </dgm:prSet>
      <dgm:spPr/>
    </dgm:pt>
    <dgm:pt modelId="{153786B5-1B6D-427C-A52A-262A35EBF9CB}" type="pres">
      <dgm:prSet presAssocID="{31DFFD95-FFA8-4A22-A1C9-C0ACB32036F7}" presName="FiveConn_3-4" presStyleLbl="fgAccFollowNode1" presStyleIdx="2" presStyleCnt="4" custLinFactX="-100000" custLinFactNeighborX="-176576" custLinFactNeighborY="-70453">
        <dgm:presLayoutVars>
          <dgm:bulletEnabled val="1"/>
        </dgm:presLayoutVars>
      </dgm:prSet>
      <dgm:spPr/>
    </dgm:pt>
    <dgm:pt modelId="{50B5F34D-6852-4683-B23E-E359501B9B48}" type="pres">
      <dgm:prSet presAssocID="{31DFFD95-FFA8-4A22-A1C9-C0ACB32036F7}" presName="FiveConn_4-5" presStyleLbl="fgAccFollowNode1" presStyleIdx="3" presStyleCnt="4" custLinFactX="-100000" custLinFactNeighborX="-162812" custLinFactNeighborY="-75863">
        <dgm:presLayoutVars>
          <dgm:bulletEnabled val="1"/>
        </dgm:presLayoutVars>
      </dgm:prSet>
      <dgm:spPr/>
    </dgm:pt>
    <dgm:pt modelId="{B6A92140-4E89-420A-B36A-073406E4DE5A}" type="pres">
      <dgm:prSet presAssocID="{31DFFD95-FFA8-4A22-A1C9-C0ACB32036F7}" presName="FiveNodes_1_text" presStyleLbl="node1" presStyleIdx="4" presStyleCnt="5">
        <dgm:presLayoutVars>
          <dgm:bulletEnabled val="1"/>
        </dgm:presLayoutVars>
      </dgm:prSet>
      <dgm:spPr/>
    </dgm:pt>
    <dgm:pt modelId="{D80C93F3-3B23-4C42-90D4-8BA83180A420}" type="pres">
      <dgm:prSet presAssocID="{31DFFD95-FFA8-4A22-A1C9-C0ACB32036F7}" presName="FiveNodes_2_text" presStyleLbl="node1" presStyleIdx="4" presStyleCnt="5">
        <dgm:presLayoutVars>
          <dgm:bulletEnabled val="1"/>
        </dgm:presLayoutVars>
      </dgm:prSet>
      <dgm:spPr/>
    </dgm:pt>
    <dgm:pt modelId="{CC305C2C-0831-42BD-AB35-027453033D24}" type="pres">
      <dgm:prSet presAssocID="{31DFFD95-FFA8-4A22-A1C9-C0ACB32036F7}" presName="FiveNodes_3_text" presStyleLbl="node1" presStyleIdx="4" presStyleCnt="5">
        <dgm:presLayoutVars>
          <dgm:bulletEnabled val="1"/>
        </dgm:presLayoutVars>
      </dgm:prSet>
      <dgm:spPr/>
    </dgm:pt>
    <dgm:pt modelId="{FBFC89E6-698E-4469-9DDD-B271F78ADC31}" type="pres">
      <dgm:prSet presAssocID="{31DFFD95-FFA8-4A22-A1C9-C0ACB32036F7}" presName="FiveNodes_4_text" presStyleLbl="node1" presStyleIdx="4" presStyleCnt="5">
        <dgm:presLayoutVars>
          <dgm:bulletEnabled val="1"/>
        </dgm:presLayoutVars>
      </dgm:prSet>
      <dgm:spPr/>
    </dgm:pt>
    <dgm:pt modelId="{B72BFA23-2AAC-4A65-ABA0-2CF196018A82}" type="pres">
      <dgm:prSet presAssocID="{31DFFD95-FFA8-4A22-A1C9-C0ACB32036F7}" presName="FiveNodes_5_text" presStyleLbl="node1" presStyleIdx="4" presStyleCnt="5">
        <dgm:presLayoutVars>
          <dgm:bulletEnabled val="1"/>
        </dgm:presLayoutVars>
      </dgm:prSet>
      <dgm:spPr/>
    </dgm:pt>
  </dgm:ptLst>
  <dgm:cxnLst>
    <dgm:cxn modelId="{C88A6513-B2BF-48E8-ACA8-291D273CBCA1}" srcId="{31DFFD95-FFA8-4A22-A1C9-C0ACB32036F7}" destId="{FB71F3EB-EA5F-4967-8707-F6FCD7C6E82E}" srcOrd="1" destOrd="0" parTransId="{567AC11F-AF16-4E30-AAEE-46DB96AD2FEC}" sibTransId="{CF362A0C-8A6C-42BC-9E8A-B6E31F5E199F}"/>
    <dgm:cxn modelId="{DF101D15-3C34-43DE-BB15-EB4B3AE99E31}" type="presOf" srcId="{CF362A0C-8A6C-42BC-9E8A-B6E31F5E199F}" destId="{BC5795F1-07F8-4C3D-A609-1B200C822B95}" srcOrd="0" destOrd="0" presId="urn:microsoft.com/office/officeart/2005/8/layout/vProcess5"/>
    <dgm:cxn modelId="{4F6E7119-709D-4F98-9115-ACF6E2F1E4A8}" type="presOf" srcId="{23F7A171-3F7E-4C73-8BAA-DB0CD91D9CA7}" destId="{9BB56949-B3ED-483D-9370-AF6A08677D73}" srcOrd="0" destOrd="0" presId="urn:microsoft.com/office/officeart/2005/8/layout/vProcess5"/>
    <dgm:cxn modelId="{E5336B25-BDD7-4544-8DD0-AADA8FA38D87}" srcId="{31DFFD95-FFA8-4A22-A1C9-C0ACB32036F7}" destId="{C14B00D1-49B3-447A-B702-F0B44F8010C6}" srcOrd="4" destOrd="0" parTransId="{7CA28675-99E3-448C-8A60-DF2D8C189930}" sibTransId="{53ECC081-4981-467D-BA9A-D37677BCFB9F}"/>
    <dgm:cxn modelId="{D60DD031-82A9-4D78-ABF5-EE1B0A8F8577}" type="presOf" srcId="{54DC2407-8830-4F7D-9C35-6BCE90BEEDD6}" destId="{131E2B50-8ECB-455F-8656-AC8221C0E26D}" srcOrd="0" destOrd="0" presId="urn:microsoft.com/office/officeart/2005/8/layout/vProcess5"/>
    <dgm:cxn modelId="{0D4F5964-5BC6-46B5-B6EE-26B8308500FA}" type="presOf" srcId="{EAD48C0D-3E30-421E-8CCB-9C1348503B11}" destId="{FBFC89E6-698E-4469-9DDD-B271F78ADC31}" srcOrd="1" destOrd="0" presId="urn:microsoft.com/office/officeart/2005/8/layout/vProcess5"/>
    <dgm:cxn modelId="{0494686A-662F-40CE-9747-EFDC400CEC00}" type="presOf" srcId="{653B0EF3-72B2-4BB1-9CCC-85058791DD62}" destId="{22EE1DAE-A31F-4772-9B7E-5548690ABEC8}" srcOrd="0" destOrd="0" presId="urn:microsoft.com/office/officeart/2005/8/layout/vProcess5"/>
    <dgm:cxn modelId="{D3AD0D6F-E4B1-4D3C-89F8-A11C114CFECC}" type="presOf" srcId="{54DC2407-8830-4F7D-9C35-6BCE90BEEDD6}" destId="{B6A92140-4E89-420A-B36A-073406E4DE5A}" srcOrd="1" destOrd="0" presId="urn:microsoft.com/office/officeart/2005/8/layout/vProcess5"/>
    <dgm:cxn modelId="{DB9A5471-792B-42A9-97A4-78968656CD9D}" type="presOf" srcId="{FB71F3EB-EA5F-4967-8707-F6FCD7C6E82E}" destId="{D80C93F3-3B23-4C42-90D4-8BA83180A420}" srcOrd="1" destOrd="0" presId="urn:microsoft.com/office/officeart/2005/8/layout/vProcess5"/>
    <dgm:cxn modelId="{C9F2B977-3AB5-4F4B-A2A6-E09B7676128C}" type="presOf" srcId="{31DFFD95-FFA8-4A22-A1C9-C0ACB32036F7}" destId="{ECB9D14E-A99D-48CC-AA78-A14399E402C7}" srcOrd="0" destOrd="0" presId="urn:microsoft.com/office/officeart/2005/8/layout/vProcess5"/>
    <dgm:cxn modelId="{27427379-25A4-4CE5-B6F5-91FCFC3DF188}" type="presOf" srcId="{FB71F3EB-EA5F-4967-8707-F6FCD7C6E82E}" destId="{A54BEFDB-8CC8-487F-8314-6136D23F5E83}" srcOrd="0" destOrd="0" presId="urn:microsoft.com/office/officeart/2005/8/layout/vProcess5"/>
    <dgm:cxn modelId="{335F8B5A-94E4-4D7F-A8E9-C0184D067A13}" srcId="{31DFFD95-FFA8-4A22-A1C9-C0ACB32036F7}" destId="{54DC2407-8830-4F7D-9C35-6BCE90BEEDD6}" srcOrd="0" destOrd="0" parTransId="{5B37A00E-60C5-4821-ACF9-ADA4227C9A0D}" sibTransId="{23F7A171-3F7E-4C73-8BAA-DB0CD91D9CA7}"/>
    <dgm:cxn modelId="{BC53E09B-29BF-41B6-83C4-BAE15F64E322}" type="presOf" srcId="{C14B00D1-49B3-447A-B702-F0B44F8010C6}" destId="{B72BFA23-2AAC-4A65-ABA0-2CF196018A82}" srcOrd="1" destOrd="0" presId="urn:microsoft.com/office/officeart/2005/8/layout/vProcess5"/>
    <dgm:cxn modelId="{9CF668B0-E6B0-40BA-B713-27BEBE2C5880}" srcId="{31DFFD95-FFA8-4A22-A1C9-C0ACB32036F7}" destId="{EAD48C0D-3E30-421E-8CCB-9C1348503B11}" srcOrd="3" destOrd="0" parTransId="{5BB1C8C1-4590-419F-8433-9B0E9442D0F6}" sibTransId="{C0EEEBFB-1237-4532-9FB3-8F55FA88C320}"/>
    <dgm:cxn modelId="{CD6721B9-82D5-4270-B4F6-DB22265BAE30}" type="presOf" srcId="{EAD48C0D-3E30-421E-8CCB-9C1348503B11}" destId="{1DA9EC99-B5F0-4EEB-8D88-9D28E62C0BB3}" srcOrd="0" destOrd="0" presId="urn:microsoft.com/office/officeart/2005/8/layout/vProcess5"/>
    <dgm:cxn modelId="{77134ACE-7763-4C86-8A44-BCDE7598D4EA}" srcId="{31DFFD95-FFA8-4A22-A1C9-C0ACB32036F7}" destId="{653B0EF3-72B2-4BB1-9CCC-85058791DD62}" srcOrd="2" destOrd="0" parTransId="{067B5A3C-C49C-44F1-9C16-DA06B745C2D4}" sibTransId="{9FE7811A-8024-4C72-AFB9-E7B869EAEC9E}"/>
    <dgm:cxn modelId="{C1E281D2-9461-4768-959B-A0B606D4A105}" type="presOf" srcId="{C14B00D1-49B3-447A-B702-F0B44F8010C6}" destId="{86035866-B016-4D96-B135-B43CCC547197}" srcOrd="0" destOrd="0" presId="urn:microsoft.com/office/officeart/2005/8/layout/vProcess5"/>
    <dgm:cxn modelId="{941F69D6-8A7B-469F-9FB6-B23C9A7867B1}" type="presOf" srcId="{C0EEEBFB-1237-4532-9FB3-8F55FA88C320}" destId="{50B5F34D-6852-4683-B23E-E359501B9B48}" srcOrd="0" destOrd="0" presId="urn:microsoft.com/office/officeart/2005/8/layout/vProcess5"/>
    <dgm:cxn modelId="{E13B6DDE-15E2-45E8-956C-B9FA2AF42CB0}" type="presOf" srcId="{653B0EF3-72B2-4BB1-9CCC-85058791DD62}" destId="{CC305C2C-0831-42BD-AB35-027453033D24}" srcOrd="1" destOrd="0" presId="urn:microsoft.com/office/officeart/2005/8/layout/vProcess5"/>
    <dgm:cxn modelId="{1283D8FC-8931-4955-B597-FF20C0B86CBD}" type="presOf" srcId="{9FE7811A-8024-4C72-AFB9-E7B869EAEC9E}" destId="{153786B5-1B6D-427C-A52A-262A35EBF9CB}" srcOrd="0" destOrd="0" presId="urn:microsoft.com/office/officeart/2005/8/layout/vProcess5"/>
    <dgm:cxn modelId="{61C3061F-CBDC-40AC-932D-6A024F5E24FC}" type="presParOf" srcId="{ECB9D14E-A99D-48CC-AA78-A14399E402C7}" destId="{C713EDBE-5B4F-4E56-BB6F-EE54153C2CD1}" srcOrd="0" destOrd="0" presId="urn:microsoft.com/office/officeart/2005/8/layout/vProcess5"/>
    <dgm:cxn modelId="{40DF6727-9A01-4913-998C-5CABE65F755D}" type="presParOf" srcId="{ECB9D14E-A99D-48CC-AA78-A14399E402C7}" destId="{131E2B50-8ECB-455F-8656-AC8221C0E26D}" srcOrd="1" destOrd="0" presId="urn:microsoft.com/office/officeart/2005/8/layout/vProcess5"/>
    <dgm:cxn modelId="{721F92B1-FF84-4655-96D9-B869433188FF}" type="presParOf" srcId="{ECB9D14E-A99D-48CC-AA78-A14399E402C7}" destId="{A54BEFDB-8CC8-487F-8314-6136D23F5E83}" srcOrd="2" destOrd="0" presId="urn:microsoft.com/office/officeart/2005/8/layout/vProcess5"/>
    <dgm:cxn modelId="{572DF3DF-D298-4236-AD78-54D84CDAFDE4}" type="presParOf" srcId="{ECB9D14E-A99D-48CC-AA78-A14399E402C7}" destId="{22EE1DAE-A31F-4772-9B7E-5548690ABEC8}" srcOrd="3" destOrd="0" presId="urn:microsoft.com/office/officeart/2005/8/layout/vProcess5"/>
    <dgm:cxn modelId="{146786F7-5CAB-4CA5-92E0-CFEF1C710235}" type="presParOf" srcId="{ECB9D14E-A99D-48CC-AA78-A14399E402C7}" destId="{1DA9EC99-B5F0-4EEB-8D88-9D28E62C0BB3}" srcOrd="4" destOrd="0" presId="urn:microsoft.com/office/officeart/2005/8/layout/vProcess5"/>
    <dgm:cxn modelId="{A6B8F312-CFB8-4DCF-8A11-A46C6E2EBB2D}" type="presParOf" srcId="{ECB9D14E-A99D-48CC-AA78-A14399E402C7}" destId="{86035866-B016-4D96-B135-B43CCC547197}" srcOrd="5" destOrd="0" presId="urn:microsoft.com/office/officeart/2005/8/layout/vProcess5"/>
    <dgm:cxn modelId="{76B2A735-3C86-40E5-A8FF-AA336C469B86}" type="presParOf" srcId="{ECB9D14E-A99D-48CC-AA78-A14399E402C7}" destId="{9BB56949-B3ED-483D-9370-AF6A08677D73}" srcOrd="6" destOrd="0" presId="urn:microsoft.com/office/officeart/2005/8/layout/vProcess5"/>
    <dgm:cxn modelId="{CEBFEAB5-0602-41B2-B704-AB6AA231A6DB}" type="presParOf" srcId="{ECB9D14E-A99D-48CC-AA78-A14399E402C7}" destId="{BC5795F1-07F8-4C3D-A609-1B200C822B95}" srcOrd="7" destOrd="0" presId="urn:microsoft.com/office/officeart/2005/8/layout/vProcess5"/>
    <dgm:cxn modelId="{CD387BB0-307D-4A02-B0FD-E8889D4E60CB}" type="presParOf" srcId="{ECB9D14E-A99D-48CC-AA78-A14399E402C7}" destId="{153786B5-1B6D-427C-A52A-262A35EBF9CB}" srcOrd="8" destOrd="0" presId="urn:microsoft.com/office/officeart/2005/8/layout/vProcess5"/>
    <dgm:cxn modelId="{1EAEB37F-E889-4E90-B516-9BD03BC79466}" type="presParOf" srcId="{ECB9D14E-A99D-48CC-AA78-A14399E402C7}" destId="{50B5F34D-6852-4683-B23E-E359501B9B48}" srcOrd="9" destOrd="0" presId="urn:microsoft.com/office/officeart/2005/8/layout/vProcess5"/>
    <dgm:cxn modelId="{ED9E5406-EF89-4E60-AE92-ADFC3C69E943}" type="presParOf" srcId="{ECB9D14E-A99D-48CC-AA78-A14399E402C7}" destId="{B6A92140-4E89-420A-B36A-073406E4DE5A}" srcOrd="10" destOrd="0" presId="urn:microsoft.com/office/officeart/2005/8/layout/vProcess5"/>
    <dgm:cxn modelId="{9BF823C5-AC74-4D48-AE27-F5477D83609D}" type="presParOf" srcId="{ECB9D14E-A99D-48CC-AA78-A14399E402C7}" destId="{D80C93F3-3B23-4C42-90D4-8BA83180A420}" srcOrd="11" destOrd="0" presId="urn:microsoft.com/office/officeart/2005/8/layout/vProcess5"/>
    <dgm:cxn modelId="{02786CA4-F70A-4F24-B7E0-5FBED819AC09}" type="presParOf" srcId="{ECB9D14E-A99D-48CC-AA78-A14399E402C7}" destId="{CC305C2C-0831-42BD-AB35-027453033D24}" srcOrd="12" destOrd="0" presId="urn:microsoft.com/office/officeart/2005/8/layout/vProcess5"/>
    <dgm:cxn modelId="{AFEBD5FA-B6AE-4646-A85D-B9B592B38543}" type="presParOf" srcId="{ECB9D14E-A99D-48CC-AA78-A14399E402C7}" destId="{FBFC89E6-698E-4469-9DDD-B271F78ADC31}" srcOrd="13" destOrd="0" presId="urn:microsoft.com/office/officeart/2005/8/layout/vProcess5"/>
    <dgm:cxn modelId="{9218D070-AC9A-4D62-A34C-E698C4C01C7F}" type="presParOf" srcId="{ECB9D14E-A99D-48CC-AA78-A14399E402C7}" destId="{B72BFA23-2AAC-4A65-ABA0-2CF196018A82}"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E2B50-8ECB-455F-8656-AC8221C0E26D}">
      <dsp:nvSpPr>
        <dsp:cNvPr id="0" name=""/>
        <dsp:cNvSpPr/>
      </dsp:nvSpPr>
      <dsp:spPr>
        <a:xfrm>
          <a:off x="1388492" y="40502"/>
          <a:ext cx="3722162" cy="751858"/>
        </a:xfrm>
        <a:prstGeom prst="roundRect">
          <a:avLst>
            <a:gd name="adj" fmla="val 10000"/>
          </a:avLst>
        </a:prstGeom>
        <a:solidFill>
          <a:schemeClr val="accent1">
            <a:lumMod val="75000"/>
          </a:schemeClr>
        </a:solidFill>
        <a:ln w="15875"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Remember your SEI evaluation letter.</a:t>
          </a:r>
        </a:p>
      </dsp:txBody>
      <dsp:txXfrm>
        <a:off x="1410513" y="62523"/>
        <a:ext cx="3168141" cy="707816"/>
      </dsp:txXfrm>
    </dsp:sp>
    <dsp:sp modelId="{A54BEFDB-8CC8-487F-8314-6136D23F5E83}">
      <dsp:nvSpPr>
        <dsp:cNvPr id="0" name=""/>
        <dsp:cNvSpPr/>
      </dsp:nvSpPr>
      <dsp:spPr>
        <a:xfrm>
          <a:off x="1917324" y="871891"/>
          <a:ext cx="3625597" cy="751858"/>
        </a:xfrm>
        <a:prstGeom prst="roundRect">
          <a:avLst>
            <a:gd name="adj" fmla="val 10000"/>
          </a:avLst>
        </a:prstGeom>
        <a:solidFill>
          <a:srgbClr val="2FA3EE">
            <a:lumMod val="75000"/>
          </a:srgbClr>
        </a:solidFill>
        <a:ln w="15875"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Review agendas     before meetings.</a:t>
          </a:r>
        </a:p>
      </dsp:txBody>
      <dsp:txXfrm>
        <a:off x="1939345" y="893912"/>
        <a:ext cx="3026956" cy="707816"/>
      </dsp:txXfrm>
    </dsp:sp>
    <dsp:sp modelId="{22EE1DAE-A31F-4772-9B7E-5548690ABEC8}">
      <dsp:nvSpPr>
        <dsp:cNvPr id="0" name=""/>
        <dsp:cNvSpPr/>
      </dsp:nvSpPr>
      <dsp:spPr>
        <a:xfrm>
          <a:off x="2328181" y="1755376"/>
          <a:ext cx="3658118" cy="751858"/>
        </a:xfrm>
        <a:prstGeom prst="roundRect">
          <a:avLst>
            <a:gd name="adj" fmla="val 10000"/>
          </a:avLst>
        </a:prstGeom>
        <a:solidFill>
          <a:srgbClr val="2FA3EE">
            <a:lumMod val="75000"/>
          </a:srgbClr>
        </a:solidFill>
        <a:ln w="15875"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Ask counsel if you have questions.</a:t>
          </a:r>
        </a:p>
      </dsp:txBody>
      <dsp:txXfrm>
        <a:off x="2350202" y="1777397"/>
        <a:ext cx="3054503" cy="707816"/>
      </dsp:txXfrm>
    </dsp:sp>
    <dsp:sp modelId="{1DA9EC99-B5F0-4EEB-8D88-9D28E62C0BB3}">
      <dsp:nvSpPr>
        <dsp:cNvPr id="0" name=""/>
        <dsp:cNvSpPr/>
      </dsp:nvSpPr>
      <dsp:spPr>
        <a:xfrm>
          <a:off x="2895590" y="2590803"/>
          <a:ext cx="3599630" cy="751858"/>
        </a:xfrm>
        <a:prstGeom prst="roundRect">
          <a:avLst>
            <a:gd name="adj" fmla="val 10000"/>
          </a:avLst>
        </a:prstGeom>
        <a:solidFill>
          <a:srgbClr val="2FA3EE">
            <a:lumMod val="75000"/>
          </a:srgbClr>
        </a:solidFill>
        <a:ln w="15875"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Review this presentation.</a:t>
          </a:r>
        </a:p>
      </dsp:txBody>
      <dsp:txXfrm>
        <a:off x="2917611" y="2612824"/>
        <a:ext cx="3004961" cy="707816"/>
      </dsp:txXfrm>
    </dsp:sp>
    <dsp:sp modelId="{86035866-B016-4D96-B135-B43CCC547197}">
      <dsp:nvSpPr>
        <dsp:cNvPr id="0" name=""/>
        <dsp:cNvSpPr/>
      </dsp:nvSpPr>
      <dsp:spPr>
        <a:xfrm>
          <a:off x="3428979" y="3408981"/>
          <a:ext cx="3516922" cy="751858"/>
        </a:xfrm>
        <a:prstGeom prst="roundRect">
          <a:avLst>
            <a:gd name="adj" fmla="val 10000"/>
          </a:avLst>
        </a:prstGeom>
        <a:solidFill>
          <a:srgbClr val="2FA3EE">
            <a:lumMod val="75000"/>
          </a:srgbClr>
        </a:solidFill>
        <a:ln w="15875"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Tw Cen MT" panose="020B0602020104020603"/>
              <a:ea typeface="+mn-ea"/>
              <a:cs typeface="+mn-cs"/>
            </a:rPr>
            <a:t>Ask our staff if you’re unsure.</a:t>
          </a:r>
        </a:p>
      </dsp:txBody>
      <dsp:txXfrm>
        <a:off x="3451000" y="3431002"/>
        <a:ext cx="2934905" cy="707816"/>
      </dsp:txXfrm>
    </dsp:sp>
    <dsp:sp modelId="{9BB56949-B3ED-483D-9370-AF6A08677D73}">
      <dsp:nvSpPr>
        <dsp:cNvPr id="0" name=""/>
        <dsp:cNvSpPr/>
      </dsp:nvSpPr>
      <dsp:spPr>
        <a:xfrm>
          <a:off x="4434811" y="197145"/>
          <a:ext cx="488707" cy="488707"/>
        </a:xfrm>
        <a:prstGeom prst="downArrow">
          <a:avLst>
            <a:gd name="adj1" fmla="val 55000"/>
            <a:gd name="adj2" fmla="val 45000"/>
          </a:avLst>
        </a:prstGeom>
        <a:solidFill>
          <a:schemeClr val="bg1">
            <a:lumMod val="85000"/>
            <a:alpha val="90000"/>
          </a:schemeClr>
        </a:solidFill>
        <a:ln w="1587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544770" y="197145"/>
        <a:ext cx="268789" cy="367752"/>
      </dsp:txXfrm>
    </dsp:sp>
    <dsp:sp modelId="{BC5795F1-07F8-4C3D-A609-1B200C822B95}">
      <dsp:nvSpPr>
        <dsp:cNvPr id="0" name=""/>
        <dsp:cNvSpPr/>
      </dsp:nvSpPr>
      <dsp:spPr>
        <a:xfrm>
          <a:off x="4876800" y="990600"/>
          <a:ext cx="488707" cy="488707"/>
        </a:xfrm>
        <a:prstGeom prst="downArrow">
          <a:avLst>
            <a:gd name="adj1" fmla="val 55000"/>
            <a:gd name="adj2" fmla="val 45000"/>
          </a:avLst>
        </a:prstGeom>
        <a:solidFill>
          <a:schemeClr val="bg1">
            <a:lumMod val="85000"/>
            <a:alpha val="90000"/>
          </a:schemeClr>
        </a:solidFill>
        <a:ln w="1587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986759" y="990600"/>
        <a:ext cx="268789" cy="367752"/>
      </dsp:txXfrm>
    </dsp:sp>
    <dsp:sp modelId="{153786B5-1B6D-427C-A52A-262A35EBF9CB}">
      <dsp:nvSpPr>
        <dsp:cNvPr id="0" name=""/>
        <dsp:cNvSpPr/>
      </dsp:nvSpPr>
      <dsp:spPr>
        <a:xfrm>
          <a:off x="5334002" y="1904999"/>
          <a:ext cx="488707" cy="488707"/>
        </a:xfrm>
        <a:prstGeom prst="downArrow">
          <a:avLst>
            <a:gd name="adj1" fmla="val 55000"/>
            <a:gd name="adj2" fmla="val 45000"/>
          </a:avLst>
        </a:prstGeom>
        <a:solidFill>
          <a:schemeClr val="bg1">
            <a:lumMod val="85000"/>
            <a:alpha val="90000"/>
          </a:schemeClr>
        </a:solidFill>
        <a:ln w="1587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443961" y="1904999"/>
        <a:ext cx="268789" cy="367752"/>
      </dsp:txXfrm>
    </dsp:sp>
    <dsp:sp modelId="{50B5F34D-6852-4683-B23E-E359501B9B48}">
      <dsp:nvSpPr>
        <dsp:cNvPr id="0" name=""/>
        <dsp:cNvSpPr/>
      </dsp:nvSpPr>
      <dsp:spPr>
        <a:xfrm>
          <a:off x="5867398" y="2743197"/>
          <a:ext cx="488707" cy="488707"/>
        </a:xfrm>
        <a:prstGeom prst="downArrow">
          <a:avLst>
            <a:gd name="adj1" fmla="val 55000"/>
            <a:gd name="adj2" fmla="val 45000"/>
          </a:avLst>
        </a:prstGeom>
        <a:solidFill>
          <a:schemeClr val="bg1">
            <a:lumMod val="85000"/>
            <a:alpha val="90000"/>
          </a:schemeClr>
        </a:solidFill>
        <a:ln w="1587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77357" y="2743197"/>
        <a:ext cx="268789" cy="3677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smtClean="0">
                <a:latin typeface="Arial" charset="0"/>
              </a:defRPr>
            </a:lvl1pPr>
          </a:lstStyle>
          <a:p>
            <a:pPr>
              <a:defRPr/>
            </a:pPr>
            <a:fld id="{FE82A521-40B7-4F9F-A701-A40B7EFE5F2A}" type="datetimeFigureOut">
              <a:rPr lang="en-US"/>
              <a:pPr>
                <a:defRPr/>
              </a:pPr>
              <a:t>8/23/2023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smtClean="0">
                <a:latin typeface="Arial" charset="0"/>
              </a:defRPr>
            </a:lvl1pPr>
          </a:lstStyle>
          <a:p>
            <a:pPr>
              <a:defRPr/>
            </a:pPr>
            <a:fld id="{CFDCB28A-A4DC-40C3-B5A8-0BF1480C0D97}" type="slidenum">
              <a:rPr lang="en-US"/>
              <a:pPr>
                <a:defRPr/>
              </a:pPr>
              <a:t>‹#›</a:t>
            </a:fld>
            <a:endParaRPr lang="en-US" dirty="0"/>
          </a:p>
        </p:txBody>
      </p:sp>
    </p:spTree>
    <p:extLst>
      <p:ext uri="{BB962C8B-B14F-4D97-AF65-F5344CB8AC3E}">
        <p14:creationId xmlns:p14="http://schemas.microsoft.com/office/powerpoint/2010/main" val="210189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B9BF2A6-CBA2-4BEB-AD4A-858ED0111C26}" type="datetimeFigureOut">
              <a:rPr lang="en-US"/>
              <a:pPr>
                <a:defRPr/>
              </a:pPr>
              <a:t>8/23/2023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6BB87D2-558B-45A0-8D01-B31116BD57F2}" type="slidenum">
              <a:rPr lang="en-US"/>
              <a:pPr>
                <a:defRPr/>
              </a:pPr>
              <a:t>‹#›</a:t>
            </a:fld>
            <a:endParaRPr lang="en-US" dirty="0"/>
          </a:p>
        </p:txBody>
      </p:sp>
    </p:spTree>
    <p:extLst>
      <p:ext uri="{BB962C8B-B14F-4D97-AF65-F5344CB8AC3E}">
        <p14:creationId xmlns:p14="http://schemas.microsoft.com/office/powerpoint/2010/main" val="1863383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Arial" pitchFamily="34" charset="0"/>
              <a:buNone/>
            </a:pPr>
            <a:endParaRPr lang="en-US" dirty="0"/>
          </a:p>
        </p:txBody>
      </p:sp>
      <p:sp>
        <p:nvSpPr>
          <p:cNvPr id="4" name="Slide Number Placeholder 3"/>
          <p:cNvSpPr>
            <a:spLocks noGrp="1"/>
          </p:cNvSpPr>
          <p:nvPr>
            <p:ph type="sldNum" sz="quarter" idx="5"/>
          </p:nvPr>
        </p:nvSpPr>
        <p:spPr/>
        <p:txBody>
          <a:bodyPr/>
          <a:lstStyle/>
          <a:p>
            <a:pPr>
              <a:defRPr/>
            </a:pPr>
            <a:fld id="{E0E04319-0C6F-4094-B473-2C8004EB6DA5}" type="slidenum">
              <a:rPr lang="en-US" smtClean="0"/>
              <a:pPr>
                <a:defRPr/>
              </a:pPr>
              <a:t>1</a:t>
            </a:fld>
            <a:endParaRPr lang="en-US" dirty="0"/>
          </a:p>
        </p:txBody>
      </p:sp>
    </p:spTree>
    <p:extLst>
      <p:ext uri="{BB962C8B-B14F-4D97-AF65-F5344CB8AC3E}">
        <p14:creationId xmlns:p14="http://schemas.microsoft.com/office/powerpoint/2010/main" val="82342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The campaign activity disclosure obligation is part of the SEI and found in N.C.G.S. § 138A-24(a)(14).</a:t>
            </a:r>
            <a:r>
              <a:rPr lang="en-US" i="1"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10</a:t>
            </a:fld>
            <a:endParaRPr lang="en-US" dirty="0"/>
          </a:p>
        </p:txBody>
      </p:sp>
    </p:spTree>
    <p:extLst>
      <p:ext uri="{BB962C8B-B14F-4D97-AF65-F5344CB8AC3E}">
        <p14:creationId xmlns:p14="http://schemas.microsoft.com/office/powerpoint/2010/main" val="4777074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xfrm>
            <a:off x="701040" y="4183380"/>
            <a:ext cx="5608320" cy="5113020"/>
          </a:xfrm>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t>Immunity is laid out in N.C.G.S. § 138A-13(a2).</a:t>
            </a:r>
          </a:p>
        </p:txBody>
      </p:sp>
      <p:sp>
        <p:nvSpPr>
          <p:cNvPr id="4" name="Slide Number Placeholder 3"/>
          <p:cNvSpPr>
            <a:spLocks noGrp="1"/>
          </p:cNvSpPr>
          <p:nvPr>
            <p:ph type="sldNum" sz="quarter" idx="5"/>
          </p:nvPr>
        </p:nvSpPr>
        <p:spPr/>
        <p:txBody>
          <a:bodyPr/>
          <a:lstStyle/>
          <a:p>
            <a:pPr>
              <a:defRPr/>
            </a:pPr>
            <a:fld id="{A1690E47-CEF6-49B4-826B-996182FC36CA}" type="slidenum">
              <a:rPr lang="en-US" smtClean="0"/>
              <a:pPr>
                <a:defRPr/>
              </a:pPr>
              <a:t>100</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10448631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t>Commission advice has prospective application only.  N.C.G.S. § 138A-13(a) and (a2) (public servants, etc.), (b) and (b1) (legislators).</a:t>
            </a:r>
          </a:p>
        </p:txBody>
      </p:sp>
      <p:sp>
        <p:nvSpPr>
          <p:cNvPr id="4" name="Slide Number Placeholder 3"/>
          <p:cNvSpPr>
            <a:spLocks noGrp="1"/>
          </p:cNvSpPr>
          <p:nvPr>
            <p:ph type="sldNum" sz="quarter" idx="5"/>
          </p:nvPr>
        </p:nvSpPr>
        <p:spPr/>
        <p:txBody>
          <a:bodyPr/>
          <a:lstStyle/>
          <a:p>
            <a:pPr>
              <a:defRPr/>
            </a:pPr>
            <a:fld id="{0DF6E8CF-6AC2-4F6E-A193-3397BB182772}" type="slidenum">
              <a:rPr lang="en-US" smtClean="0"/>
              <a:pPr>
                <a:defRPr/>
              </a:pPr>
              <a:t>101</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24595765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solidFill>
                  <a:srgbClr val="008000"/>
                </a:solidFill>
              </a:rPr>
              <a:t>The ban on gifts and favors from contractors and subcontractors is in N.C.G.S. § 133-32.</a:t>
            </a:r>
          </a:p>
          <a:p>
            <a:pPr marL="285750" indent="-285750" eaLnBrk="1" hangingPunct="1">
              <a:buFont typeface="Arial" panose="020B0604020202020204" pitchFamily="34" charset="0"/>
              <a:buChar char="•"/>
            </a:pPr>
            <a:r>
              <a:rPr lang="en-US" sz="1400" dirty="0">
                <a:solidFill>
                  <a:srgbClr val="008000"/>
                </a:solidFill>
              </a:rPr>
              <a:t>Executive Order No. 24 (Oct. 1, 2009) (signed by Gov. Perdue).</a:t>
            </a:r>
          </a:p>
          <a:p>
            <a:pPr marL="285750" indent="-285750" eaLnBrk="1" hangingPunct="1">
              <a:buFont typeface="Arial" panose="020B0604020202020204" pitchFamily="34" charset="0"/>
              <a:buChar char="•"/>
            </a:pPr>
            <a:r>
              <a:rPr lang="en-US" sz="1400" dirty="0">
                <a:solidFill>
                  <a:srgbClr val="008000"/>
                </a:solidFill>
              </a:rPr>
              <a:t>Executive Order No. 34 (Dec. 1, 2009) (signed by Gov. Perdue).</a:t>
            </a:r>
          </a:p>
          <a:p>
            <a:pPr marL="285750" indent="-285750" eaLnBrk="1" hangingPunct="1">
              <a:buFont typeface="Arial" panose="020B0604020202020204" pitchFamily="34" charset="0"/>
              <a:buChar char="•"/>
            </a:pPr>
            <a:endParaRPr lang="en-US" sz="1400" dirty="0">
              <a:solidFill>
                <a:srgbClr val="008000"/>
              </a:solidFill>
            </a:endParaRPr>
          </a:p>
        </p:txBody>
      </p:sp>
      <p:sp>
        <p:nvSpPr>
          <p:cNvPr id="4" name="Date Placeholder 3"/>
          <p:cNvSpPr>
            <a:spLocks noGrp="1"/>
          </p:cNvSpPr>
          <p:nvPr>
            <p:ph type="dt" sz="quarter" idx="1"/>
          </p:nvPr>
        </p:nvSpPr>
        <p:spPr/>
        <p:txBody>
          <a:bodyPr/>
          <a:lstStyle/>
          <a:p>
            <a:pPr>
              <a:defRPr/>
            </a:pPr>
            <a:r>
              <a:rPr lang="en-US" dirty="0"/>
              <a:t>8/26/2010</a:t>
            </a:r>
          </a:p>
        </p:txBody>
      </p:sp>
      <p:sp>
        <p:nvSpPr>
          <p:cNvPr id="5" name="Slide Number Placeholder 4"/>
          <p:cNvSpPr>
            <a:spLocks noGrp="1"/>
          </p:cNvSpPr>
          <p:nvPr>
            <p:ph type="sldNum" sz="quarter" idx="5"/>
          </p:nvPr>
        </p:nvSpPr>
        <p:spPr/>
        <p:txBody>
          <a:bodyPr/>
          <a:lstStyle/>
          <a:p>
            <a:pPr>
              <a:defRPr/>
            </a:pPr>
            <a:fld id="{E8689A42-9601-4D0C-9F08-59C23C8DD2B9}" type="slidenum">
              <a:rPr lang="en-US" smtClean="0"/>
              <a:pPr>
                <a:defRPr/>
              </a:pPr>
              <a:t>102</a:t>
            </a:fld>
            <a:endParaRPr lang="en-US" dirty="0"/>
          </a:p>
        </p:txBody>
      </p:sp>
    </p:spTree>
    <p:extLst>
      <p:ext uri="{BB962C8B-B14F-4D97-AF65-F5344CB8AC3E}">
        <p14:creationId xmlns:p14="http://schemas.microsoft.com/office/powerpoint/2010/main" val="7533907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xfrm>
            <a:off x="701040" y="4415790"/>
            <a:ext cx="5608320" cy="4570730"/>
          </a:xfrm>
          <a:noFill/>
        </p:spPr>
        <p:txBody>
          <a:bodyPr wrap="square" numCol="1" anchor="t" anchorCtr="0" compatLnSpc="1">
            <a:prstTxWarp prst="textNoShape">
              <a:avLst/>
            </a:prstTxWarp>
            <a:normAutofit fontScale="77500" lnSpcReduction="20000"/>
          </a:bodyPr>
          <a:lstStyle/>
          <a:p>
            <a:pPr marL="457200" indent="-457200">
              <a:buClrTx/>
              <a:buFont typeface="Arial" panose="020B0604020202020204" pitchFamily="34" charset="0"/>
              <a:buChar char="•"/>
            </a:pPr>
            <a:r>
              <a:rPr lang="en-US" sz="3200" b="0" cap="none" dirty="0">
                <a:solidFill>
                  <a:srgbClr val="474747"/>
                </a:solidFill>
              </a:rPr>
              <a:t>Sue had a bullet that read,</a:t>
            </a:r>
            <a:r>
              <a:rPr lang="en-US" sz="3200" b="1" cap="none" dirty="0">
                <a:solidFill>
                  <a:srgbClr val="474747"/>
                </a:solidFill>
              </a:rPr>
              <a:t> </a:t>
            </a:r>
            <a:r>
              <a:rPr lang="en-US" sz="3200" b="0" cap="none" dirty="0">
                <a:solidFill>
                  <a:srgbClr val="474747"/>
                </a:solidFill>
              </a:rPr>
              <a:t>“Prohibition on self-dealing</a:t>
            </a:r>
            <a:r>
              <a:rPr lang="en-US" sz="3200" b="1" cap="none" dirty="0">
                <a:solidFill>
                  <a:srgbClr val="474747"/>
                </a:solidFill>
              </a:rPr>
              <a:t> -- </a:t>
            </a:r>
            <a:r>
              <a:rPr lang="en-US" sz="3200" cap="none" dirty="0">
                <a:solidFill>
                  <a:srgbClr val="474747"/>
                </a:solidFill>
              </a:rPr>
              <a:t>cannot benefit from or influence public contracting.”  If this refers to a statute that isn’t N.C.G.S. § 133-32, I can’t find it.</a:t>
            </a:r>
          </a:p>
          <a:p>
            <a:pPr marL="457200" indent="-457200">
              <a:buClrTx/>
              <a:buFont typeface="Arial" panose="020B0604020202020204" pitchFamily="34" charset="0"/>
              <a:buChar char="•"/>
            </a:pPr>
            <a:r>
              <a:rPr lang="en-US" sz="3200" cap="none" dirty="0">
                <a:solidFill>
                  <a:srgbClr val="474747"/>
                </a:solidFill>
              </a:rPr>
              <a:t>Authorization for additional agencies, BOG, and other boards to adopt supplemental ethics standards is found in N.C.G.S. § 138A-41(a).</a:t>
            </a:r>
          </a:p>
          <a:p>
            <a:pPr marL="457200" indent="-457200">
              <a:buClrTx/>
              <a:buFont typeface="Arial" panose="020B0604020202020204" pitchFamily="34" charset="0"/>
              <a:buChar char="•"/>
            </a:pPr>
            <a:r>
              <a:rPr lang="en-US" sz="3200" cap="none" dirty="0">
                <a:solidFill>
                  <a:srgbClr val="474747"/>
                </a:solidFill>
              </a:rPr>
              <a:t>The Governor’s authorization is found in N.C.G.S. § 138A-41(b)-(c).</a:t>
            </a:r>
          </a:p>
          <a:p>
            <a:pPr marL="285750" indent="-285750" eaLnBrk="1" hangingPunct="1">
              <a:buFont typeface="Arial" panose="020B0604020202020204" pitchFamily="34" charset="0"/>
              <a:buChar char="•"/>
            </a:pPr>
            <a:endParaRPr lang="en-US" sz="1400" b="1" i="1" dirty="0"/>
          </a:p>
        </p:txBody>
      </p:sp>
      <p:sp>
        <p:nvSpPr>
          <p:cNvPr id="4" name="Date Placeholder 3"/>
          <p:cNvSpPr>
            <a:spLocks noGrp="1"/>
          </p:cNvSpPr>
          <p:nvPr>
            <p:ph type="dt" sz="quarter" idx="1"/>
          </p:nvPr>
        </p:nvSpPr>
        <p:spPr/>
        <p:txBody>
          <a:bodyPr/>
          <a:lstStyle/>
          <a:p>
            <a:pPr>
              <a:defRPr/>
            </a:pPr>
            <a:r>
              <a:rPr lang="en-US" dirty="0"/>
              <a:t>8/26/2010</a:t>
            </a:r>
          </a:p>
        </p:txBody>
      </p:sp>
      <p:sp>
        <p:nvSpPr>
          <p:cNvPr id="5" name="Slide Number Placeholder 4"/>
          <p:cNvSpPr>
            <a:spLocks noGrp="1"/>
          </p:cNvSpPr>
          <p:nvPr>
            <p:ph type="sldNum" sz="quarter" idx="5"/>
          </p:nvPr>
        </p:nvSpPr>
        <p:spPr/>
        <p:txBody>
          <a:bodyPr/>
          <a:lstStyle/>
          <a:p>
            <a:pPr>
              <a:defRPr/>
            </a:pPr>
            <a:fld id="{A4A01C79-682C-4EDA-8DCC-E905610141D0}" type="slidenum">
              <a:rPr lang="en-US" smtClean="0"/>
              <a:pPr>
                <a:defRPr/>
              </a:pPr>
              <a:t>103</a:t>
            </a:fld>
            <a:endParaRPr lang="en-US" dirty="0"/>
          </a:p>
        </p:txBody>
      </p:sp>
    </p:spTree>
    <p:extLst>
      <p:ext uri="{BB962C8B-B14F-4D97-AF65-F5344CB8AC3E}">
        <p14:creationId xmlns:p14="http://schemas.microsoft.com/office/powerpoint/2010/main" val="31912631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Examples</a:t>
            </a:r>
            <a:r>
              <a:rPr lang="en-US" dirty="0"/>
              <a:t>:</a:t>
            </a:r>
          </a:p>
          <a:p>
            <a:pPr marL="171450" indent="-171450">
              <a:buFont typeface="Arial" panose="020B0604020202020204" pitchFamily="34" charset="0"/>
              <a:buChar char="•"/>
            </a:pPr>
            <a:r>
              <a:rPr lang="en-US" dirty="0"/>
              <a:t>The Lottery Commission is required to </a:t>
            </a:r>
            <a:r>
              <a:rPr lang="en-US" sz="1200" b="0" i="0" kern="1200" dirty="0">
                <a:solidFill>
                  <a:schemeClr val="tx1"/>
                </a:solidFill>
                <a:effectLst/>
                <a:latin typeface="+mn-lt"/>
                <a:ea typeface="+mn-ea"/>
                <a:cs typeface="+mn-cs"/>
              </a:rPr>
              <a:t>“investigate and compare the overall business practices, </a:t>
            </a:r>
            <a:r>
              <a:rPr lang="en-US" sz="1200" b="1" i="0" kern="1200" dirty="0">
                <a:solidFill>
                  <a:schemeClr val="tx1"/>
                </a:solidFill>
                <a:effectLst/>
                <a:latin typeface="+mn-lt"/>
                <a:ea typeface="+mn-ea"/>
                <a:cs typeface="+mn-cs"/>
              </a:rPr>
              <a:t>ethical</a:t>
            </a:r>
            <a:r>
              <a:rPr lang="en-US" sz="1200" b="0" i="0" kern="1200" dirty="0">
                <a:solidFill>
                  <a:schemeClr val="tx1"/>
                </a:solidFill>
                <a:effectLst/>
                <a:latin typeface="+mn-lt"/>
                <a:ea typeface="+mn-ea"/>
                <a:cs typeface="+mn-cs"/>
              </a:rPr>
              <a:t> reputation, criminal record, civil litigation, competence, integrity, background, and regulatory compliance record of lottery potential contractors.”  N.C.G.S. § 18C-151(a)(6).</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Commissioner of Banks is authorized to assess the competence of a bank’s board of directors, including by examining compliance with the bank’s code of ethics. N.C.G.S. § 53C-4-10(a).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Public insurance adjusters are required to take 24 hours of continuing education, including ethics classes, every two years. N.C.G.S. § 58-33A-55(a).</a:t>
            </a: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104</a:t>
            </a:fld>
            <a:endParaRPr lang="en-US" dirty="0"/>
          </a:p>
        </p:txBody>
      </p:sp>
    </p:spTree>
    <p:extLst>
      <p:ext uri="{BB962C8B-B14F-4D97-AF65-F5344CB8AC3E}">
        <p14:creationId xmlns:p14="http://schemas.microsoft.com/office/powerpoint/2010/main" val="21118185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At first text box: We don’t really have enough information to know yet.</a:t>
            </a:r>
          </a:p>
          <a:p>
            <a:r>
              <a:rPr lang="en-US" i="0" dirty="0"/>
              <a:t>At second text box: The giver appears to be an interested person, so without an applicable exception, no. </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105</a:t>
            </a:fld>
            <a:endParaRPr lang="en-US" dirty="0"/>
          </a:p>
        </p:txBody>
      </p:sp>
    </p:spTree>
    <p:extLst>
      <p:ext uri="{BB962C8B-B14F-4D97-AF65-F5344CB8AC3E}">
        <p14:creationId xmlns:p14="http://schemas.microsoft.com/office/powerpoint/2010/main" val="26895379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a:p>
        </p:txBody>
      </p:sp>
      <p:sp>
        <p:nvSpPr>
          <p:cNvPr id="4" name="Slide Number Placeholder 3"/>
          <p:cNvSpPr txBox="1">
            <a:spLocks noGrp="1"/>
          </p:cNvSpPr>
          <p:nvPr/>
        </p:nvSpPr>
        <p:spPr>
          <a:xfrm>
            <a:off x="3970938" y="8829967"/>
            <a:ext cx="3037840" cy="464820"/>
          </a:xfrm>
          <a:prstGeom prst="rect">
            <a:avLst/>
          </a:prstGeom>
          <a:noFill/>
        </p:spPr>
        <p:txBody>
          <a:bodyPr anchor="b"/>
          <a:lstStyle/>
          <a:p>
            <a:pPr algn="r" fontAlgn="auto">
              <a:spcBef>
                <a:spcPts val="0"/>
              </a:spcBef>
              <a:spcAft>
                <a:spcPts val="0"/>
              </a:spcAft>
              <a:defRPr/>
            </a:pPr>
            <a:fld id="{51304A24-240A-445B-BF38-EF60E8568A0F}" type="slidenum">
              <a:rPr lang="en-US" sz="1200">
                <a:latin typeface="+mn-lt"/>
              </a:rPr>
              <a:pPr algn="r" fontAlgn="auto">
                <a:spcBef>
                  <a:spcPts val="0"/>
                </a:spcBef>
                <a:spcAft>
                  <a:spcPts val="0"/>
                </a:spcAft>
                <a:defRPr/>
              </a:pPr>
              <a:t>106</a:t>
            </a:fld>
            <a:endParaRPr lang="en-US" sz="1200" dirty="0">
              <a:latin typeface="+mn-lt"/>
            </a:endParaRPr>
          </a:p>
        </p:txBody>
      </p:sp>
      <p:sp>
        <p:nvSpPr>
          <p:cNvPr id="5" name="Date Placeholder 4"/>
          <p:cNvSpPr txBox="1">
            <a:spLocks noGrp="1"/>
          </p:cNvSpPr>
          <p:nvPr/>
        </p:nvSpPr>
        <p:spPr>
          <a:xfrm>
            <a:off x="3970938" y="0"/>
            <a:ext cx="3037840" cy="464820"/>
          </a:xfrm>
          <a:prstGeom prst="rect">
            <a:avLst/>
          </a:prstGeom>
          <a:noFill/>
        </p:spPr>
        <p:txBody>
          <a:bodyPr/>
          <a:lstStyle/>
          <a:p>
            <a:pPr algn="r" fontAlgn="auto">
              <a:spcBef>
                <a:spcPts val="0"/>
              </a:spcBef>
              <a:spcAft>
                <a:spcPts val="0"/>
              </a:spcAft>
              <a:defRPr/>
            </a:pPr>
            <a:r>
              <a:rPr lang="en-US" sz="1200" dirty="0">
                <a:latin typeface="+mn-lt"/>
              </a:rPr>
              <a:t>8/26/2010</a:t>
            </a:r>
          </a:p>
        </p:txBody>
      </p:sp>
    </p:spTree>
    <p:extLst>
      <p:ext uri="{BB962C8B-B14F-4D97-AF65-F5344CB8AC3E}">
        <p14:creationId xmlns:p14="http://schemas.microsoft.com/office/powerpoint/2010/main" val="40374693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think of any provision of the Ethics Act that would prohibit your speaking to the Rotary Club.</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107</a:t>
            </a:fld>
            <a:endParaRPr lang="en-US" dirty="0"/>
          </a:p>
        </p:txBody>
      </p:sp>
    </p:spTree>
    <p:extLst>
      <p:ext uri="{BB962C8B-B14F-4D97-AF65-F5344CB8AC3E}">
        <p14:creationId xmlns:p14="http://schemas.microsoft.com/office/powerpoint/2010/main" val="23250542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definition of “gift” is in N.C.G.S. § 138A-3(15).</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108</a:t>
            </a:fld>
            <a:endParaRPr lang="en-US" dirty="0"/>
          </a:p>
        </p:txBody>
      </p:sp>
    </p:spTree>
    <p:extLst>
      <p:ext uri="{BB962C8B-B14F-4D97-AF65-F5344CB8AC3E}">
        <p14:creationId xmlns:p14="http://schemas.microsoft.com/office/powerpoint/2010/main" val="39385676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definition of “honorarium” is in N.C.G.S. § 138A-3(16).</a:t>
            </a:r>
          </a:p>
          <a:p>
            <a:pPr marL="171450" indent="-171450">
              <a:buFont typeface="Arial" panose="020B0604020202020204" pitchFamily="34" charset="0"/>
              <a:buChar char="•"/>
            </a:pPr>
            <a:r>
              <a:rPr lang="en-US" dirty="0"/>
              <a:t>The honorarium prohibition is in N.C.G.S. § 138A-32(</a:t>
            </a:r>
            <a:r>
              <a:rPr lang="en-US" dirty="0" err="1"/>
              <a:t>i</a:t>
            </a:r>
            <a:r>
              <a:rPr lang="en-US" dirty="0"/>
              <a:t>).</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109</a:t>
            </a:fld>
            <a:endParaRPr lang="en-US" dirty="0"/>
          </a:p>
        </p:txBody>
      </p:sp>
    </p:spTree>
    <p:extLst>
      <p:ext uri="{BB962C8B-B14F-4D97-AF65-F5344CB8AC3E}">
        <p14:creationId xmlns:p14="http://schemas.microsoft.com/office/powerpoint/2010/main" val="379671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The campaign activity disclosure obligation is part of the SEI and found in N.C.G.S. § 138A-24(a)(14).</a:t>
            </a:r>
            <a:r>
              <a:rPr lang="en-US" i="1"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11</a:t>
            </a:fld>
            <a:endParaRPr lang="en-US" dirty="0"/>
          </a:p>
        </p:txBody>
      </p:sp>
    </p:spTree>
    <p:extLst>
      <p:ext uri="{BB962C8B-B14F-4D97-AF65-F5344CB8AC3E}">
        <p14:creationId xmlns:p14="http://schemas.microsoft.com/office/powerpoint/2010/main" val="12133744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111</a:t>
            </a:fld>
            <a:endParaRPr lang="en-US" dirty="0"/>
          </a:p>
        </p:txBody>
      </p:sp>
    </p:spTree>
    <p:extLst>
      <p:ext uri="{BB962C8B-B14F-4D97-AF65-F5344CB8AC3E}">
        <p14:creationId xmlns:p14="http://schemas.microsoft.com/office/powerpoint/2010/main" val="370931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112</a:t>
            </a:fld>
            <a:endParaRPr lang="en-US" dirty="0"/>
          </a:p>
        </p:txBody>
      </p:sp>
    </p:spTree>
    <p:extLst>
      <p:ext uri="{BB962C8B-B14F-4D97-AF65-F5344CB8AC3E}">
        <p14:creationId xmlns:p14="http://schemas.microsoft.com/office/powerpoint/2010/main" val="13031353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governing statute is N.C.G.S. § 138A-31(a), Use of public position for private gain.</a:t>
            </a:r>
          </a:p>
          <a:p>
            <a:pPr marL="171450" indent="-171450">
              <a:buFont typeface="Arial" panose="020B0604020202020204" pitchFamily="34" charset="0"/>
              <a:buChar char="•"/>
            </a:pPr>
            <a:r>
              <a:rPr lang="en-US" dirty="0"/>
              <a:t>“Official action” is defined in N.C.G.S. § 138A-3(25).</a:t>
            </a:r>
          </a:p>
          <a:p>
            <a:pPr marL="171450" indent="-171450">
              <a:buFont typeface="Arial" panose="020B0604020202020204" pitchFamily="34" charset="0"/>
              <a:buChar char="•"/>
            </a:pPr>
            <a:r>
              <a:rPr lang="en-US" dirty="0"/>
              <a:t>“Financial benefit” is defined in N.C.G.S. § 138A-3(14c).</a:t>
            </a:r>
          </a:p>
          <a:p>
            <a:pPr marL="171450" indent="-171450">
              <a:buFont typeface="Arial" panose="020B0604020202020204" pitchFamily="34" charset="0"/>
              <a:buChar char="•"/>
            </a:pPr>
            <a:r>
              <a:rPr lang="en-US" dirty="0"/>
              <a:t>Permitted participation exceptions are in N.C.G.S. § 138A-38(a).</a:t>
            </a:r>
          </a:p>
          <a:p>
            <a:pPr marL="171450" indent="-171450">
              <a:buFont typeface="Arial" panose="020B0604020202020204" pitchFamily="34" charset="0"/>
              <a:buChar char="•"/>
            </a:pPr>
            <a:r>
              <a:rPr lang="en-US" dirty="0"/>
              <a:t>So disclose, recuse, record.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113</a:t>
            </a:fld>
            <a:endParaRPr lang="en-US" dirty="0"/>
          </a:p>
        </p:txBody>
      </p:sp>
    </p:spTree>
    <p:extLst>
      <p:ext uri="{BB962C8B-B14F-4D97-AF65-F5344CB8AC3E}">
        <p14:creationId xmlns:p14="http://schemas.microsoft.com/office/powerpoint/2010/main" val="367831017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3"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i="1" u="none" dirty="0"/>
          </a:p>
        </p:txBody>
      </p:sp>
    </p:spTree>
    <p:extLst>
      <p:ext uri="{BB962C8B-B14F-4D97-AF65-F5344CB8AC3E}">
        <p14:creationId xmlns:p14="http://schemas.microsoft.com/office/powerpoint/2010/main" val="294240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SEI filing requirements for covered persons are in N.C.G.S. § 138A-22(a).</a:t>
            </a:r>
          </a:p>
          <a:p>
            <a:pPr marL="171450" indent="-171450">
              <a:buFont typeface="Arial" panose="020B0604020202020204" pitchFamily="34" charset="0"/>
              <a:buChar char="•"/>
            </a:pPr>
            <a:r>
              <a:rPr lang="en-US" i="0" dirty="0"/>
              <a:t>Candidates are addressed in N.C.G.S. § 138A-22(d).</a:t>
            </a:r>
          </a:p>
          <a:p>
            <a:pPr marL="171450" indent="-171450">
              <a:buFont typeface="Arial" panose="020B0604020202020204" pitchFamily="34" charset="0"/>
              <a:buChar char="•"/>
            </a:pPr>
            <a:r>
              <a:rPr lang="en-US" i="0" dirty="0"/>
              <a:t>Post-service filing for former candidates is addressed in N.C.G.S. § 138A-22(d1).</a:t>
            </a:r>
          </a:p>
          <a:p>
            <a:pPr marL="171450" indent="-171450">
              <a:buFont typeface="Arial" panose="020B0604020202020204" pitchFamily="34" charset="0"/>
              <a:buChar char="•"/>
            </a:pPr>
            <a:r>
              <a:rPr lang="en-US" i="0" dirty="0"/>
              <a:t>The $60,000 threshold is in N.C.G.S. § 138A-22(a).</a:t>
            </a:r>
          </a:p>
          <a:p>
            <a:pPr marL="171450" indent="-171450">
              <a:buFont typeface="Arial" panose="020B0604020202020204" pitchFamily="34" charset="0"/>
              <a:buChar char="•"/>
            </a:pPr>
            <a:r>
              <a:rPr lang="en-US" i="0" dirty="0"/>
              <a:t>Student members of university and cc boards are addressed in N.C.G.S. § 138A-22(a).</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12</a:t>
            </a:fld>
            <a:endParaRPr lang="en-US" dirty="0"/>
          </a:p>
        </p:txBody>
      </p:sp>
    </p:spTree>
    <p:extLst>
      <p:ext uri="{BB962C8B-B14F-4D97-AF65-F5344CB8AC3E}">
        <p14:creationId xmlns:p14="http://schemas.microsoft.com/office/powerpoint/2010/main" val="69103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SEIs must be filed before the covered person’s initial appointment, election, or employment.  N.C.G.S. § 138A-22(a).</a:t>
            </a:r>
          </a:p>
          <a:p>
            <a:pPr marL="171450" indent="-171450">
              <a:buFont typeface="Arial" panose="020B0604020202020204" pitchFamily="34" charset="0"/>
              <a:buChar char="•"/>
            </a:pPr>
            <a:r>
              <a:rPr lang="en-US" dirty="0"/>
              <a:t>SEIs must be filed by April 15 of each year thereafter. N.C.G.S. § 138A-22(a).</a:t>
            </a:r>
          </a:p>
          <a:p>
            <a:pPr marL="171450" indent="-171450">
              <a:buFont typeface="Arial" panose="020B0604020202020204" pitchFamily="34" charset="0"/>
              <a:buChar char="•"/>
            </a:pPr>
            <a:r>
              <a:rPr lang="en-US" dirty="0"/>
              <a:t>The EC rules incorporate Rule 6 of the Rules of Civil Procedure to allow April 15 to be pushed to the next business day.  30 N.C.A.C. § 1.0104.</a:t>
            </a:r>
          </a:p>
          <a:p>
            <a:pPr marL="171450" indent="-171450">
              <a:buFont typeface="Arial" panose="020B0604020202020204" pitchFamily="34" charset="0"/>
              <a:buChar char="•"/>
            </a:pPr>
            <a:r>
              <a:rPr lang="en-US" dirty="0"/>
              <a:t>Exception for appointees and employees hired by constitutional officers is in N.C.G.</a:t>
            </a:r>
            <a:r>
              <a:rPr lang="en-US" b="0" dirty="0"/>
              <a:t>S. § 138A-22(b).</a:t>
            </a:r>
          </a:p>
          <a:p>
            <a:pPr marL="171450" indent="-171450">
              <a:buFont typeface="Arial" panose="020B0604020202020204" pitchFamily="34" charset="0"/>
              <a:buChar char="•"/>
            </a:pPr>
            <a:r>
              <a:rPr lang="en-US" b="0" dirty="0">
                <a:solidFill>
                  <a:srgbClr val="FF0000"/>
                </a:solidFill>
              </a:rPr>
              <a:t>Provisional appointments by universities and community colleges allowed by</a:t>
            </a:r>
            <a:r>
              <a:rPr lang="en-US" b="1" dirty="0">
                <a:solidFill>
                  <a:srgbClr val="FF0000"/>
                </a:solidFill>
              </a:rPr>
              <a:t> </a:t>
            </a:r>
            <a:r>
              <a:rPr lang="en-US" dirty="0"/>
              <a:t>N.C.G.S. § 138A-22(c).</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13</a:t>
            </a:fld>
            <a:endParaRPr lang="en-US" dirty="0"/>
          </a:p>
        </p:txBody>
      </p:sp>
    </p:spTree>
    <p:extLst>
      <p:ext uri="{BB962C8B-B14F-4D97-AF65-F5344CB8AC3E}">
        <p14:creationId xmlns:p14="http://schemas.microsoft.com/office/powerpoint/2010/main" val="607974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Review for actual and potential conflicts of interest.  N.C.G.S. § 138A-28(a) (not in blue book).</a:t>
            </a:r>
          </a:p>
          <a:p>
            <a:pPr marL="171450" indent="-171450">
              <a:buFont typeface="Arial" panose="020B0604020202020204" pitchFamily="34" charset="0"/>
              <a:buChar char="•"/>
            </a:pPr>
            <a:r>
              <a:rPr lang="en-US" dirty="0"/>
              <a:t>SEIs and evaluations are public records after appointment or hiring. N.C.G.S. § 138A-23(a).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14</a:t>
            </a:fld>
            <a:endParaRPr lang="en-US" dirty="0"/>
          </a:p>
        </p:txBody>
      </p:sp>
    </p:spTree>
    <p:extLst>
      <p:ext uri="{BB962C8B-B14F-4D97-AF65-F5344CB8AC3E}">
        <p14:creationId xmlns:p14="http://schemas.microsoft.com/office/powerpoint/2010/main" val="6793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15</a:t>
            </a:fld>
            <a:endParaRPr lang="en-US" dirty="0"/>
          </a:p>
        </p:txBody>
      </p:sp>
    </p:spTree>
    <p:extLst>
      <p:ext uri="{BB962C8B-B14F-4D97-AF65-F5344CB8AC3E}">
        <p14:creationId xmlns:p14="http://schemas.microsoft.com/office/powerpoint/2010/main" val="1391346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No-change forms are not authorized by statute or rule, but by Commission practice.  Maybe “the Commission </a:t>
            </a:r>
            <a:r>
              <a:rPr lang="en-US" sz="1200" b="0" i="0" kern="1200" dirty="0">
                <a:solidFill>
                  <a:schemeClr val="tx1"/>
                </a:solidFill>
                <a:effectLst/>
                <a:latin typeface="+mn-lt"/>
                <a:ea typeface="+mn-ea"/>
                <a:cs typeface="+mn-cs"/>
              </a:rPr>
              <a:t>shall issue forms to be used for the statement of economic interest and shall revise the forms from time to time as necessary to carry out the purposes of this Chapter.” </a:t>
            </a:r>
            <a:r>
              <a:rPr lang="en-US" dirty="0"/>
              <a:t>N.C.G.S. § 138A-22(g).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Faxed, emailed, or scanned copies are unfortunately prohibited by 30 N.C.A.C. § 5A.0104.</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16</a:t>
            </a:fld>
            <a:endParaRPr lang="en-US" dirty="0"/>
          </a:p>
        </p:txBody>
      </p:sp>
    </p:spTree>
    <p:extLst>
      <p:ext uri="{BB962C8B-B14F-4D97-AF65-F5344CB8AC3E}">
        <p14:creationId xmlns:p14="http://schemas.microsoft.com/office/powerpoint/2010/main" val="367721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dirty="0"/>
              <a:t>SEIs need not be updated till the following year. N.C.G.S. § 138A-22(a) (last sentence).</a:t>
            </a:r>
          </a:p>
        </p:txBody>
      </p:sp>
      <p:sp>
        <p:nvSpPr>
          <p:cNvPr id="4" name="Slide Number Placeholder 3"/>
          <p:cNvSpPr>
            <a:spLocks noGrp="1"/>
          </p:cNvSpPr>
          <p:nvPr>
            <p:ph type="sldNum" sz="quarter" idx="5"/>
          </p:nvPr>
        </p:nvSpPr>
        <p:spPr/>
        <p:txBody>
          <a:bodyPr/>
          <a:lstStyle/>
          <a:p>
            <a:pPr>
              <a:defRPr/>
            </a:pPr>
            <a:fld id="{50EDAABC-C649-4391-A66E-E621447F55F1}" type="slidenum">
              <a:rPr lang="en-US" smtClean="0"/>
              <a:pPr>
                <a:defRPr/>
              </a:pPr>
              <a:t>17</a:t>
            </a:fld>
            <a:endParaRPr lang="en-US" dirty="0"/>
          </a:p>
        </p:txBody>
      </p:sp>
    </p:spTree>
    <p:extLst>
      <p:ext uri="{BB962C8B-B14F-4D97-AF65-F5344CB8AC3E}">
        <p14:creationId xmlns:p14="http://schemas.microsoft.com/office/powerpoint/2010/main" val="109324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endParaRPr lang="en-US" dirty="0"/>
          </a:p>
          <a:p>
            <a:pPr marL="171450" indent="-171450" eaLnBrk="1" hangingPunct="1">
              <a:buFont typeface="Arial" panose="020B0604020202020204" pitchFamily="34" charset="0"/>
              <a:buChar char="•"/>
            </a:pPr>
            <a:r>
              <a:rPr lang="en-US" dirty="0"/>
              <a:t>$250 penalty is in N.C.G.S. § 138A-25(b).</a:t>
            </a:r>
          </a:p>
          <a:p>
            <a:pPr marL="171450" indent="-171450" eaLnBrk="1" hangingPunct="1">
              <a:buFont typeface="Arial" panose="020B0604020202020204" pitchFamily="34" charset="0"/>
              <a:buChar char="•"/>
            </a:pPr>
            <a:r>
              <a:rPr lang="en-US" dirty="0"/>
              <a:t>Removal is a possible consequence in N.C.G.S. § 138A-45(b)-(c). </a:t>
            </a:r>
          </a:p>
          <a:p>
            <a:pPr marL="171450" indent="-171450" eaLnBrk="1" hangingPunct="1">
              <a:buFont typeface="Arial" panose="020B0604020202020204" pitchFamily="34" charset="0"/>
              <a:buChar char="•"/>
            </a:pPr>
            <a:r>
              <a:rPr lang="en-US" dirty="0"/>
              <a:t>Class 1 misdemeanor for failing to disclose required information.  N.C.G.S. § 138A-26.</a:t>
            </a:r>
          </a:p>
          <a:p>
            <a:pPr marL="171450" indent="-171450" eaLnBrk="1" hangingPunct="1">
              <a:buFont typeface="Arial" panose="020B0604020202020204" pitchFamily="34" charset="0"/>
              <a:buChar char="•"/>
            </a:pPr>
            <a:r>
              <a:rPr lang="en-US" dirty="0"/>
              <a:t>Class H felony for false information.  N.C.G.S. § 138A-27.</a:t>
            </a:r>
          </a:p>
        </p:txBody>
      </p:sp>
    </p:spTree>
    <p:extLst>
      <p:ext uri="{BB962C8B-B14F-4D97-AF65-F5344CB8AC3E}">
        <p14:creationId xmlns:p14="http://schemas.microsoft.com/office/powerpoint/2010/main" val="3806196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Two years and six months.  N.C.G.S. § 138A-14(b1).</a:t>
            </a:r>
          </a:p>
          <a:p>
            <a:pPr marL="171450" indent="-171450">
              <a:buFont typeface="Arial" panose="020B0604020202020204" pitchFamily="34" charset="0"/>
              <a:buChar char="•"/>
            </a:pPr>
            <a:r>
              <a:rPr lang="en-US" dirty="0"/>
              <a:t>Ethics liaisons mentioned in N.C.G.S. § 138A-14(f).</a:t>
            </a:r>
          </a:p>
          <a:p>
            <a:pPr marL="171450" indent="-171450">
              <a:buFont typeface="Arial" panose="020B0604020202020204" pitchFamily="34" charset="0"/>
              <a:buChar char="•"/>
            </a:pPr>
            <a:r>
              <a:rPr lang="en-US" dirty="0"/>
              <a:t>Ethics liaisons also have to complete lobbying education as provided under N.C.G.S. § 120C-103.</a:t>
            </a:r>
          </a:p>
          <a:p>
            <a:pPr marL="171450" indent="-171450">
              <a:buFont typeface="Arial" panose="020B0604020202020204" pitchFamily="34" charset="0"/>
              <a:buChar char="•"/>
            </a:pPr>
            <a:r>
              <a:rPr lang="en-US" dirty="0"/>
              <a:t>Failure to attend education would likely be nonfeasance under N.C.G.S. § 138A-45.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19</a:t>
            </a:fld>
            <a:endParaRPr lang="en-US" dirty="0"/>
          </a:p>
        </p:txBody>
      </p:sp>
    </p:spTree>
    <p:extLst>
      <p:ext uri="{BB962C8B-B14F-4D97-AF65-F5344CB8AC3E}">
        <p14:creationId xmlns:p14="http://schemas.microsoft.com/office/powerpoint/2010/main" val="349574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a:t>
            </a:fld>
            <a:endParaRPr lang="en-US" dirty="0"/>
          </a:p>
        </p:txBody>
      </p:sp>
    </p:spTree>
    <p:extLst>
      <p:ext uri="{BB962C8B-B14F-4D97-AF65-F5344CB8AC3E}">
        <p14:creationId xmlns:p14="http://schemas.microsoft.com/office/powerpoint/2010/main" val="3171961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Duty to identify conflicts.  N.C.G.S. § 138A-35(a).</a:t>
            </a:r>
          </a:p>
          <a:p>
            <a:pPr marL="171450" indent="-171450">
              <a:buFont typeface="Arial" panose="020B0604020202020204" pitchFamily="34" charset="0"/>
              <a:buChar char="•"/>
            </a:pPr>
            <a:r>
              <a:rPr lang="en-US" i="0" dirty="0"/>
              <a:t>Duty to monitor and evaluate. N.C.G.S. § 138A-35(b).</a:t>
            </a: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20</a:t>
            </a:fld>
            <a:endParaRPr lang="en-US" dirty="0"/>
          </a:p>
        </p:txBody>
      </p:sp>
    </p:spTree>
    <p:extLst>
      <p:ext uri="{BB962C8B-B14F-4D97-AF65-F5344CB8AC3E}">
        <p14:creationId xmlns:p14="http://schemas.microsoft.com/office/powerpoint/2010/main" val="207594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Duty to identify conflicts.  N.C.G.S. § 138A-35(a).</a:t>
            </a:r>
          </a:p>
          <a:p>
            <a:pPr marL="171450" indent="-171450">
              <a:buFont typeface="Arial" panose="020B0604020202020204" pitchFamily="34" charset="0"/>
              <a:buChar char="•"/>
            </a:pPr>
            <a:r>
              <a:rPr lang="en-US" i="0" dirty="0"/>
              <a:t>Duty to monitor and evaluate. N.C.G.S. § 138A-35(b).</a:t>
            </a:r>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21</a:t>
            </a:fld>
            <a:endParaRPr lang="en-US" dirty="0"/>
          </a:p>
        </p:txBody>
      </p:sp>
    </p:spTree>
    <p:extLst>
      <p:ext uri="{BB962C8B-B14F-4D97-AF65-F5344CB8AC3E}">
        <p14:creationId xmlns:p14="http://schemas.microsoft.com/office/powerpoint/2010/main" val="26281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Agency heads include board chairs.  N.C.G.S. § 138A-15(a).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Active role.  N.C.G.S. § 138A-15(a).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Familiarity.  N.C.G.S. § 138A-15(b).</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22</a:t>
            </a:fld>
            <a:endParaRPr lang="en-US" dirty="0"/>
          </a:p>
        </p:txBody>
      </p:sp>
    </p:spTree>
    <p:extLst>
      <p:ext uri="{BB962C8B-B14F-4D97-AF65-F5344CB8AC3E}">
        <p14:creationId xmlns:p14="http://schemas.microsoft.com/office/powerpoint/2010/main" val="387244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Reminders and recording in meeting minutes.  N.C.G.S. § 138A-15(c)-(e).</a:t>
            </a:r>
          </a:p>
          <a:p>
            <a:pPr marL="171450" indent="-171450">
              <a:buFont typeface="Arial" panose="020B0604020202020204" pitchFamily="34" charset="0"/>
              <a:buChar char="•"/>
            </a:pPr>
            <a:r>
              <a:rPr lang="en-US" dirty="0"/>
              <a:t>Ensuring legal counsel is familiar with the ethics law.  N.C.G.S. § 138A-15(f).</a:t>
            </a:r>
          </a:p>
          <a:p>
            <a:pPr marL="171450" indent="-171450">
              <a:buFont typeface="Arial" panose="020B0604020202020204" pitchFamily="34" charset="0"/>
              <a:buChar char="•"/>
            </a:pPr>
            <a:r>
              <a:rPr lang="en-US" cap="none" dirty="0"/>
              <a:t>Customized ethics education programs. </a:t>
            </a:r>
            <a:r>
              <a:rPr lang="en-US" dirty="0"/>
              <a:t>N.C.G.S. § 138A-15(g).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cap="none" dirty="0"/>
              <a:t>Notify the Commission of changes in public servants. </a:t>
            </a:r>
            <a:r>
              <a:rPr lang="en-US" dirty="0"/>
              <a:t>N.C.G.S. § 138A-15(h).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cap="none" dirty="0"/>
              <a:t>Designate an ethics liaison. </a:t>
            </a:r>
            <a:r>
              <a:rPr lang="en-US" dirty="0"/>
              <a:t>N.C.G.S. § 138A-14(e).</a:t>
            </a:r>
            <a:endParaRPr lang="en-US" cap="none"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cap="none"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23</a:t>
            </a:fld>
            <a:endParaRPr lang="en-US" dirty="0"/>
          </a:p>
        </p:txBody>
      </p:sp>
    </p:spTree>
    <p:extLst>
      <p:ext uri="{BB962C8B-B14F-4D97-AF65-F5344CB8AC3E}">
        <p14:creationId xmlns:p14="http://schemas.microsoft.com/office/powerpoint/2010/main" val="200936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cap="none" dirty="0"/>
              <a:t>Ethics education required for ethics liaisons by N.C.G.S. § 138a-14(e). </a:t>
            </a: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24</a:t>
            </a:fld>
            <a:endParaRPr lang="en-US" dirty="0"/>
          </a:p>
        </p:txBody>
      </p:sp>
    </p:spTree>
    <p:extLst>
      <p:ext uri="{BB962C8B-B14F-4D97-AF65-F5344CB8AC3E}">
        <p14:creationId xmlns:p14="http://schemas.microsoft.com/office/powerpoint/2010/main" val="12697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25</a:t>
            </a:fld>
            <a:endParaRPr lang="en-US" dirty="0"/>
          </a:p>
        </p:txBody>
      </p:sp>
    </p:spTree>
    <p:extLst>
      <p:ext uri="{BB962C8B-B14F-4D97-AF65-F5344CB8AC3E}">
        <p14:creationId xmlns:p14="http://schemas.microsoft.com/office/powerpoint/2010/main" val="93621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The primary statute is N.C.G.S. § 138A-31(a), Use of Public Position for Private Gain.</a:t>
            </a:r>
          </a:p>
          <a:p>
            <a:pPr marL="171450" indent="-171450">
              <a:buFont typeface="Arial" panose="020B0604020202020204" pitchFamily="34" charset="0"/>
              <a:buChar char="•"/>
            </a:pPr>
            <a:r>
              <a:rPr lang="en-US" i="0" dirty="0"/>
              <a:t>“Official action” is defined in N.C.G.S. § 138A-3(25).</a:t>
            </a: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26</a:t>
            </a:fld>
            <a:endParaRPr lang="en-US" dirty="0"/>
          </a:p>
        </p:txBody>
      </p:sp>
    </p:spTree>
    <p:extLst>
      <p:ext uri="{BB962C8B-B14F-4D97-AF65-F5344CB8AC3E}">
        <p14:creationId xmlns:p14="http://schemas.microsoft.com/office/powerpoint/2010/main" val="729010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statute is</a:t>
            </a:r>
            <a:r>
              <a:rPr lang="en-US" i="0" dirty="0"/>
              <a:t> N.C.G.S. § 138A-31(a).</a:t>
            </a:r>
          </a:p>
          <a:p>
            <a:pPr marL="171450" indent="-171450">
              <a:buFont typeface="Arial" panose="020B0604020202020204" pitchFamily="34" charset="0"/>
              <a:buChar char="•"/>
            </a:pPr>
            <a:r>
              <a:rPr lang="en-US" i="0" dirty="0"/>
              <a:t>“Extended family” is defined in N.C.G.S. § 138A-3(13) and includes lineal ascendants, lineal descendants, siblings, and the same for one’s spouse.</a:t>
            </a:r>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27</a:t>
            </a:fld>
            <a:endParaRPr lang="en-US" dirty="0"/>
          </a:p>
        </p:txBody>
      </p:sp>
    </p:spTree>
    <p:extLst>
      <p:ext uri="{BB962C8B-B14F-4D97-AF65-F5344CB8AC3E}">
        <p14:creationId xmlns:p14="http://schemas.microsoft.com/office/powerpoint/2010/main" val="3918388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“Financial benefit” is defined in N.C.G.S. § 138A-3(14c).</a:t>
            </a:r>
          </a:p>
          <a:p>
            <a:pPr marL="171450" indent="-171450">
              <a:buFont typeface="Arial" panose="020B0604020202020204" pitchFamily="34" charset="0"/>
              <a:buChar char="•"/>
            </a:pPr>
            <a:r>
              <a:rPr lang="en-US" dirty="0"/>
              <a:t>It’s a little weird that a financial benefit includes a loss to the public servant.  But I think this definition allows a public servant to be on the hook for a vote </a:t>
            </a:r>
            <a:r>
              <a:rPr lang="en-US" b="1" i="1" dirty="0"/>
              <a:t>against</a:t>
            </a:r>
            <a:r>
              <a:rPr lang="en-US" dirty="0"/>
              <a:t> something that would cause a pecuniary loss to the public servant.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28</a:t>
            </a:fld>
            <a:endParaRPr lang="en-US" dirty="0"/>
          </a:p>
        </p:txBody>
      </p:sp>
    </p:spTree>
    <p:extLst>
      <p:ext uri="{BB962C8B-B14F-4D97-AF65-F5344CB8AC3E}">
        <p14:creationId xmlns:p14="http://schemas.microsoft.com/office/powerpoint/2010/main" val="3932966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“Business” is defined broadly in N.C.G.S. § 138A-3(2).</a:t>
            </a:r>
          </a:p>
          <a:p>
            <a:pPr marL="171450" indent="-171450">
              <a:buFont typeface="Arial" panose="020B0604020202020204" pitchFamily="34" charset="0"/>
              <a:buChar char="•"/>
            </a:pPr>
            <a:r>
              <a:rPr lang="en-US" dirty="0"/>
              <a:t>“Business with which associated” is defined in N.C.G.S. § 138A-3(3).  </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29</a:t>
            </a:fld>
            <a:endParaRPr lang="en-US" dirty="0"/>
          </a:p>
        </p:txBody>
      </p:sp>
    </p:spTree>
    <p:extLst>
      <p:ext uri="{BB962C8B-B14F-4D97-AF65-F5344CB8AC3E}">
        <p14:creationId xmlns:p14="http://schemas.microsoft.com/office/powerpoint/2010/main" val="236056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Covered persons include public servants, legislators, and judicial officers. N.C.G.S. § 138A-3(10).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Public servants are defined in N.C.G.S. § 138A-3(30).</a:t>
            </a:r>
          </a:p>
          <a:p>
            <a:pPr marL="171450" indent="-171450">
              <a:buFont typeface="Arial" panose="020B0604020202020204" pitchFamily="34" charset="0"/>
              <a:buChar char="•"/>
            </a:pPr>
            <a:r>
              <a:rPr lang="en-US" i="0" dirty="0"/>
              <a:t>Judicial officers are defined in N.C.G.S. § 138A-3(18).</a:t>
            </a:r>
          </a:p>
          <a:p>
            <a:pPr marL="171450" indent="-171450">
              <a:buFont typeface="Arial" panose="020B0604020202020204" pitchFamily="34" charset="0"/>
              <a:buChar char="•"/>
            </a:pPr>
            <a:r>
              <a:rPr lang="en-US" i="0" dirty="0"/>
              <a:t>Legislators are defined in N.C.G.S. § 138A-3(22). </a:t>
            </a:r>
          </a:p>
          <a:p>
            <a:pPr marL="171450" indent="-171450">
              <a:buFont typeface="Arial" panose="020B0604020202020204" pitchFamily="34" charset="0"/>
              <a:buChar char="•"/>
            </a:pPr>
            <a:r>
              <a:rPr lang="en-US" i="0" dirty="0"/>
              <a:t>Legislative employees are defined in N.C.G.S. § 120C-100(a)(6).  They are not “covered persons” as defined in N.C.G.S. § 138A-3(10).  But the Legislative Ethics Act does apply to legislative employees.  </a:t>
            </a:r>
            <a:r>
              <a:rPr lang="en-US" i="1" dirty="0"/>
              <a:t>See</a:t>
            </a:r>
            <a:r>
              <a:rPr lang="en-US" i="0" dirty="0"/>
              <a:t> N.C.G.S. § 120-102(a)(5).</a:t>
            </a:r>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endParaRPr lang="en-US" i="0" dirty="0"/>
          </a:p>
          <a:p>
            <a:endParaRPr lang="en-US" i="0"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a:t>
            </a:fld>
            <a:endParaRPr lang="en-US" dirty="0"/>
          </a:p>
        </p:txBody>
      </p:sp>
    </p:spTree>
    <p:extLst>
      <p:ext uri="{BB962C8B-B14F-4D97-AF65-F5344CB8AC3E}">
        <p14:creationId xmlns:p14="http://schemas.microsoft.com/office/powerpoint/2010/main" val="3896451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statute is N.C.G.S. § 138A-31(a).  This is oversimplified partly because it takes members of the public servant’s immediate family out of the equation.</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30</a:t>
            </a:fld>
            <a:endParaRPr lang="en-US" dirty="0"/>
          </a:p>
        </p:txBody>
      </p:sp>
    </p:spTree>
    <p:extLst>
      <p:ext uri="{BB962C8B-B14F-4D97-AF65-F5344CB8AC3E}">
        <p14:creationId xmlns:p14="http://schemas.microsoft.com/office/powerpoint/2010/main" val="757628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separate prohibition, and is found in N.C.G.S. § 138A-36(a).  </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31</a:t>
            </a:fld>
            <a:endParaRPr lang="en-US" dirty="0"/>
          </a:p>
        </p:txBody>
      </p:sp>
    </p:spTree>
    <p:extLst>
      <p:ext uri="{BB962C8B-B14F-4D97-AF65-F5344CB8AC3E}">
        <p14:creationId xmlns:p14="http://schemas.microsoft.com/office/powerpoint/2010/main" val="3858207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prohibition is in N.C.G.S. § 138A-36(a). </a:t>
            </a:r>
          </a:p>
          <a:p>
            <a:pPr marL="171450" indent="-171450">
              <a:buFont typeface="Arial" panose="020B0604020202020204" pitchFamily="34" charset="0"/>
              <a:buChar char="•"/>
            </a:pPr>
            <a:r>
              <a:rPr lang="en-US" dirty="0"/>
              <a:t>“Person with which the public servant is associated” is defined at N.C.G.S. § 138A-3(27d).</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32</a:t>
            </a:fld>
            <a:endParaRPr lang="en-US" dirty="0"/>
          </a:p>
        </p:txBody>
      </p:sp>
    </p:spTree>
    <p:extLst>
      <p:ext uri="{BB962C8B-B14F-4D97-AF65-F5344CB8AC3E}">
        <p14:creationId xmlns:p14="http://schemas.microsoft.com/office/powerpoint/2010/main" val="1781389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w Cen MT" panose="020B0602020104020603" pitchFamily="34" charset="0"/>
              </a:rPr>
              <a:t>The definition of “</a:t>
            </a:r>
            <a:r>
              <a:rPr lang="en-US" cap="none" dirty="0">
                <a:latin typeface="Tw Cen MT" panose="020B0602020104020603" pitchFamily="34" charset="0"/>
              </a:rPr>
              <a:t>Nonprofit corporation or organization with which associated”</a:t>
            </a:r>
            <a:r>
              <a:rPr lang="en-US" dirty="0">
                <a:latin typeface="Tw Cen MT" panose="020B0602020104020603" pitchFamily="34" charset="0"/>
              </a:rPr>
              <a:t> is in N.C.G.S. § 138A-3(24).</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33</a:t>
            </a:fld>
            <a:endParaRPr lang="en-US" dirty="0"/>
          </a:p>
        </p:txBody>
      </p:sp>
    </p:spTree>
    <p:extLst>
      <p:ext uri="{BB962C8B-B14F-4D97-AF65-F5344CB8AC3E}">
        <p14:creationId xmlns:p14="http://schemas.microsoft.com/office/powerpoint/2010/main" val="357500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N.C.G.S. § 138A-36(a).</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34</a:t>
            </a:fld>
            <a:endParaRPr lang="en-US" dirty="0"/>
          </a:p>
        </p:txBody>
      </p:sp>
    </p:spTree>
    <p:extLst>
      <p:ext uri="{BB962C8B-B14F-4D97-AF65-F5344CB8AC3E}">
        <p14:creationId xmlns:p14="http://schemas.microsoft.com/office/powerpoint/2010/main" val="2215384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required action is found in N.C.G.S. § 138A-36(b).</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35</a:t>
            </a:fld>
            <a:endParaRPr lang="en-US" dirty="0"/>
          </a:p>
        </p:txBody>
      </p:sp>
    </p:spTree>
    <p:extLst>
      <p:ext uri="{BB962C8B-B14F-4D97-AF65-F5344CB8AC3E}">
        <p14:creationId xmlns:p14="http://schemas.microsoft.com/office/powerpoint/2010/main" val="1176246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prohibition is in N.C.G.S. § 138A-36(c).  </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36</a:t>
            </a:fld>
            <a:endParaRPr lang="en-US" dirty="0"/>
          </a:p>
        </p:txBody>
      </p:sp>
    </p:spTree>
    <p:extLst>
      <p:ext uri="{BB962C8B-B14F-4D97-AF65-F5344CB8AC3E}">
        <p14:creationId xmlns:p14="http://schemas.microsoft.com/office/powerpoint/2010/main" val="1425944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 prohibition is in N.C.G.S. § 138A-36(c).  </a:t>
            </a:r>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37</a:t>
            </a:fld>
            <a:endParaRPr lang="en-US" dirty="0"/>
          </a:p>
        </p:txBody>
      </p:sp>
    </p:spTree>
    <p:extLst>
      <p:ext uri="{BB962C8B-B14F-4D97-AF65-F5344CB8AC3E}">
        <p14:creationId xmlns:p14="http://schemas.microsoft.com/office/powerpoint/2010/main" val="2551052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“definitions” are also in N.C.G.S. § 138A-36(c).</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38</a:t>
            </a:fld>
            <a:endParaRPr lang="en-US" dirty="0"/>
          </a:p>
        </p:txBody>
      </p:sp>
    </p:spTree>
    <p:extLst>
      <p:ext uri="{BB962C8B-B14F-4D97-AF65-F5344CB8AC3E}">
        <p14:creationId xmlns:p14="http://schemas.microsoft.com/office/powerpoint/2010/main" val="125936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sz="900" dirty="0"/>
              <a:t>These exceptions are in N.C.G.S. § 138A-38(a).</a:t>
            </a:r>
          </a:p>
        </p:txBody>
      </p:sp>
      <p:sp>
        <p:nvSpPr>
          <p:cNvPr id="4" name="Slide Number Placeholder 3"/>
          <p:cNvSpPr>
            <a:spLocks noGrp="1"/>
          </p:cNvSpPr>
          <p:nvPr>
            <p:ph type="sldNum" sz="quarter" idx="5"/>
          </p:nvPr>
        </p:nvSpPr>
        <p:spPr/>
        <p:txBody>
          <a:bodyPr/>
          <a:lstStyle/>
          <a:p>
            <a:pPr>
              <a:defRPr/>
            </a:pPr>
            <a:fld id="{A36DB31A-20D4-453A-85F3-8CE02A76D2DC}" type="slidenum">
              <a:rPr lang="en-US" smtClean="0"/>
              <a:pPr>
                <a:defRPr/>
              </a:pPr>
              <a:t>39</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168267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0" dirty="0"/>
              <a:t>Local codes of ethics required by </a:t>
            </a:r>
            <a:r>
              <a:rPr lang="en-US" sz="1200" cap="none" dirty="0">
                <a:latin typeface="Tw Cen MT" panose="020B0602020104020603" pitchFamily="34" charset="0"/>
              </a:rPr>
              <a:t>N</a:t>
            </a:r>
            <a:r>
              <a:rPr lang="en-US" sz="1200" cap="none" dirty="0">
                <a:solidFill>
                  <a:schemeClr val="tx1"/>
                </a:solidFill>
                <a:latin typeface="Tw Cen MT" panose="020B0602020104020603" pitchFamily="34" charset="0"/>
              </a:rPr>
              <a:t>.</a:t>
            </a:r>
            <a:r>
              <a:rPr lang="en-US" sz="1200" cap="none" dirty="0">
                <a:latin typeface="Tw Cen MT" panose="020B0602020104020603" pitchFamily="34" charset="0"/>
              </a:rPr>
              <a:t>C</a:t>
            </a:r>
            <a:r>
              <a:rPr lang="en-US" sz="1200" cap="none" dirty="0">
                <a:solidFill>
                  <a:schemeClr val="tx1"/>
                </a:solidFill>
                <a:latin typeface="Tw Cen MT" panose="020B0602020104020603" pitchFamily="34" charset="0"/>
              </a:rPr>
              <a:t>.</a:t>
            </a:r>
            <a:r>
              <a:rPr lang="en-US" sz="1200" cap="none" dirty="0">
                <a:latin typeface="Tw Cen MT" panose="020B0602020104020603" pitchFamily="34" charset="0"/>
              </a:rPr>
              <a:t>G</a:t>
            </a:r>
            <a:r>
              <a:rPr lang="en-US" sz="1200" cap="none" dirty="0">
                <a:solidFill>
                  <a:schemeClr val="tx1"/>
                </a:solidFill>
                <a:latin typeface="Tw Cen MT" panose="020B0602020104020603" pitchFamily="34" charset="0"/>
              </a:rPr>
              <a:t>.</a:t>
            </a:r>
            <a:r>
              <a:rPr lang="en-US" sz="1200" cap="none" dirty="0">
                <a:latin typeface="Tw Cen MT" panose="020B0602020104020603" pitchFamily="34" charset="0"/>
              </a:rPr>
              <a:t>S</a:t>
            </a:r>
            <a:r>
              <a:rPr lang="en-US" sz="1200" cap="none" dirty="0">
                <a:solidFill>
                  <a:schemeClr val="tx1"/>
                </a:solidFill>
                <a:latin typeface="Tw Cen MT" panose="020B0602020104020603" pitchFamily="34" charset="0"/>
              </a:rPr>
              <a:t>. § 160a-83.</a:t>
            </a:r>
          </a:p>
          <a:p>
            <a:pPr eaLnBrk="1" hangingPunct="1"/>
            <a:endParaRPr lang="en-US" i="1" dirty="0"/>
          </a:p>
        </p:txBody>
      </p:sp>
      <p:sp>
        <p:nvSpPr>
          <p:cNvPr id="4" name="Slide Number Placeholder 3"/>
          <p:cNvSpPr>
            <a:spLocks noGrp="1"/>
          </p:cNvSpPr>
          <p:nvPr>
            <p:ph type="sldNum" sz="quarter" idx="5"/>
          </p:nvPr>
        </p:nvSpPr>
        <p:spPr/>
        <p:txBody>
          <a:bodyPr/>
          <a:lstStyle/>
          <a:p>
            <a:pPr>
              <a:defRPr/>
            </a:pPr>
            <a:fld id="{CBD955E1-D938-4D06-9361-DDABFEF570F4}" type="slidenum">
              <a:rPr lang="en-US" smtClean="0"/>
              <a:pPr>
                <a:defRPr/>
              </a:pPr>
              <a:t>4</a:t>
            </a:fld>
            <a:endParaRPr lang="en-US" dirty="0"/>
          </a:p>
        </p:txBody>
      </p:sp>
    </p:spTree>
    <p:extLst>
      <p:ext uri="{BB962C8B-B14F-4D97-AF65-F5344CB8AC3E}">
        <p14:creationId xmlns:p14="http://schemas.microsoft.com/office/powerpoint/2010/main" val="63715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These exceptions are in N.C.G.S. § 138A-38(a).</a:t>
            </a:r>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40</a:t>
            </a:fld>
            <a:endParaRPr lang="en-US" dirty="0"/>
          </a:p>
        </p:txBody>
      </p:sp>
    </p:spTree>
    <p:extLst>
      <p:ext uri="{BB962C8B-B14F-4D97-AF65-F5344CB8AC3E}">
        <p14:creationId xmlns:p14="http://schemas.microsoft.com/office/powerpoint/2010/main" val="741361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Both parts are under N.C.G.S. § 138A-40.</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also can’t </a:t>
            </a:r>
            <a:r>
              <a:rPr lang="en-US" i="1" dirty="0"/>
              <a:t>cause</a:t>
            </a:r>
            <a:r>
              <a:rPr lang="en-US" dirty="0"/>
              <a:t> the employment, appointment, etc.</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41</a:t>
            </a:fld>
            <a:endParaRPr lang="en-US" dirty="0"/>
          </a:p>
        </p:txBody>
      </p:sp>
    </p:spTree>
    <p:extLst>
      <p:ext uri="{BB962C8B-B14F-4D97-AF65-F5344CB8AC3E}">
        <p14:creationId xmlns:p14="http://schemas.microsoft.com/office/powerpoint/2010/main" val="617042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79513" y="696913"/>
            <a:ext cx="3873500" cy="2905125"/>
          </a:xfrm>
          <a:noFill/>
          <a:ln>
            <a:solidFill>
              <a:srgbClr val="000000"/>
            </a:solidFill>
            <a:miter lim="800000"/>
            <a:headEnd/>
            <a:tailEnd/>
          </a:ln>
        </p:spPr>
      </p:sp>
      <p:sp>
        <p:nvSpPr>
          <p:cNvPr id="140291" name="Notes Placeholder 2"/>
          <p:cNvSpPr>
            <a:spLocks noGrp="1"/>
          </p:cNvSpPr>
          <p:nvPr>
            <p:ph type="body" idx="1"/>
          </p:nvPr>
        </p:nvSpPr>
        <p:spPr bwMode="auto">
          <a:xfrm>
            <a:off x="701040" y="3718560"/>
            <a:ext cx="5608320" cy="5345430"/>
          </a:xfrm>
          <a:noFill/>
        </p:spPr>
        <p:txBody>
          <a:bodyPr wrap="square" numCol="1" anchor="t" anchorCtr="0" compatLnSpc="1">
            <a:prstTxWarp prst="textNoShape">
              <a:avLst/>
            </a:prstTxWarp>
          </a:bodyPr>
          <a:lstStyle/>
          <a:p>
            <a:pPr marL="285750" indent="-285750" eaLnBrk="1" hangingPunct="1">
              <a:lnSpc>
                <a:spcPct val="90000"/>
              </a:lnSpc>
              <a:buFont typeface="Arial" panose="020B0604020202020204" pitchFamily="34" charset="0"/>
              <a:buChar char="•"/>
            </a:pPr>
            <a:r>
              <a:rPr lang="en-US" sz="1400" dirty="0"/>
              <a:t>Disclose the conflict to your agency or board.</a:t>
            </a:r>
          </a:p>
          <a:p>
            <a:pPr marL="285750" indent="-285750" eaLnBrk="1" hangingPunct="1">
              <a:lnSpc>
                <a:spcPct val="90000"/>
              </a:lnSpc>
              <a:buFont typeface="Arial" panose="020B0604020202020204" pitchFamily="34" charset="0"/>
              <a:buChar char="•"/>
            </a:pPr>
            <a:r>
              <a:rPr lang="en-US" sz="1400" dirty="0"/>
              <a:t>Prohibition on participating in discussions on matters you’re conflicted out of is in N.C.G.S. </a:t>
            </a:r>
            <a:r>
              <a:rPr lang="en-US" sz="1400"/>
              <a:t>§ 138A-35(a).</a:t>
            </a:r>
            <a:endParaRPr lang="en-US" sz="1400" dirty="0"/>
          </a:p>
        </p:txBody>
      </p:sp>
      <p:sp>
        <p:nvSpPr>
          <p:cNvPr id="4" name="Slide Number Placeholder 3"/>
          <p:cNvSpPr>
            <a:spLocks noGrp="1"/>
          </p:cNvSpPr>
          <p:nvPr>
            <p:ph type="sldNum" sz="quarter" idx="5"/>
          </p:nvPr>
        </p:nvSpPr>
        <p:spPr/>
        <p:txBody>
          <a:bodyPr/>
          <a:lstStyle/>
          <a:p>
            <a:pPr>
              <a:defRPr/>
            </a:pPr>
            <a:fld id="{9F2BE37B-8E03-4586-B156-530DF7027E7F}" type="slidenum">
              <a:rPr lang="en-US" smtClean="0"/>
              <a:pPr>
                <a:defRPr/>
              </a:pPr>
              <a:t>42</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1756464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Prohibition on non-governmental advertising is in N.C.G.S. § 138A-31(b).</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43</a:t>
            </a:fld>
            <a:endParaRPr lang="en-US" dirty="0"/>
          </a:p>
        </p:txBody>
      </p:sp>
    </p:spTree>
    <p:extLst>
      <p:ext uri="{BB962C8B-B14F-4D97-AF65-F5344CB8AC3E}">
        <p14:creationId xmlns:p14="http://schemas.microsoft.com/office/powerpoint/2010/main" val="685315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Exceptions listed in N.C.G.S. § 138A-31(b).</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44</a:t>
            </a:fld>
            <a:endParaRPr lang="en-US" dirty="0"/>
          </a:p>
        </p:txBody>
      </p:sp>
    </p:spTree>
    <p:extLst>
      <p:ext uri="{BB962C8B-B14F-4D97-AF65-F5344CB8AC3E}">
        <p14:creationId xmlns:p14="http://schemas.microsoft.com/office/powerpoint/2010/main" val="2252565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Exceptions to the prohibition on using titles and positions in non-governmental advertising are found in</a:t>
            </a:r>
            <a:r>
              <a:rPr lang="en-US" i="1" dirty="0"/>
              <a:t> </a:t>
            </a:r>
            <a:r>
              <a:rPr lang="en-US" dirty="0"/>
              <a:t>N.C.G.S. § 138A-31(b)(7).</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45</a:t>
            </a:fld>
            <a:endParaRPr lang="en-US" dirty="0"/>
          </a:p>
        </p:txBody>
      </p:sp>
    </p:spTree>
    <p:extLst>
      <p:ext uri="{BB962C8B-B14F-4D97-AF65-F5344CB8AC3E}">
        <p14:creationId xmlns:p14="http://schemas.microsoft.com/office/powerpoint/2010/main" val="1807257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N.C.G.S. § 138A-31(c).</a:t>
            </a:r>
          </a:p>
          <a:p>
            <a:pPr marL="171450" indent="-171450">
              <a:buFont typeface="Arial" panose="020B0604020202020204" pitchFamily="34" charset="0"/>
              <a:buChar char="•"/>
            </a:pPr>
            <a:r>
              <a:rPr lang="en-US" dirty="0"/>
              <a:t>By its terms, this prohibition does not include ads and PSAs on the internet.</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46</a:t>
            </a:fld>
            <a:endParaRPr lang="en-US" dirty="0"/>
          </a:p>
        </p:txBody>
      </p:sp>
    </p:spTree>
    <p:extLst>
      <p:ext uri="{BB962C8B-B14F-4D97-AF65-F5344CB8AC3E}">
        <p14:creationId xmlns:p14="http://schemas.microsoft.com/office/powerpoint/2010/main" val="625916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N.C.G.S. § 138A-34.  </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47</a:t>
            </a:fld>
            <a:endParaRPr lang="en-US" dirty="0"/>
          </a:p>
        </p:txBody>
      </p:sp>
    </p:spTree>
    <p:extLst>
      <p:ext uri="{BB962C8B-B14F-4D97-AF65-F5344CB8AC3E}">
        <p14:creationId xmlns:p14="http://schemas.microsoft.com/office/powerpoint/2010/main" val="2985736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Definition found in N.C.G.S. § 138A-3(16).</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48</a:t>
            </a:fld>
            <a:endParaRPr lang="en-US" dirty="0"/>
          </a:p>
        </p:txBody>
      </p:sp>
    </p:spTree>
    <p:extLst>
      <p:ext uri="{BB962C8B-B14F-4D97-AF65-F5344CB8AC3E}">
        <p14:creationId xmlns:p14="http://schemas.microsoft.com/office/powerpoint/2010/main" val="2235035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0" dirty="0"/>
              <a:t>Honoraria are addressed in the gift ban at N.C.G.S. § 138A-32(h).</a:t>
            </a:r>
          </a:p>
        </p:txBody>
      </p:sp>
      <p:sp>
        <p:nvSpPr>
          <p:cNvPr id="4" name="Slide Number Placeholder 3"/>
          <p:cNvSpPr>
            <a:spLocks noGrp="1"/>
          </p:cNvSpPr>
          <p:nvPr>
            <p:ph type="sldNum" sz="quarter" idx="5"/>
          </p:nvPr>
        </p:nvSpPr>
        <p:spPr/>
        <p:txBody>
          <a:bodyPr/>
          <a:lstStyle/>
          <a:p>
            <a:pPr>
              <a:defRPr/>
            </a:pPr>
            <a:fld id="{52F7E882-59F6-4FF4-95CE-E6F59D571224}" type="slidenum">
              <a:rPr lang="en-US" smtClean="0"/>
              <a:pPr>
                <a:defRPr/>
              </a:pPr>
              <a:t>49</a:t>
            </a:fld>
            <a:endParaRPr lang="en-US" dirty="0"/>
          </a:p>
        </p:txBody>
      </p:sp>
    </p:spTree>
    <p:extLst>
      <p:ext uri="{BB962C8B-B14F-4D97-AF65-F5344CB8AC3E}">
        <p14:creationId xmlns:p14="http://schemas.microsoft.com/office/powerpoint/2010/main" val="371571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Annual SEI filing requirement.  N.C.G.S. § 138A-22(a).</a:t>
            </a:r>
          </a:p>
          <a:p>
            <a:pPr marL="171450" indent="-171450">
              <a:buFont typeface="Arial" panose="020B0604020202020204" pitchFamily="34" charset="0"/>
              <a:buChar char="•"/>
            </a:pPr>
            <a:r>
              <a:rPr lang="en-US" i="0" dirty="0"/>
              <a:t>Education attendance requirement.  N.C.G.S. § 138A-14(b1).</a:t>
            </a:r>
          </a:p>
          <a:p>
            <a:pPr marL="171450" indent="-171450">
              <a:buFont typeface="Arial" panose="020B0604020202020204" pitchFamily="34" charset="0"/>
              <a:buChar char="•"/>
            </a:pPr>
            <a:r>
              <a:rPr lang="en-US" i="0" dirty="0"/>
              <a:t>Duty to monitor and avoid conflicts. N.C.G.S. § 138A-35(b).</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5</a:t>
            </a:fld>
            <a:endParaRPr lang="en-US" dirty="0"/>
          </a:p>
        </p:txBody>
      </p:sp>
    </p:spTree>
    <p:extLst>
      <p:ext uri="{BB962C8B-B14F-4D97-AF65-F5344CB8AC3E}">
        <p14:creationId xmlns:p14="http://schemas.microsoft.com/office/powerpoint/2010/main" val="4044396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z="1400" dirty="0"/>
              <a:t>Weird phrasing of the statute, but it is what it is.  N.C.G.S. § 138A-33.</a:t>
            </a:r>
          </a:p>
        </p:txBody>
      </p:sp>
      <p:sp>
        <p:nvSpPr>
          <p:cNvPr id="4" name="Date Placeholder 3"/>
          <p:cNvSpPr>
            <a:spLocks noGrp="1"/>
          </p:cNvSpPr>
          <p:nvPr>
            <p:ph type="dt" sz="quarter" idx="1"/>
          </p:nvPr>
        </p:nvSpPr>
        <p:spPr/>
        <p:txBody>
          <a:bodyPr/>
          <a:lstStyle/>
          <a:p>
            <a:pPr>
              <a:defRPr/>
            </a:pPr>
            <a:r>
              <a:rPr lang="en-US" dirty="0"/>
              <a:t>8/26/2010</a:t>
            </a:r>
          </a:p>
        </p:txBody>
      </p:sp>
      <p:sp>
        <p:nvSpPr>
          <p:cNvPr id="5" name="Slide Number Placeholder 4"/>
          <p:cNvSpPr>
            <a:spLocks noGrp="1"/>
          </p:cNvSpPr>
          <p:nvPr>
            <p:ph type="sldNum" sz="quarter" idx="5"/>
          </p:nvPr>
        </p:nvSpPr>
        <p:spPr/>
        <p:txBody>
          <a:bodyPr/>
          <a:lstStyle/>
          <a:p>
            <a:pPr>
              <a:defRPr/>
            </a:pPr>
            <a:fld id="{83395F9B-874E-4444-ADFF-09CC3C5DB660}" type="slidenum">
              <a:rPr lang="en-US" smtClean="0"/>
              <a:pPr>
                <a:defRPr/>
              </a:pPr>
              <a:t>50</a:t>
            </a:fld>
            <a:endParaRPr lang="en-US" dirty="0"/>
          </a:p>
        </p:txBody>
      </p:sp>
    </p:spTree>
    <p:extLst>
      <p:ext uri="{BB962C8B-B14F-4D97-AF65-F5344CB8AC3E}">
        <p14:creationId xmlns:p14="http://schemas.microsoft.com/office/powerpoint/2010/main" val="9209428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Probably don’t push it on the class of subordinates.  That is, it seems like it would be a bad idea to send a solicitation to a class of two.</a:t>
            </a:r>
          </a:p>
          <a:p>
            <a:pPr marL="171450" indent="-171450">
              <a:buFont typeface="Arial" panose="020B0604020202020204" pitchFamily="34" charset="0"/>
              <a:buChar char="•"/>
            </a:pPr>
            <a:r>
              <a:rPr lang="en-US" dirty="0"/>
              <a:t>N.C.G.S. § 138A-32(b).</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51</a:t>
            </a:fld>
            <a:endParaRPr lang="en-US" dirty="0"/>
          </a:p>
        </p:txBody>
      </p:sp>
    </p:spTree>
    <p:extLst>
      <p:ext uri="{BB962C8B-B14F-4D97-AF65-F5344CB8AC3E}">
        <p14:creationId xmlns:p14="http://schemas.microsoft.com/office/powerpoint/2010/main" val="292345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Lobbying includes influencing executive action.  N.C.G.S. § 120C-100(a)(9).</a:t>
            </a:r>
          </a:p>
          <a:p>
            <a:pPr marL="171450" indent="-171450" eaLnBrk="1" hangingPunct="1">
              <a:buFont typeface="Arial" panose="020B0604020202020204" pitchFamily="34" charset="0"/>
              <a:buChar char="•"/>
            </a:pPr>
            <a:r>
              <a:rPr lang="en-US" i="0" dirty="0"/>
              <a:t>State agencies designate liaison personnel. N.C.G.S. § 120C-500(a).</a:t>
            </a:r>
          </a:p>
          <a:p>
            <a:pPr marL="171450" indent="-171450" eaLnBrk="1" hangingPunct="1">
              <a:buFont typeface="Arial" panose="020B0604020202020204" pitchFamily="34" charset="0"/>
              <a:buChar char="•"/>
            </a:pPr>
            <a:r>
              <a:rPr lang="en-US" i="0" dirty="0"/>
              <a:t>Cooling-off periods in N.C.G.S. § 120C-304(a)-(c).</a:t>
            </a:r>
          </a:p>
        </p:txBody>
      </p:sp>
      <p:sp>
        <p:nvSpPr>
          <p:cNvPr id="4" name="Slide Number Placeholder 3"/>
          <p:cNvSpPr>
            <a:spLocks noGrp="1"/>
          </p:cNvSpPr>
          <p:nvPr>
            <p:ph type="sldNum" sz="quarter" idx="5"/>
          </p:nvPr>
        </p:nvSpPr>
        <p:spPr/>
        <p:txBody>
          <a:bodyPr/>
          <a:lstStyle/>
          <a:p>
            <a:pPr>
              <a:defRPr/>
            </a:pPr>
            <a:fld id="{7467CE60-3D5B-4EDB-A9C7-4B655F8E0CE2}" type="slidenum">
              <a:rPr lang="en-US" smtClean="0"/>
              <a:pPr>
                <a:defRPr/>
              </a:pPr>
              <a:t>52</a:t>
            </a:fld>
            <a:endParaRPr lang="en-US" dirty="0"/>
          </a:p>
        </p:txBody>
      </p:sp>
    </p:spTree>
    <p:extLst>
      <p:ext uri="{BB962C8B-B14F-4D97-AF65-F5344CB8AC3E}">
        <p14:creationId xmlns:p14="http://schemas.microsoft.com/office/powerpoint/2010/main" val="2247482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dirty="0"/>
              <a:t>“Lobbyist” is defined in N.C.G.S. § 120C-100(a)(10).</a:t>
            </a:r>
          </a:p>
          <a:p>
            <a:pPr marL="171450" indent="-171450" eaLnBrk="1" hangingPunct="1">
              <a:buFont typeface="Arial" panose="020B0604020202020204" pitchFamily="34" charset="0"/>
              <a:buChar char="•"/>
            </a:pPr>
            <a:r>
              <a:rPr lang="en-US" dirty="0"/>
              <a:t>“Lobbyist principal” is defined in N.C.G.S. § 120C-100(a)(11).</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“Liaison personnel” is defined in N.C.G.S. § 120C-100(a)(8).</a:t>
            </a:r>
          </a:p>
          <a:p>
            <a:pPr marL="171450" indent="-171450" eaLnBrk="1" hangingPunct="1">
              <a:buFont typeface="Arial" panose="020B0604020202020204" pitchFamily="34" charset="0"/>
              <a:buChar char="•"/>
            </a:pPr>
            <a:endParaRPr lang="en-US" dirty="0"/>
          </a:p>
          <a:p>
            <a:pPr marL="171450" indent="-171450" eaLnBrk="1" hangingPunct="1">
              <a:buFont typeface="Arial" panose="020B0604020202020204" pitchFamily="34" charset="0"/>
              <a:buChar char="•"/>
            </a:pPr>
            <a:endParaRPr lang="en-US" dirty="0"/>
          </a:p>
          <a:p>
            <a:pPr eaLnBrk="1" hangingPunct="1"/>
            <a:endParaRPr lang="en-US" dirty="0"/>
          </a:p>
        </p:txBody>
      </p:sp>
      <p:sp>
        <p:nvSpPr>
          <p:cNvPr id="4" name="Slide Number Placeholder 3"/>
          <p:cNvSpPr>
            <a:spLocks noGrp="1"/>
          </p:cNvSpPr>
          <p:nvPr>
            <p:ph type="sldNum" sz="quarter" idx="5"/>
          </p:nvPr>
        </p:nvSpPr>
        <p:spPr/>
        <p:txBody>
          <a:bodyPr/>
          <a:lstStyle/>
          <a:p>
            <a:pPr>
              <a:defRPr/>
            </a:pPr>
            <a:fld id="{D1D431F8-1BD6-4D28-8D2A-27DF7C88A142}" type="slidenum">
              <a:rPr lang="en-US" smtClean="0"/>
              <a:pPr>
                <a:defRPr/>
              </a:pPr>
              <a:t>53</a:t>
            </a:fld>
            <a:endParaRPr lang="en-US" dirty="0"/>
          </a:p>
        </p:txBody>
      </p:sp>
    </p:spTree>
    <p:extLst>
      <p:ext uri="{BB962C8B-B14F-4D97-AF65-F5344CB8AC3E}">
        <p14:creationId xmlns:p14="http://schemas.microsoft.com/office/powerpoint/2010/main" val="1912438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Direct.  N.C.G.S. § 120C-100(a)(9)a.</a:t>
            </a:r>
          </a:p>
          <a:p>
            <a:r>
              <a:rPr lang="en-US" i="0" dirty="0"/>
              <a:t>Goodwill. N.C.G.S. § 120C-100(a)(9)b.</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54</a:t>
            </a:fld>
            <a:endParaRPr lang="en-US" dirty="0"/>
          </a:p>
        </p:txBody>
      </p:sp>
    </p:spTree>
    <p:extLst>
      <p:ext uri="{BB962C8B-B14F-4D97-AF65-F5344CB8AC3E}">
        <p14:creationId xmlns:p14="http://schemas.microsoft.com/office/powerpoint/2010/main" val="779877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Definition of executive action in N.C.G.S. § 120C-100(a)(3).</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55</a:t>
            </a:fld>
            <a:endParaRPr lang="en-US" dirty="0"/>
          </a:p>
        </p:txBody>
      </p:sp>
    </p:spTree>
    <p:extLst>
      <p:ext uri="{BB962C8B-B14F-4D97-AF65-F5344CB8AC3E}">
        <p14:creationId xmlns:p14="http://schemas.microsoft.com/office/powerpoint/2010/main" val="2282266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Definition of executive action in N.C.G.S. § 120C-100(a)(3).</a:t>
            </a:r>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56</a:t>
            </a:fld>
            <a:endParaRPr lang="en-US" dirty="0"/>
          </a:p>
        </p:txBody>
      </p:sp>
    </p:spTree>
    <p:extLst>
      <p:ext uri="{BB962C8B-B14F-4D97-AF65-F5344CB8AC3E}">
        <p14:creationId xmlns:p14="http://schemas.microsoft.com/office/powerpoint/2010/main" val="46424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Exclusions from executive action found in N.C.G.S. § 120C-100(a)(3)a.-e.</a:t>
            </a:r>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57</a:t>
            </a:fld>
            <a:endParaRPr lang="en-US" dirty="0"/>
          </a:p>
        </p:txBody>
      </p:sp>
    </p:spTree>
    <p:extLst>
      <p:ext uri="{BB962C8B-B14F-4D97-AF65-F5344CB8AC3E}">
        <p14:creationId xmlns:p14="http://schemas.microsoft.com/office/powerpoint/2010/main" val="2835008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dirty="0"/>
              <a:t>The definition of “lobbyist principal” excludes these groups.  N.C.G.S. § 120C-100(a)(11).</a:t>
            </a:r>
          </a:p>
        </p:txBody>
      </p:sp>
      <p:sp>
        <p:nvSpPr>
          <p:cNvPr id="4" name="Slide Number Placeholder 3"/>
          <p:cNvSpPr>
            <a:spLocks noGrp="1"/>
          </p:cNvSpPr>
          <p:nvPr>
            <p:ph type="sldNum" sz="quarter" idx="5"/>
          </p:nvPr>
        </p:nvSpPr>
        <p:spPr/>
        <p:txBody>
          <a:bodyPr/>
          <a:lstStyle/>
          <a:p>
            <a:pPr>
              <a:defRPr/>
            </a:pPr>
            <a:fld id="{D1D431F8-1BD6-4D28-8D2A-27DF7C88A142}" type="slidenum">
              <a:rPr lang="en-US" smtClean="0"/>
              <a:pPr>
                <a:defRPr/>
              </a:pPr>
              <a:t>58</a:t>
            </a:fld>
            <a:endParaRPr lang="en-US" dirty="0"/>
          </a:p>
        </p:txBody>
      </p:sp>
    </p:spTree>
    <p:extLst>
      <p:ext uri="{BB962C8B-B14F-4D97-AF65-F5344CB8AC3E}">
        <p14:creationId xmlns:p14="http://schemas.microsoft.com/office/powerpoint/2010/main" val="40135526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 agencies frequently designate liaison personnel; if they do, the agencies are not lobbyist principals under N.C.G.S. § 120C-100(a)(11).</a:t>
            </a:r>
          </a:p>
          <a:p>
            <a:pPr marL="171450" indent="-171450">
              <a:buFont typeface="Arial" panose="020B0604020202020204" pitchFamily="34" charset="0"/>
              <a:buChar char="•"/>
            </a:pPr>
            <a:r>
              <a:rPr lang="en-US" dirty="0"/>
              <a:t>Local government liaison equivalents are found in N.C.G.S. § 120C-502.</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59</a:t>
            </a:fld>
            <a:endParaRPr lang="en-US" dirty="0"/>
          </a:p>
        </p:txBody>
      </p:sp>
    </p:spTree>
    <p:extLst>
      <p:ext uri="{BB962C8B-B14F-4D97-AF65-F5344CB8AC3E}">
        <p14:creationId xmlns:p14="http://schemas.microsoft.com/office/powerpoint/2010/main" val="87719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N.C.G.S. § 138A-24(a) (referring to immediate family).</a:t>
            </a:r>
          </a:p>
          <a:p>
            <a:pPr marL="171450" indent="-171450">
              <a:buFont typeface="Arial" panose="020B0604020202020204" pitchFamily="34" charset="0"/>
              <a:buChar char="•"/>
            </a:pPr>
            <a:endParaRPr lang="en-US" i="0" dirty="0"/>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6</a:t>
            </a:fld>
            <a:endParaRPr lang="en-US" dirty="0"/>
          </a:p>
        </p:txBody>
      </p:sp>
    </p:spTree>
    <p:extLst>
      <p:ext uri="{BB962C8B-B14F-4D97-AF65-F5344CB8AC3E}">
        <p14:creationId xmlns:p14="http://schemas.microsoft.com/office/powerpoint/2010/main" val="298735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Definition of “liaison personnel” in N.C.G.S. § 120C-100(a)(8).</a:t>
            </a:r>
          </a:p>
          <a:p>
            <a:pPr marL="171450" indent="-171450">
              <a:buFont typeface="Arial" panose="020B0604020202020204" pitchFamily="34" charset="0"/>
              <a:buChar char="•"/>
            </a:pPr>
            <a:r>
              <a:rPr lang="en-US" dirty="0"/>
              <a:t>Prohibition on state agencies hiring lobbyists found in N.C.G.S. § 120C-500(b).</a:t>
            </a:r>
          </a:p>
          <a:p>
            <a:pPr marL="171450" indent="-171450">
              <a:buFont typeface="Arial" panose="020B0604020202020204" pitchFamily="34" charset="0"/>
              <a:buChar char="•"/>
            </a:pPr>
            <a:r>
              <a:rPr lang="en-US" dirty="0"/>
              <a:t>Authorization to hire lobbyists found in N.C.G.S. § 147-17.</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60</a:t>
            </a:fld>
            <a:endParaRPr lang="en-US" dirty="0"/>
          </a:p>
        </p:txBody>
      </p:sp>
    </p:spTree>
    <p:extLst>
      <p:ext uri="{BB962C8B-B14F-4D97-AF65-F5344CB8AC3E}">
        <p14:creationId xmlns:p14="http://schemas.microsoft.com/office/powerpoint/2010/main" val="23198546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i="0" dirty="0"/>
              <a:t>Lobbyists must register for each principal.  N.C.G.S. § 120C-200(a).  </a:t>
            </a:r>
          </a:p>
          <a:p>
            <a:pPr marL="285750" indent="-285750" eaLnBrk="1" hangingPunct="1">
              <a:buFont typeface="Arial" panose="020B0604020202020204" pitchFamily="34" charset="0"/>
              <a:buChar char="•"/>
            </a:pPr>
            <a:r>
              <a:rPr lang="en-US" sz="1400" i="0" dirty="0"/>
              <a:t>Also, each registration statement carries a $250 fee. N.C.G.S. § 120C-201(a).</a:t>
            </a:r>
          </a:p>
          <a:p>
            <a:pPr marL="285750" indent="-285750" eaLnBrk="1" hangingPunct="1">
              <a:buFont typeface="Arial" panose="020B0604020202020204" pitchFamily="34" charset="0"/>
              <a:buChar char="•"/>
            </a:pPr>
            <a:r>
              <a:rPr lang="en-US" sz="1400" i="0" dirty="0"/>
              <a:t>Lobbyist principal authorizations. N.C.G.S. § 120C-206(a).</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i="0" dirty="0"/>
              <a:t>Reportable lobbying expenditures. N.C.G.S. §§ 120C-400, 120C-401.</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i="0" dirty="0"/>
              <a:t>Timing of lobbying expense reports. Usually quarterly, N.C.G.S. §§ 120C-402(a), but monthly when G.A. is in session, N.C.G.S. §§ 120C-402(c).</a:t>
            </a:r>
          </a:p>
          <a:p>
            <a:pPr marL="285750" indent="-285750" eaLnBrk="1" hangingPunct="1">
              <a:buFont typeface="Arial" panose="020B0604020202020204" pitchFamily="34" charset="0"/>
              <a:buChar char="•"/>
            </a:pPr>
            <a:r>
              <a:rPr lang="en-US" sz="1400" i="0" dirty="0"/>
              <a:t>Identification requirement. N.C.G.S. § 120C-200(e).</a:t>
            </a:r>
          </a:p>
        </p:txBody>
      </p:sp>
      <p:sp>
        <p:nvSpPr>
          <p:cNvPr id="4" name="Slide Number Placeholder 3"/>
          <p:cNvSpPr>
            <a:spLocks noGrp="1"/>
          </p:cNvSpPr>
          <p:nvPr>
            <p:ph type="sldNum" sz="quarter" idx="5"/>
          </p:nvPr>
        </p:nvSpPr>
        <p:spPr/>
        <p:txBody>
          <a:bodyPr/>
          <a:lstStyle/>
          <a:p>
            <a:pPr>
              <a:defRPr/>
            </a:pPr>
            <a:fld id="{2BB353C0-0744-4168-B2E0-F8B847D6445D}" type="slidenum">
              <a:rPr lang="en-US" smtClean="0"/>
              <a:pPr>
                <a:defRPr/>
              </a:pPr>
              <a:t>61</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38140699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t>Gift ban is found in N.C.G.S. § 138A-32. </a:t>
            </a:r>
          </a:p>
        </p:txBody>
      </p:sp>
      <p:sp>
        <p:nvSpPr>
          <p:cNvPr id="4" name="Slide Number Placeholder 3"/>
          <p:cNvSpPr>
            <a:spLocks noGrp="1"/>
          </p:cNvSpPr>
          <p:nvPr>
            <p:ph type="sldNum" sz="quarter" idx="5"/>
          </p:nvPr>
        </p:nvSpPr>
        <p:spPr/>
        <p:txBody>
          <a:bodyPr/>
          <a:lstStyle/>
          <a:p>
            <a:pPr>
              <a:defRPr/>
            </a:pPr>
            <a:fld id="{8EC8A6FA-0792-4BC6-B3F2-254C0222817A}" type="slidenum">
              <a:rPr lang="en-US" smtClean="0"/>
              <a:pPr>
                <a:defRPr/>
              </a:pPr>
              <a:t>62</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3706197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Expressing personal opinions. N.C.G.S. § 120C-700(1).</a:t>
            </a:r>
          </a:p>
          <a:p>
            <a:pPr marL="171450" indent="-171450">
              <a:buFont typeface="Arial" panose="020B0604020202020204" pitchFamily="34" charset="0"/>
              <a:buChar char="•"/>
            </a:pPr>
            <a:r>
              <a:rPr lang="en-US" dirty="0"/>
              <a:t>Appearing before a committee by invitation.  N.C.G.S. § 120C-700(2).</a:t>
            </a:r>
          </a:p>
          <a:p>
            <a:pPr marL="171450" indent="-171450">
              <a:buFont typeface="Arial" panose="020B0604020202020204" pitchFamily="34" charset="0"/>
              <a:buChar char="•"/>
            </a:pPr>
            <a:r>
              <a:rPr lang="en-US" sz="1200" dirty="0"/>
              <a:t>Acting in connection with public office and duties. </a:t>
            </a:r>
            <a:r>
              <a:rPr lang="en-US" dirty="0"/>
              <a:t>N.C.G.S. § 120C-700(3).</a:t>
            </a:r>
          </a:p>
          <a:p>
            <a:pPr marL="171450" indent="-171450">
              <a:buFont typeface="Arial" panose="020B0604020202020204" pitchFamily="34" charset="0"/>
              <a:buChar char="•"/>
            </a:pPr>
            <a:r>
              <a:rPr lang="en-US" dirty="0"/>
              <a:t>News media. N.C.G.S. § 120C-700(5).</a:t>
            </a:r>
          </a:p>
          <a:p>
            <a:pPr marL="171450" indent="-171450">
              <a:buFont typeface="Arial" panose="020B0604020202020204" pitchFamily="34" charset="0"/>
              <a:buChar char="•"/>
            </a:pPr>
            <a:r>
              <a:rPr lang="en-US" dirty="0"/>
              <a:t>Professional services such as bill drafting. N.C.G.S. § 120C-700(4).</a:t>
            </a:r>
          </a:p>
          <a:p>
            <a:pPr marL="171450" indent="-171450">
              <a:buFont typeface="Arial" panose="020B0604020202020204" pitchFamily="34" charset="0"/>
              <a:buChar char="•"/>
            </a:pPr>
            <a:r>
              <a:rPr lang="en-US" dirty="0"/>
              <a:t>Designated officials acting in official capacity. N.C.G.S. § 120C-700(6).</a:t>
            </a:r>
          </a:p>
          <a:p>
            <a:pPr marL="171450" indent="-171450">
              <a:buFont typeface="Arial" panose="020B0604020202020204" pitchFamily="34" charset="0"/>
              <a:buChar char="•"/>
            </a:pPr>
            <a:r>
              <a:rPr lang="en-US" dirty="0"/>
              <a:t>Responding to inquiries from a designated individual. N.C.G.S. § 120C-700(7).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63</a:t>
            </a:fld>
            <a:endParaRPr lang="en-US" dirty="0"/>
          </a:p>
        </p:txBody>
      </p:sp>
    </p:spTree>
    <p:extLst>
      <p:ext uri="{BB962C8B-B14F-4D97-AF65-F5344CB8AC3E}">
        <p14:creationId xmlns:p14="http://schemas.microsoft.com/office/powerpoint/2010/main" val="20368881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Agency employees restriction is in N.C.G.S. § 120C-304(c).</a:t>
            </a:r>
          </a:p>
          <a:p>
            <a:pPr marL="171450" indent="-171450">
              <a:buFont typeface="Arial" panose="020B0604020202020204" pitchFamily="34" charset="0"/>
              <a:buChar char="•"/>
            </a:pPr>
            <a:r>
              <a:rPr lang="en-US" dirty="0"/>
              <a:t>Constitutional officers and principal department heads restrictions are in N.C.G.S. § 120C-304(b)-(c).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64</a:t>
            </a:fld>
            <a:endParaRPr lang="en-US" dirty="0"/>
          </a:p>
        </p:txBody>
      </p:sp>
    </p:spTree>
    <p:extLst>
      <p:ext uri="{BB962C8B-B14F-4D97-AF65-F5344CB8AC3E}">
        <p14:creationId xmlns:p14="http://schemas.microsoft.com/office/powerpoint/2010/main" val="3820499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Legislators’ restriction is in N.C.G.S. § 120C-304(a).</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65</a:t>
            </a:fld>
            <a:endParaRPr lang="en-US" dirty="0"/>
          </a:p>
        </p:txBody>
      </p:sp>
    </p:spTree>
    <p:extLst>
      <p:ext uri="{BB962C8B-B14F-4D97-AF65-F5344CB8AC3E}">
        <p14:creationId xmlns:p14="http://schemas.microsoft.com/office/powerpoint/2010/main" val="545301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b="0" dirty="0"/>
              <a:t>Civil penalties up to $5,000 per violation for violations of Articles 2, 4 or 8 (reporting and registration provisions).  N.C.G.S. § 120C-602(b).</a:t>
            </a:r>
          </a:p>
          <a:p>
            <a:pPr marL="171450" indent="-171450" eaLnBrk="1" hangingPunct="1">
              <a:buFont typeface="Arial" panose="020B0604020202020204" pitchFamily="34" charset="0"/>
              <a:buChar char="•"/>
            </a:pPr>
            <a:r>
              <a:rPr lang="en-US" b="0" dirty="0"/>
              <a:t>Willful violations of Articles 2 (registration) and 3 (cooling off) are Class 1 misdemeanors. N.C.G.S. § 120C-602(a).</a:t>
            </a:r>
          </a:p>
          <a:p>
            <a:pPr marL="171450" indent="-171450" eaLnBrk="1" hangingPunct="1">
              <a:buFont typeface="Arial" panose="020B0604020202020204" pitchFamily="34" charset="0"/>
              <a:buChar char="•"/>
            </a:pPr>
            <a:r>
              <a:rPr lang="en-US" b="0" dirty="0"/>
              <a:t>If convicted of violating the Lobbying Law, ban for two years. N.C.G.S. § 120C-602(a).</a:t>
            </a:r>
          </a:p>
          <a:p>
            <a:pPr marL="171450" indent="-171450" eaLnBrk="1" hangingPunct="1">
              <a:buFont typeface="Arial" panose="020B0604020202020204" pitchFamily="34" charset="0"/>
              <a:buChar char="•"/>
            </a:pPr>
            <a:endParaRPr lang="en-US" dirty="0"/>
          </a:p>
          <a:p>
            <a:pPr marL="171450" indent="-171450" eaLnBrk="1" hangingPunct="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1406FB33-A432-43DE-AAE8-BBD76DD720E8}" type="slidenum">
              <a:rPr lang="en-US" smtClean="0"/>
              <a:pPr>
                <a:defRPr/>
              </a:pPr>
              <a:t>66</a:t>
            </a:fld>
            <a:endParaRPr lang="en-US" dirty="0"/>
          </a:p>
        </p:txBody>
      </p:sp>
    </p:spTree>
    <p:extLst>
      <p:ext uri="{BB962C8B-B14F-4D97-AF65-F5344CB8AC3E}">
        <p14:creationId xmlns:p14="http://schemas.microsoft.com/office/powerpoint/2010/main" val="35242249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Remember, lobbyist principal authorizations are for specific lobbyists.  N.C.G.S. § 120C-206(a).</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67</a:t>
            </a:fld>
            <a:endParaRPr lang="en-US" dirty="0"/>
          </a:p>
        </p:txBody>
      </p:sp>
    </p:spTree>
    <p:extLst>
      <p:ext uri="{BB962C8B-B14F-4D97-AF65-F5344CB8AC3E}">
        <p14:creationId xmlns:p14="http://schemas.microsoft.com/office/powerpoint/2010/main" val="41143648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300" dirty="0"/>
              <a:t>Lobbyists and lobbyist principals are under N.C.G.S. § 138A-32(c).</a:t>
            </a:r>
          </a:p>
          <a:p>
            <a:pPr marL="285750" indent="-285750" eaLnBrk="1" hangingPunct="1">
              <a:buFont typeface="Arial" panose="020B0604020202020204" pitchFamily="34" charset="0"/>
              <a:buChar char="•"/>
            </a:pPr>
            <a:r>
              <a:rPr lang="en-US" sz="1300" dirty="0"/>
              <a:t>Interested persons are under N.C.G.S. § 138A-32(d).</a:t>
            </a:r>
          </a:p>
          <a:p>
            <a:pPr marL="285750" indent="-285750" eaLnBrk="1" hangingPunct="1">
              <a:buFont typeface="Arial" panose="020B0604020202020204" pitchFamily="34" charset="0"/>
              <a:buChar char="•"/>
            </a:pPr>
            <a:endParaRPr lang="en-US" sz="1300" dirty="0"/>
          </a:p>
        </p:txBody>
      </p:sp>
      <p:sp>
        <p:nvSpPr>
          <p:cNvPr id="4" name="Date Placeholder 3"/>
          <p:cNvSpPr txBox="1">
            <a:spLocks noGrp="1"/>
          </p:cNvSpPr>
          <p:nvPr/>
        </p:nvSpPr>
        <p:spPr>
          <a:xfrm>
            <a:off x="3970938" y="0"/>
            <a:ext cx="3037840" cy="464820"/>
          </a:xfrm>
          <a:prstGeom prst="rect">
            <a:avLst/>
          </a:prstGeom>
          <a:noFill/>
        </p:spPr>
        <p:txBody>
          <a:bodyPr/>
          <a:lstStyle/>
          <a:p>
            <a:pPr algn="r" fontAlgn="auto">
              <a:spcBef>
                <a:spcPts val="0"/>
              </a:spcBef>
              <a:spcAft>
                <a:spcPts val="0"/>
              </a:spcAft>
              <a:defRPr/>
            </a:pPr>
            <a:r>
              <a:rPr lang="en-US" sz="1200" dirty="0">
                <a:latin typeface="+mn-lt"/>
              </a:rPr>
              <a:t>8/26/2010</a:t>
            </a:r>
          </a:p>
        </p:txBody>
      </p:sp>
      <p:sp>
        <p:nvSpPr>
          <p:cNvPr id="5" name="Slide Number Placeholder 4"/>
          <p:cNvSpPr txBox="1">
            <a:spLocks noGrp="1"/>
          </p:cNvSpPr>
          <p:nvPr/>
        </p:nvSpPr>
        <p:spPr>
          <a:xfrm>
            <a:off x="3970938" y="8829967"/>
            <a:ext cx="3037840" cy="464820"/>
          </a:xfrm>
          <a:prstGeom prst="rect">
            <a:avLst/>
          </a:prstGeom>
          <a:noFill/>
        </p:spPr>
        <p:txBody>
          <a:bodyPr anchor="b"/>
          <a:lstStyle/>
          <a:p>
            <a:pPr algn="r" fontAlgn="auto">
              <a:spcBef>
                <a:spcPts val="0"/>
              </a:spcBef>
              <a:spcAft>
                <a:spcPts val="0"/>
              </a:spcAft>
              <a:defRPr/>
            </a:pPr>
            <a:fld id="{F23603CE-09BA-4DF0-AD85-410F1DB809EA}" type="slidenum">
              <a:rPr lang="en-US" sz="1200">
                <a:latin typeface="+mn-lt"/>
              </a:rPr>
              <a:pPr algn="r" fontAlgn="auto">
                <a:spcBef>
                  <a:spcPts val="0"/>
                </a:spcBef>
                <a:spcAft>
                  <a:spcPts val="0"/>
                </a:spcAft>
                <a:defRPr/>
              </a:pPr>
              <a:t>68</a:t>
            </a:fld>
            <a:endParaRPr lang="en-US" sz="1200" dirty="0">
              <a:latin typeface="+mn-lt"/>
            </a:endParaRPr>
          </a:p>
        </p:txBody>
      </p:sp>
    </p:spTree>
    <p:extLst>
      <p:ext uri="{BB962C8B-B14F-4D97-AF65-F5344CB8AC3E}">
        <p14:creationId xmlns:p14="http://schemas.microsoft.com/office/powerpoint/2010/main" val="3917520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u="none" dirty="0"/>
              <a:t>N.C.G.S. § 138A-32(d).</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69</a:t>
            </a:fld>
            <a:endParaRPr lang="en-US" dirty="0"/>
          </a:p>
        </p:txBody>
      </p:sp>
    </p:spTree>
    <p:extLst>
      <p:ext uri="{BB962C8B-B14F-4D97-AF65-F5344CB8AC3E}">
        <p14:creationId xmlns:p14="http://schemas.microsoft.com/office/powerpoint/2010/main" val="109653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This disclosure obligation is from the statute addressing the contents of the SEI.  N.C.G.S. § 138A-24(a)(13) (referring to N.C.G.S. § 138A-3(30)a. (defining “public servants” partially as Constitutional officers of the state)).  </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7</a:t>
            </a:fld>
            <a:endParaRPr lang="en-US" dirty="0"/>
          </a:p>
        </p:txBody>
      </p:sp>
    </p:spTree>
    <p:extLst>
      <p:ext uri="{BB962C8B-B14F-4D97-AF65-F5344CB8AC3E}">
        <p14:creationId xmlns:p14="http://schemas.microsoft.com/office/powerpoint/2010/main" val="2922372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Definition in N.C.G.S. § 138A-3(15).</a:t>
            </a:r>
          </a:p>
          <a:p>
            <a:pPr marL="171450" indent="-171450" eaLnBrk="1" hangingPunct="1">
              <a:buFont typeface="Arial" panose="020B0604020202020204" pitchFamily="34" charset="0"/>
              <a:buChar char="•"/>
            </a:pPr>
            <a:r>
              <a:rPr lang="en-US" i="0" dirty="0"/>
              <a:t>“Anything of value” and “any thing of monetary value” is also scattered throughout the gift ban itself. </a:t>
            </a:r>
            <a:r>
              <a:rPr lang="en-US" i="1" dirty="0"/>
              <a:t>See</a:t>
            </a:r>
            <a:r>
              <a:rPr lang="en-US" i="0" dirty="0"/>
              <a:t> N.C.G.S. § 138A-32(a)-(c).</a:t>
            </a:r>
          </a:p>
        </p:txBody>
      </p:sp>
    </p:spTree>
    <p:extLst>
      <p:ext uri="{BB962C8B-B14F-4D97-AF65-F5344CB8AC3E}">
        <p14:creationId xmlns:p14="http://schemas.microsoft.com/office/powerpoint/2010/main" val="15886469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N.C.G.S. § 138A-3(15)a.-f.</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71</a:t>
            </a:fld>
            <a:endParaRPr lang="en-US" dirty="0"/>
          </a:p>
        </p:txBody>
      </p:sp>
    </p:spTree>
    <p:extLst>
      <p:ext uri="{BB962C8B-B14F-4D97-AF65-F5344CB8AC3E}">
        <p14:creationId xmlns:p14="http://schemas.microsoft.com/office/powerpoint/2010/main" val="25380053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Athletic ticket ban found in N.C.G.S. § 120C-501(e).</a:t>
            </a:r>
          </a:p>
          <a:p>
            <a:pPr marL="171450" indent="-171450">
              <a:buFont typeface="Arial" panose="020B0604020202020204" pitchFamily="34" charset="0"/>
              <a:buChar char="•"/>
            </a:pPr>
            <a:r>
              <a:rPr lang="en-US" i="0" dirty="0"/>
              <a:t>The statute actually doesn’t specify UNC or N.C. State tickets.</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72</a:t>
            </a:fld>
            <a:endParaRPr lang="en-US" dirty="0"/>
          </a:p>
        </p:txBody>
      </p:sp>
    </p:spTree>
    <p:extLst>
      <p:ext uri="{BB962C8B-B14F-4D97-AF65-F5344CB8AC3E}">
        <p14:creationId xmlns:p14="http://schemas.microsoft.com/office/powerpoint/2010/main" val="34004100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pPr marL="285750" marR="0" lvl="0" indent="-2857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lang="en-US" sz="1400" i="0" dirty="0"/>
              <a:t>N.C.G.S. § 138A-32(e) (gift ban exceptions)</a:t>
            </a:r>
          </a:p>
          <a:p>
            <a:pPr marL="285750" marR="0" lvl="0" indent="-2857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lang="en-US" sz="1400" i="0" dirty="0"/>
              <a:t>N.C.G.S. § 120C-401(b) (contents of the reports)</a:t>
            </a:r>
          </a:p>
          <a:p>
            <a:pPr marL="285750" marR="0" lvl="0" indent="-2857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endParaRPr lang="en-US" sz="1400" i="0" dirty="0"/>
          </a:p>
          <a:p>
            <a:pPr eaLnBrk="1" hangingPunct="1">
              <a:lnSpc>
                <a:spcPct val="90000"/>
              </a:lnSpc>
            </a:pPr>
            <a:endParaRPr lang="en-US" sz="1400" dirty="0"/>
          </a:p>
        </p:txBody>
      </p:sp>
      <p:sp>
        <p:nvSpPr>
          <p:cNvPr id="4" name="Date Placeholder 3"/>
          <p:cNvSpPr>
            <a:spLocks noGrp="1"/>
          </p:cNvSpPr>
          <p:nvPr>
            <p:ph type="dt" sz="quarter" idx="1"/>
          </p:nvPr>
        </p:nvSpPr>
        <p:spPr/>
        <p:txBody>
          <a:bodyPr/>
          <a:lstStyle/>
          <a:p>
            <a:pPr>
              <a:defRPr/>
            </a:pPr>
            <a:r>
              <a:rPr lang="en-US" dirty="0"/>
              <a:t>8/26/2010</a:t>
            </a:r>
          </a:p>
        </p:txBody>
      </p:sp>
      <p:sp>
        <p:nvSpPr>
          <p:cNvPr id="5" name="Slide Number Placeholder 4"/>
          <p:cNvSpPr>
            <a:spLocks noGrp="1"/>
          </p:cNvSpPr>
          <p:nvPr>
            <p:ph type="sldNum" sz="quarter" idx="5"/>
          </p:nvPr>
        </p:nvSpPr>
        <p:spPr/>
        <p:txBody>
          <a:bodyPr/>
          <a:lstStyle/>
          <a:p>
            <a:pPr>
              <a:defRPr/>
            </a:pPr>
            <a:fld id="{650B16EA-450D-4338-A5B4-50D7AEAADA8C}" type="slidenum">
              <a:rPr lang="en-US" smtClean="0"/>
              <a:pPr>
                <a:defRPr/>
              </a:pPr>
              <a:t>73</a:t>
            </a:fld>
            <a:endParaRPr lang="en-US" dirty="0"/>
          </a:p>
        </p:txBody>
      </p:sp>
    </p:spTree>
    <p:extLst>
      <p:ext uri="{BB962C8B-B14F-4D97-AF65-F5344CB8AC3E}">
        <p14:creationId xmlns:p14="http://schemas.microsoft.com/office/powerpoint/2010/main" val="28441190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An open meeting of a public body must be properly noticed under Article 33C of Chapter 143.  N.C.G.S. § 138A-32(f)(1)a.</a:t>
            </a:r>
          </a:p>
          <a:p>
            <a:pPr marL="171450" indent="-171450" eaLnBrk="1" hangingPunct="1">
              <a:buFont typeface="Arial" panose="020B0604020202020204" pitchFamily="34" charset="0"/>
              <a:buChar char="•"/>
            </a:pPr>
            <a:r>
              <a:rPr lang="en-US" i="0" dirty="0"/>
              <a:t>Gathering of ten or more people. N.C.G.S. § 138A-32(f)(1)b.</a:t>
            </a:r>
          </a:p>
          <a:p>
            <a:pPr marL="171450" indent="-171450" eaLnBrk="1" hangingPunct="1">
              <a:buFont typeface="Arial" panose="020B0604020202020204" pitchFamily="34" charset="0"/>
              <a:buChar char="•"/>
            </a:pPr>
            <a:endParaRPr lang="en-US" i="0" dirty="0"/>
          </a:p>
          <a:p>
            <a:pPr marL="171450" indent="-171450" eaLnBrk="1" hangingPunct="1">
              <a:buFont typeface="Arial" panose="020B0604020202020204" pitchFamily="34" charset="0"/>
              <a:buChar char="•"/>
            </a:pPr>
            <a:endParaRPr lang="en-US" i="0" dirty="0"/>
          </a:p>
        </p:txBody>
      </p:sp>
      <p:sp>
        <p:nvSpPr>
          <p:cNvPr id="4" name="Slide Number Placeholder 3"/>
          <p:cNvSpPr>
            <a:spLocks noGrp="1"/>
          </p:cNvSpPr>
          <p:nvPr>
            <p:ph type="sldNum" sz="quarter" idx="5"/>
          </p:nvPr>
        </p:nvSpPr>
        <p:spPr/>
        <p:txBody>
          <a:bodyPr/>
          <a:lstStyle/>
          <a:p>
            <a:pPr>
              <a:defRPr/>
            </a:pPr>
            <a:fld id="{EFC72859-3361-4CB4-B9DC-CFA9D4817A31}" type="slidenum">
              <a:rPr lang="en-US" smtClean="0"/>
              <a:pPr>
                <a:defRPr/>
              </a:pPr>
              <a:t>74</a:t>
            </a:fld>
            <a:endParaRPr lang="en-US" dirty="0"/>
          </a:p>
        </p:txBody>
      </p:sp>
    </p:spTree>
    <p:extLst>
      <p:ext uri="{BB962C8B-B14F-4D97-AF65-F5344CB8AC3E}">
        <p14:creationId xmlns:p14="http://schemas.microsoft.com/office/powerpoint/2010/main" val="17535046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N.C.G.S. § 138A-32(f)(1)c.</a:t>
            </a:r>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75</a:t>
            </a:fld>
            <a:endParaRPr lang="en-US" dirty="0"/>
          </a:p>
        </p:txBody>
      </p:sp>
    </p:spTree>
    <p:extLst>
      <p:ext uri="{BB962C8B-B14F-4D97-AF65-F5344CB8AC3E}">
        <p14:creationId xmlns:p14="http://schemas.microsoft.com/office/powerpoint/2010/main" val="3774943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N.C.G.S. § 138A-32(f)(1)c.</a:t>
            </a:r>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76</a:t>
            </a:fld>
            <a:endParaRPr lang="en-US" dirty="0"/>
          </a:p>
        </p:txBody>
      </p:sp>
    </p:spTree>
    <p:extLst>
      <p:ext uri="{BB962C8B-B14F-4D97-AF65-F5344CB8AC3E}">
        <p14:creationId xmlns:p14="http://schemas.microsoft.com/office/powerpoint/2010/main" val="6493439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t>This exception is found in N.C.G.S. § 138A-32(f)(3).</a:t>
            </a:r>
          </a:p>
          <a:p>
            <a:pPr marL="285750" indent="-285750" eaLnBrk="1" hangingPunct="1">
              <a:buFont typeface="Arial" panose="020B0604020202020204" pitchFamily="34" charset="0"/>
              <a:buChar char="•"/>
            </a:pPr>
            <a:r>
              <a:rPr lang="en-US" sz="1400" dirty="0"/>
              <a:t>Lobbyists and interested persons can’t make these expenditures. N.C.G.S. § 138A-32(f)(3)a.</a:t>
            </a:r>
          </a:p>
          <a:p>
            <a:pPr marL="285750" indent="-285750" eaLnBrk="1" hangingPunct="1">
              <a:buFont typeface="Arial" panose="020B0604020202020204" pitchFamily="34" charset="0"/>
              <a:buChar char="•"/>
            </a:pPr>
            <a:r>
              <a:rPr lang="en-US" sz="1400" dirty="0"/>
              <a:t>  </a:t>
            </a:r>
          </a:p>
        </p:txBody>
      </p:sp>
      <p:sp>
        <p:nvSpPr>
          <p:cNvPr id="4" name="Slide Number Placeholder 3"/>
          <p:cNvSpPr>
            <a:spLocks noGrp="1"/>
          </p:cNvSpPr>
          <p:nvPr>
            <p:ph type="sldNum" sz="quarter" idx="5"/>
          </p:nvPr>
        </p:nvSpPr>
        <p:spPr/>
        <p:txBody>
          <a:bodyPr/>
          <a:lstStyle/>
          <a:p>
            <a:pPr>
              <a:defRPr/>
            </a:pPr>
            <a:fld id="{71764730-F825-41EE-B268-059087D51D78}" type="slidenum">
              <a:rPr lang="en-US" smtClean="0"/>
              <a:pPr>
                <a:defRPr/>
              </a:pPr>
              <a:t>77</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9632847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Exception is found in N.C.G.S. § 138A-32(e)(3).</a:t>
            </a:r>
          </a:p>
          <a:p>
            <a:pPr marL="171450" indent="-171450">
              <a:buFont typeface="Arial" panose="020B0604020202020204" pitchFamily="34" charset="0"/>
              <a:buChar char="•"/>
            </a:pPr>
            <a:r>
              <a:rPr lang="en-US" dirty="0"/>
              <a:t>As far as everybody getting the stuff, the attendees can be divided up into groups of ten or more people. N.C.G.S. § 138A-32(e)(3)c.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78</a:t>
            </a:fld>
            <a:endParaRPr lang="en-US" dirty="0"/>
          </a:p>
        </p:txBody>
      </p:sp>
    </p:spTree>
    <p:extLst>
      <p:ext uri="{BB962C8B-B14F-4D97-AF65-F5344CB8AC3E}">
        <p14:creationId xmlns:p14="http://schemas.microsoft.com/office/powerpoint/2010/main" val="3748901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Informational materials exception found in N.C.G.S. § 138A-32(f)(2).</a:t>
            </a:r>
          </a:p>
          <a:p>
            <a:pPr marL="171450" indent="-171450">
              <a:buFont typeface="Arial" panose="020B0604020202020204" pitchFamily="34" charset="0"/>
              <a:buChar char="•"/>
            </a:pPr>
            <a:r>
              <a:rPr lang="en-US" dirty="0"/>
              <a:t>Can those materials be on a flash drive?</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79</a:t>
            </a:fld>
            <a:endParaRPr lang="en-US" dirty="0"/>
          </a:p>
        </p:txBody>
      </p:sp>
    </p:spTree>
    <p:extLst>
      <p:ext uri="{BB962C8B-B14F-4D97-AF65-F5344CB8AC3E}">
        <p14:creationId xmlns:p14="http://schemas.microsoft.com/office/powerpoint/2010/main" val="276949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“Constitutional officers” for purposes of the campaign contribution disclosure obligation are officers whose offices are established by Article III of the N.C. Constitution. N.C.G.S. § 138A-3(17).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They’re mostly listed in Article III, § 7(1), but the Governor and Lt. Governor are in Article III, § 2(1).  </a:t>
            </a:r>
          </a:p>
          <a:p>
            <a:endParaRPr lang="en-US"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8</a:t>
            </a:fld>
            <a:endParaRPr lang="en-US" dirty="0"/>
          </a:p>
        </p:txBody>
      </p:sp>
    </p:spTree>
    <p:extLst>
      <p:ext uri="{BB962C8B-B14F-4D97-AF65-F5344CB8AC3E}">
        <p14:creationId xmlns:p14="http://schemas.microsoft.com/office/powerpoint/2010/main" val="13351616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Extended family / household member exception found in N.C.G.S. § 138A-32(e)(7).</a:t>
            </a:r>
          </a:p>
        </p:txBody>
      </p:sp>
      <p:sp>
        <p:nvSpPr>
          <p:cNvPr id="4" name="Slide Number Placeholder 3"/>
          <p:cNvSpPr>
            <a:spLocks noGrp="1"/>
          </p:cNvSpPr>
          <p:nvPr>
            <p:ph type="sldNum" sz="quarter" idx="5"/>
          </p:nvPr>
        </p:nvSpPr>
        <p:spPr/>
        <p:txBody>
          <a:bodyPr/>
          <a:lstStyle/>
          <a:p>
            <a:pPr>
              <a:defRPr/>
            </a:pPr>
            <a:fld id="{47FC1915-B0D2-4B80-B27E-8FF62305BED8}" type="slidenum">
              <a:rPr lang="en-US" smtClean="0"/>
              <a:pPr>
                <a:defRPr/>
              </a:pPr>
              <a:t>80</a:t>
            </a:fld>
            <a:endParaRPr lang="en-US" dirty="0"/>
          </a:p>
        </p:txBody>
      </p:sp>
    </p:spTree>
    <p:extLst>
      <p:ext uri="{BB962C8B-B14F-4D97-AF65-F5344CB8AC3E}">
        <p14:creationId xmlns:p14="http://schemas.microsoft.com/office/powerpoint/2010/main" val="25554049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This exception is found in N.C.G.S. § 138A-32(f)(11).</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cap="none" dirty="0"/>
              <a:t>“ ‘Other relationship’ exception doesn’t apply because you’re serving because of your public position.”  </a:t>
            </a:r>
            <a:r>
              <a:rPr lang="en-US" sz="1200" b="1" cap="none" dirty="0"/>
              <a:t>[This sentence was from Sue’s slides, but I don’t see where this service because of the public position is in the statute.]</a:t>
            </a: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81</a:t>
            </a:fld>
            <a:endParaRPr lang="en-US" dirty="0"/>
          </a:p>
        </p:txBody>
      </p:sp>
    </p:spTree>
    <p:extLst>
      <p:ext uri="{BB962C8B-B14F-4D97-AF65-F5344CB8AC3E}">
        <p14:creationId xmlns:p14="http://schemas.microsoft.com/office/powerpoint/2010/main" val="26345266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This exception is found in N.C.G.S. § 138A-(e)(10).</a:t>
            </a:r>
          </a:p>
          <a:p>
            <a:pPr marL="171450" indent="-171450">
              <a:buFont typeface="Arial" panose="020B0604020202020204" pitchFamily="34" charset="0"/>
              <a:buChar char="•"/>
            </a:pPr>
            <a:r>
              <a:rPr lang="en-US" dirty="0"/>
              <a:t>Using this one requires relying on a reasonable person test, so maybe better to pay for lunch.  </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82</a:t>
            </a:fld>
            <a:endParaRPr lang="en-US" dirty="0"/>
          </a:p>
        </p:txBody>
      </p:sp>
    </p:spTree>
    <p:extLst>
      <p:ext uri="{BB962C8B-B14F-4D97-AF65-F5344CB8AC3E}">
        <p14:creationId xmlns:p14="http://schemas.microsoft.com/office/powerpoint/2010/main" val="3492160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Plaque exception in N.C.G.S. § 138A-32(e)(4).</a:t>
            </a:r>
          </a:p>
        </p:txBody>
      </p:sp>
      <p:sp>
        <p:nvSpPr>
          <p:cNvPr id="4" name="Slide Number Placeholder 3"/>
          <p:cNvSpPr>
            <a:spLocks noGrp="1"/>
          </p:cNvSpPr>
          <p:nvPr>
            <p:ph type="sldNum" sz="quarter" idx="5"/>
          </p:nvPr>
        </p:nvSpPr>
        <p:spPr/>
        <p:txBody>
          <a:bodyPr/>
          <a:lstStyle/>
          <a:p>
            <a:pPr>
              <a:defRPr/>
            </a:pPr>
            <a:fld id="{AFE78055-FF69-49E2-AD01-0E0951A4D02D}" type="slidenum">
              <a:rPr lang="en-US" smtClean="0"/>
              <a:pPr>
                <a:defRPr/>
              </a:pPr>
              <a:t>83</a:t>
            </a:fld>
            <a:endParaRPr lang="en-US" dirty="0"/>
          </a:p>
        </p:txBody>
      </p:sp>
    </p:spTree>
    <p:extLst>
      <p:ext uri="{BB962C8B-B14F-4D97-AF65-F5344CB8AC3E}">
        <p14:creationId xmlns:p14="http://schemas.microsoft.com/office/powerpoint/2010/main" val="38692248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This one is found in N.C.G.S. § 138A-32(f)(8).</a:t>
            </a:r>
          </a:p>
          <a:p>
            <a:pPr marL="171450" indent="-171450">
              <a:buFont typeface="Arial" panose="020B0604020202020204" pitchFamily="34" charset="0"/>
              <a:buChar char="•"/>
            </a:pPr>
            <a:r>
              <a:rPr lang="en-US" i="0" dirty="0"/>
              <a:t>Tangible gifts other than food and beverages don’t qualify and have to be turned over to the Department of Commerce.  N.C.G.S. § 138A-32(f)(8)c.</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84</a:t>
            </a:fld>
            <a:endParaRPr lang="en-US" dirty="0"/>
          </a:p>
        </p:txBody>
      </p:sp>
    </p:spTree>
    <p:extLst>
      <p:ext uri="{BB962C8B-B14F-4D97-AF65-F5344CB8AC3E}">
        <p14:creationId xmlns:p14="http://schemas.microsoft.com/office/powerpoint/2010/main" val="28218647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customary protocol one is found in N.C.G.S. § 138A-32(e)(9).</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85</a:t>
            </a:fld>
            <a:endParaRPr lang="en-US" dirty="0"/>
          </a:p>
        </p:txBody>
      </p:sp>
    </p:spTree>
    <p:extLst>
      <p:ext uri="{BB962C8B-B14F-4D97-AF65-F5344CB8AC3E}">
        <p14:creationId xmlns:p14="http://schemas.microsoft.com/office/powerpoint/2010/main" val="16514463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Exception found in N.C.G.S. § 138A-32(e)(6).</a:t>
            </a:r>
          </a:p>
        </p:txBody>
      </p:sp>
      <p:sp>
        <p:nvSpPr>
          <p:cNvPr id="4" name="Slide Number Placeholder 3"/>
          <p:cNvSpPr>
            <a:spLocks noGrp="1"/>
          </p:cNvSpPr>
          <p:nvPr>
            <p:ph type="sldNum" sz="quarter" idx="5"/>
          </p:nvPr>
        </p:nvSpPr>
        <p:spPr/>
        <p:txBody>
          <a:bodyPr/>
          <a:lstStyle/>
          <a:p>
            <a:pPr>
              <a:defRPr/>
            </a:pPr>
            <a:fld id="{F791705F-3876-4379-B591-6BADCD37264F}" type="slidenum">
              <a:rPr lang="en-US" smtClean="0"/>
              <a:pPr>
                <a:defRPr/>
              </a:pPr>
              <a:t>86</a:t>
            </a:fld>
            <a:endParaRPr lang="en-US" dirty="0"/>
          </a:p>
        </p:txBody>
      </p:sp>
    </p:spTree>
    <p:extLst>
      <p:ext uri="{BB962C8B-B14F-4D97-AF65-F5344CB8AC3E}">
        <p14:creationId xmlns:p14="http://schemas.microsoft.com/office/powerpoint/2010/main" val="38613972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This seems pretty obvious.  N.C.G.S. § 138A-32(e)(5).</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87</a:t>
            </a:fld>
            <a:endParaRPr lang="en-US" dirty="0"/>
          </a:p>
        </p:txBody>
      </p:sp>
    </p:spTree>
    <p:extLst>
      <p:ext uri="{BB962C8B-B14F-4D97-AF65-F5344CB8AC3E}">
        <p14:creationId xmlns:p14="http://schemas.microsoft.com/office/powerpoint/2010/main" val="26817208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i="0" dirty="0"/>
              <a:t>Unwinding gifts is found in N.C.G.S. § 138A-32(g).</a:t>
            </a:r>
          </a:p>
        </p:txBody>
      </p:sp>
      <p:sp>
        <p:nvSpPr>
          <p:cNvPr id="4" name="Slide Number Placeholder 3"/>
          <p:cNvSpPr>
            <a:spLocks noGrp="1"/>
          </p:cNvSpPr>
          <p:nvPr>
            <p:ph type="sldNum" sz="quarter" idx="5"/>
          </p:nvPr>
        </p:nvSpPr>
        <p:spPr/>
        <p:txBody>
          <a:bodyPr/>
          <a:lstStyle/>
          <a:p>
            <a:pPr>
              <a:defRPr/>
            </a:pPr>
            <a:fld id="{6BF31D6A-AAF0-4842-8535-3E3911DB7935}" type="slidenum">
              <a:rPr lang="en-US" smtClean="0"/>
              <a:pPr>
                <a:defRPr/>
              </a:pPr>
              <a:t>88</a:t>
            </a:fld>
            <a:endParaRPr lang="en-US" dirty="0"/>
          </a:p>
        </p:txBody>
      </p:sp>
      <p:sp>
        <p:nvSpPr>
          <p:cNvPr id="5" name="Date Placeholder 4"/>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41971452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a:p>
        </p:txBody>
      </p:sp>
      <p:sp>
        <p:nvSpPr>
          <p:cNvPr id="4" name="Slide Number Placeholder 3"/>
          <p:cNvSpPr txBox="1">
            <a:spLocks noGrp="1"/>
          </p:cNvSpPr>
          <p:nvPr/>
        </p:nvSpPr>
        <p:spPr>
          <a:xfrm>
            <a:off x="3970938" y="8829967"/>
            <a:ext cx="3037840" cy="464820"/>
          </a:xfrm>
          <a:prstGeom prst="rect">
            <a:avLst/>
          </a:prstGeom>
          <a:noFill/>
        </p:spPr>
        <p:txBody>
          <a:bodyPr anchor="b"/>
          <a:lstStyle/>
          <a:p>
            <a:pPr algn="r" fontAlgn="auto">
              <a:spcBef>
                <a:spcPts val="0"/>
              </a:spcBef>
              <a:spcAft>
                <a:spcPts val="0"/>
              </a:spcAft>
              <a:defRPr/>
            </a:pPr>
            <a:fld id="{51304A24-240A-445B-BF38-EF60E8568A0F}" type="slidenum">
              <a:rPr lang="en-US" sz="1200">
                <a:latin typeface="+mn-lt"/>
              </a:rPr>
              <a:pPr algn="r" fontAlgn="auto">
                <a:spcBef>
                  <a:spcPts val="0"/>
                </a:spcBef>
                <a:spcAft>
                  <a:spcPts val="0"/>
                </a:spcAft>
                <a:defRPr/>
              </a:pPr>
              <a:t>89</a:t>
            </a:fld>
            <a:endParaRPr lang="en-US" sz="1200" dirty="0">
              <a:latin typeface="+mn-lt"/>
            </a:endParaRPr>
          </a:p>
        </p:txBody>
      </p:sp>
      <p:sp>
        <p:nvSpPr>
          <p:cNvPr id="5" name="Date Placeholder 4"/>
          <p:cNvSpPr txBox="1">
            <a:spLocks noGrp="1"/>
          </p:cNvSpPr>
          <p:nvPr/>
        </p:nvSpPr>
        <p:spPr>
          <a:xfrm>
            <a:off x="3970938" y="0"/>
            <a:ext cx="3037840" cy="464820"/>
          </a:xfrm>
          <a:prstGeom prst="rect">
            <a:avLst/>
          </a:prstGeom>
          <a:noFill/>
        </p:spPr>
        <p:txBody>
          <a:bodyPr/>
          <a:lstStyle/>
          <a:p>
            <a:pPr algn="r" fontAlgn="auto">
              <a:spcBef>
                <a:spcPts val="0"/>
              </a:spcBef>
              <a:spcAft>
                <a:spcPts val="0"/>
              </a:spcAft>
              <a:defRPr/>
            </a:pPr>
            <a:r>
              <a:rPr lang="en-US" sz="1200" dirty="0">
                <a:latin typeface="+mn-lt"/>
              </a:rPr>
              <a:t>8/26/2010</a:t>
            </a:r>
          </a:p>
        </p:txBody>
      </p:sp>
    </p:spTree>
    <p:extLst>
      <p:ext uri="{BB962C8B-B14F-4D97-AF65-F5344CB8AC3E}">
        <p14:creationId xmlns:p14="http://schemas.microsoft.com/office/powerpoint/2010/main" val="63505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The campaign activity disclosure obligation is part of the SEI and found in N.C.G.S. § 138A-24(a)(14).</a:t>
            </a:r>
            <a:r>
              <a:rPr lang="en-US" i="1" dirty="0"/>
              <a:t> </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9</a:t>
            </a:fld>
            <a:endParaRPr lang="en-US" dirty="0"/>
          </a:p>
        </p:txBody>
      </p:sp>
    </p:spTree>
    <p:extLst>
      <p:ext uri="{BB962C8B-B14F-4D97-AF65-F5344CB8AC3E}">
        <p14:creationId xmlns:p14="http://schemas.microsoft.com/office/powerpoint/2010/main" val="35623465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Cites on the next slide.</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90</a:t>
            </a:fld>
            <a:endParaRPr lang="en-US" dirty="0"/>
          </a:p>
        </p:txBody>
      </p:sp>
    </p:spTree>
    <p:extLst>
      <p:ext uri="{BB962C8B-B14F-4D97-AF65-F5344CB8AC3E}">
        <p14:creationId xmlns:p14="http://schemas.microsoft.com/office/powerpoint/2010/main" val="37779522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Reporting requirement for the first column: N.C.G.S. § 120C-800(a)-(b).</a:t>
            </a:r>
          </a:p>
          <a:p>
            <a:pPr marL="171450" indent="-171450" eaLnBrk="1" hangingPunct="1">
              <a:buFont typeface="Arial" panose="020B0604020202020204" pitchFamily="34" charset="0"/>
              <a:buChar char="•"/>
            </a:pPr>
            <a:r>
              <a:rPr lang="en-US" i="0" dirty="0"/>
              <a:t>Reporting requirement for the second column: N.C.G.S. § 120C-800(c)-(d).</a:t>
            </a:r>
          </a:p>
          <a:p>
            <a:pPr marL="171450" indent="-171450" eaLnBrk="1" hangingPunct="1">
              <a:buFont typeface="Arial" panose="020B0604020202020204" pitchFamily="34" charset="0"/>
              <a:buChar char="•"/>
            </a:pPr>
            <a:r>
              <a:rPr lang="en-US" i="0" dirty="0"/>
              <a:t>These requirements apply to “designated individuals”, which are defined in N.C.G.S. § 120C-100(a)(2).  Designated individuals include legislators, legislative employees, and public servants.</a:t>
            </a:r>
          </a:p>
          <a:p>
            <a:pPr marL="171450" indent="-171450" eaLnBrk="1" hangingPunct="1">
              <a:buFont typeface="Arial" panose="020B0604020202020204" pitchFamily="34" charset="0"/>
              <a:buChar char="•"/>
            </a:pPr>
            <a:r>
              <a:rPr lang="en-US" i="0" dirty="0"/>
              <a:t>The reporting can happen in a report filed with the Secretary of State or on the SEI.  The parallel statute for SEI reporting is N.C.G.S. § 138A-24(a)(8) (refers to all things worth more than $200/quarter and given for lobbying) and doesn’t refer to scholarships.</a:t>
            </a:r>
          </a:p>
          <a:p>
            <a:pPr marL="171450" indent="-171450" eaLnBrk="1" hangingPunct="1">
              <a:buFont typeface="Arial" panose="020B0604020202020204" pitchFamily="34" charset="0"/>
              <a:buChar char="•"/>
            </a:pPr>
            <a:endParaRPr lang="en-US" i="0" dirty="0"/>
          </a:p>
        </p:txBody>
      </p:sp>
    </p:spTree>
    <p:extLst>
      <p:ext uri="{BB962C8B-B14F-4D97-AF65-F5344CB8AC3E}">
        <p14:creationId xmlns:p14="http://schemas.microsoft.com/office/powerpoint/2010/main" val="30421300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p:spPr>
      </p:sp>
      <p:sp>
        <p:nvSpPr>
          <p:cNvPr id="166915" name="Rectangle 3"/>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t>Complaints must be signed and sworn. </a:t>
            </a:r>
            <a:r>
              <a:rPr lang="en-US" sz="1400" b="0" i="0" kern="1200" dirty="0">
                <a:solidFill>
                  <a:schemeClr val="tx1"/>
                </a:solidFill>
                <a:effectLst/>
                <a:latin typeface="+mn-lt"/>
                <a:ea typeface="+mn-ea"/>
                <a:cs typeface="+mn-cs"/>
              </a:rPr>
              <a:t>N.C.G.S. § 138A-12(b).</a:t>
            </a:r>
          </a:p>
          <a:p>
            <a:pPr marL="285750" indent="-285750" eaLnBrk="1" hangingPunct="1">
              <a:buFont typeface="Arial" panose="020B0604020202020204" pitchFamily="34" charset="0"/>
              <a:buChar char="•"/>
            </a:pPr>
            <a:r>
              <a:rPr lang="en-US" sz="1400" b="0" i="0" kern="1200" dirty="0">
                <a:solidFill>
                  <a:schemeClr val="tx1"/>
                </a:solidFill>
                <a:effectLst/>
                <a:latin typeface="+mn-lt"/>
                <a:ea typeface="+mn-ea"/>
                <a:cs typeface="+mn-cs"/>
              </a:rPr>
              <a:t>A written request can come from another agency or board. N.C.G.S. § 138A-12(b).</a:t>
            </a:r>
            <a:endParaRPr lang="en-US" sz="1400" dirty="0"/>
          </a:p>
          <a:p>
            <a:pPr marL="285750" indent="-285750" eaLnBrk="1" hangingPunct="1">
              <a:buFont typeface="Arial" panose="020B0604020202020204" pitchFamily="34" charset="0"/>
              <a:buChar char="•"/>
            </a:pPr>
            <a:r>
              <a:rPr lang="en-US" sz="1400" dirty="0"/>
              <a:t>Specific facts required in </a:t>
            </a:r>
            <a:r>
              <a:rPr lang="en-US" sz="1400" b="0" i="0" kern="1200" dirty="0">
                <a:solidFill>
                  <a:schemeClr val="tx1"/>
                </a:solidFill>
                <a:effectLst/>
                <a:latin typeface="+mn-lt"/>
                <a:ea typeface="+mn-ea"/>
                <a:cs typeface="+mn-cs"/>
              </a:rPr>
              <a:t>N.C.G.S. § 138A-12(c)(1).</a:t>
            </a:r>
            <a:endParaRPr lang="en-US" sz="1400" dirty="0"/>
          </a:p>
          <a:p>
            <a:pPr marL="285750" indent="-285750" eaLnBrk="1" hangingPunct="1">
              <a:buFont typeface="Arial" panose="020B0604020202020204" pitchFamily="34" charset="0"/>
              <a:buChar char="•"/>
            </a:pPr>
            <a:r>
              <a:rPr lang="en-US" sz="1400" dirty="0"/>
              <a:t>Statute of limitations is two years from when “</a:t>
            </a:r>
            <a:r>
              <a:rPr lang="en-US" sz="1200" b="0" i="0" kern="1200" dirty="0">
                <a:solidFill>
                  <a:schemeClr val="tx1"/>
                </a:solidFill>
                <a:effectLst/>
                <a:latin typeface="+mn-lt"/>
                <a:ea typeface="+mn-ea"/>
                <a:cs typeface="+mn-cs"/>
              </a:rPr>
              <a:t>the complainant knew or should have known of the conduct” at issue.  N.C.G.S. § 138A-12(c)(2).</a:t>
            </a:r>
            <a:endParaRPr lang="en-US" sz="1400" dirty="0"/>
          </a:p>
        </p:txBody>
      </p:sp>
      <p:sp>
        <p:nvSpPr>
          <p:cNvPr id="4" name="Date Placeholder 3"/>
          <p:cNvSpPr>
            <a:spLocks noGrp="1"/>
          </p:cNvSpPr>
          <p:nvPr>
            <p:ph type="dt" sz="quarter" idx="1"/>
          </p:nvPr>
        </p:nvSpPr>
        <p:spPr/>
        <p:txBody>
          <a:bodyPr/>
          <a:lstStyle/>
          <a:p>
            <a:pPr>
              <a:defRPr/>
            </a:pPr>
            <a:r>
              <a:rPr lang="en-US" dirty="0"/>
              <a:t>8/26/2010</a:t>
            </a:r>
          </a:p>
        </p:txBody>
      </p:sp>
      <p:sp>
        <p:nvSpPr>
          <p:cNvPr id="5" name="Slide Number Placeholder 4"/>
          <p:cNvSpPr>
            <a:spLocks noGrp="1"/>
          </p:cNvSpPr>
          <p:nvPr>
            <p:ph type="sldNum" sz="quarter" idx="5"/>
          </p:nvPr>
        </p:nvSpPr>
        <p:spPr/>
        <p:txBody>
          <a:bodyPr/>
          <a:lstStyle/>
          <a:p>
            <a:pPr>
              <a:defRPr/>
            </a:pPr>
            <a:fld id="{CE347C83-D8B6-48B8-BF59-9267DBCF0584}" type="slidenum">
              <a:rPr lang="en-US" smtClean="0"/>
              <a:pPr>
                <a:defRPr/>
              </a:pPr>
              <a:t>92</a:t>
            </a:fld>
            <a:endParaRPr lang="en-US" dirty="0"/>
          </a:p>
        </p:txBody>
      </p:sp>
    </p:spTree>
    <p:extLst>
      <p:ext uri="{BB962C8B-B14F-4D97-AF65-F5344CB8AC3E}">
        <p14:creationId xmlns:p14="http://schemas.microsoft.com/office/powerpoint/2010/main" val="7324095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Notice to subjects provided for in N.C.G.S. § 138A-12(a1).</a:t>
            </a:r>
          </a:p>
        </p:txBody>
      </p:sp>
      <p:sp>
        <p:nvSpPr>
          <p:cNvPr id="4" name="Slide Number Placeholder 3"/>
          <p:cNvSpPr>
            <a:spLocks noGrp="1"/>
          </p:cNvSpPr>
          <p:nvPr>
            <p:ph type="sldNum" sz="quarter" idx="10"/>
          </p:nvPr>
        </p:nvSpPr>
        <p:spPr/>
        <p:txBody>
          <a:bodyPr/>
          <a:lstStyle/>
          <a:p>
            <a:pPr>
              <a:defRPr/>
            </a:pPr>
            <a:fld id="{66BB87D2-558B-45A0-8D01-B31116BD57F2}" type="slidenum">
              <a:rPr lang="en-US" smtClean="0"/>
              <a:pPr>
                <a:defRPr/>
              </a:pPr>
              <a:t>93</a:t>
            </a:fld>
            <a:endParaRPr lang="en-US" dirty="0"/>
          </a:p>
        </p:txBody>
      </p:sp>
    </p:spTree>
    <p:extLst>
      <p:ext uri="{BB962C8B-B14F-4D97-AF65-F5344CB8AC3E}">
        <p14:creationId xmlns:p14="http://schemas.microsoft.com/office/powerpoint/2010/main" val="8754316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Confidentiality required by N.C.G.S. § 138A-12(n).</a:t>
            </a:r>
          </a:p>
        </p:txBody>
      </p:sp>
    </p:spTree>
    <p:extLst>
      <p:ext uri="{BB962C8B-B14F-4D97-AF65-F5344CB8AC3E}">
        <p14:creationId xmlns:p14="http://schemas.microsoft.com/office/powerpoint/2010/main" val="38999285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Preliminary inquiries addressed in N.C.G.S. § 138A-12(f) and 30 N.C.A.C. § 9B.0101.</a:t>
            </a:r>
          </a:p>
          <a:p>
            <a:pPr marL="171450" indent="-171450" eaLnBrk="1" hangingPunct="1">
              <a:buFont typeface="Arial" panose="020B0604020202020204" pitchFamily="34" charset="0"/>
              <a:buChar char="•"/>
            </a:pPr>
            <a:r>
              <a:rPr lang="en-US" i="0" dirty="0"/>
              <a:t>Probable cause panels addressed in N.C.G.S. § 138A-12(g) and 30 N.C.A.C. § 9B.0101.</a:t>
            </a:r>
          </a:p>
          <a:p>
            <a:pPr marL="171450" indent="-171450" eaLnBrk="1" hangingPunct="1">
              <a:buFont typeface="Arial" panose="020B0604020202020204" pitchFamily="34" charset="0"/>
              <a:buChar char="•"/>
            </a:pPr>
            <a:endParaRPr lang="en-US" i="1" dirty="0"/>
          </a:p>
        </p:txBody>
      </p:sp>
    </p:spTree>
    <p:extLst>
      <p:ext uri="{BB962C8B-B14F-4D97-AF65-F5344CB8AC3E}">
        <p14:creationId xmlns:p14="http://schemas.microsoft.com/office/powerpoint/2010/main" val="8337883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i="0" dirty="0"/>
              <a:t>Willful noncompliance for employees leading to termination is found in N.C.G.S. § 138A-45(c).</a:t>
            </a:r>
          </a:p>
          <a:p>
            <a:pPr marL="171450" indent="-171450" eaLnBrk="1" hangingPunct="1">
              <a:buFont typeface="Arial" panose="020B0604020202020204" pitchFamily="34" charset="0"/>
              <a:buChar char="•"/>
            </a:pPr>
            <a:r>
              <a:rPr lang="en-US" i="0" dirty="0"/>
              <a:t>Willful noncompliance for board members leading to termination is found in N.C.G.S. § 138A-45(b).</a:t>
            </a:r>
          </a:p>
          <a:p>
            <a:pPr marL="171450" indent="-171450" eaLnBrk="1" hangingPunct="1">
              <a:buFont typeface="Arial" panose="020B0604020202020204" pitchFamily="34" charset="0"/>
              <a:buChar char="•"/>
            </a:pPr>
            <a:r>
              <a:rPr lang="en-US" i="0" dirty="0"/>
              <a:t>SEIs – late filing and non-filing are addressed in N.C.G.S. § 138A-25(b) and (c).</a:t>
            </a:r>
          </a:p>
          <a:p>
            <a:pPr marL="171450" indent="-171450" eaLnBrk="1" hangingPunct="1">
              <a:buFont typeface="Arial" panose="020B0604020202020204" pitchFamily="34" charset="0"/>
              <a:buChar char="•"/>
            </a:pPr>
            <a:r>
              <a:rPr lang="en-US" i="0" dirty="0"/>
              <a:t>SEIs – failing to disclose and false information are addressed in N.C.G.S. §§ 138A-26 and 138A-27.</a:t>
            </a:r>
          </a:p>
          <a:p>
            <a:pPr marL="171450" indent="-171450" eaLnBrk="1" hangingPunct="1">
              <a:buFont typeface="Arial" panose="020B0604020202020204" pitchFamily="34" charset="0"/>
              <a:buChar char="•"/>
            </a:pPr>
            <a:endParaRPr lang="en-US" i="0" dirty="0"/>
          </a:p>
        </p:txBody>
      </p:sp>
    </p:spTree>
    <p:extLst>
      <p:ext uri="{BB962C8B-B14F-4D97-AF65-F5344CB8AC3E}">
        <p14:creationId xmlns:p14="http://schemas.microsoft.com/office/powerpoint/2010/main" val="28671394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t>Authorization for ethics advice is in N.C.G.S. § 138A-13.  </a:t>
            </a:r>
          </a:p>
          <a:p>
            <a:pPr marL="285750" indent="-285750" eaLnBrk="1" hangingPunct="1">
              <a:buFont typeface="Arial" panose="020B0604020202020204" pitchFamily="34" charset="0"/>
              <a:buChar char="•"/>
            </a:pPr>
            <a:r>
              <a:rPr lang="en-US" sz="1400" dirty="0"/>
              <a:t>Those who can seek it are in N.C.G.S. § 138A-13(a).</a:t>
            </a:r>
          </a:p>
          <a:p>
            <a:pPr marL="285750" indent="-285750" eaLnBrk="1" hangingPunct="1">
              <a:buFont typeface="Arial" panose="020B0604020202020204" pitchFamily="34" charset="0"/>
              <a:buChar char="•"/>
            </a:pPr>
            <a:r>
              <a:rPr lang="en-US" sz="1400" dirty="0"/>
              <a:t>The Auditor’s authority to ask for ethics advice is in N.C.G.S. § 138A-13(b2).</a:t>
            </a:r>
          </a:p>
          <a:p>
            <a:pPr marL="285750" indent="-285750" eaLnBrk="1" hangingPunct="1">
              <a:buFont typeface="Arial" panose="020B0604020202020204" pitchFamily="34" charset="0"/>
              <a:buChar char="•"/>
            </a:pPr>
            <a:r>
              <a:rPr lang="en-US" sz="1400" dirty="0"/>
              <a:t>Authority to render advisory opinions on its own motion is in N.C.G.S. § 138A-13(a1).</a:t>
            </a:r>
          </a:p>
          <a:p>
            <a:pPr marL="285750" indent="-285750" eaLnBrk="1" hangingPunct="1">
              <a:buFont typeface="Arial" panose="020B0604020202020204" pitchFamily="34" charset="0"/>
              <a:buChar char="•"/>
            </a:pPr>
            <a:r>
              <a:rPr lang="en-US" sz="1400" dirty="0"/>
              <a:t> </a:t>
            </a:r>
          </a:p>
        </p:txBody>
      </p:sp>
      <p:sp>
        <p:nvSpPr>
          <p:cNvPr id="4" name="Slide Number Placeholder 3"/>
          <p:cNvSpPr>
            <a:spLocks noGrp="1"/>
          </p:cNvSpPr>
          <p:nvPr>
            <p:ph type="sldNum" sz="quarter" idx="5"/>
          </p:nvPr>
        </p:nvSpPr>
        <p:spPr/>
        <p:txBody>
          <a:bodyPr/>
          <a:lstStyle/>
          <a:p>
            <a:pPr>
              <a:defRPr/>
            </a:pPr>
            <a:fld id="{F961C985-B997-47E9-9247-3D0464BA0429}" type="slidenum">
              <a:rPr lang="en-US" smtClean="0"/>
              <a:pPr>
                <a:defRPr/>
              </a:pPr>
              <a:t>97</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40917601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xfrm>
            <a:off x="701040" y="4415790"/>
            <a:ext cx="5686213" cy="4648200"/>
          </a:xfrm>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t>Confidentiality of advice requests is provided in N.C.G.S. § 138A-13(e).</a:t>
            </a:r>
          </a:p>
        </p:txBody>
      </p:sp>
      <p:sp>
        <p:nvSpPr>
          <p:cNvPr id="4" name="Slide Number Placeholder 3"/>
          <p:cNvSpPr>
            <a:spLocks noGrp="1"/>
          </p:cNvSpPr>
          <p:nvPr>
            <p:ph type="sldNum" sz="quarter" idx="5"/>
          </p:nvPr>
        </p:nvSpPr>
        <p:spPr/>
        <p:txBody>
          <a:bodyPr/>
          <a:lstStyle/>
          <a:p>
            <a:pPr>
              <a:defRPr/>
            </a:pPr>
            <a:r>
              <a:rPr lang="en-US" dirty="0"/>
              <a:t>l</a:t>
            </a:r>
            <a:fld id="{5BFD0295-7A47-41EB-B0CD-E9D693A4F6E6}" type="slidenum">
              <a:rPr lang="en-US" smtClean="0"/>
              <a:pPr>
                <a:defRPr/>
              </a:pPr>
              <a:t>98</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40265765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sz="1400" dirty="0"/>
              <a:t>30-day publication requirement is in N.C.G.S. § 138A-13(d).</a:t>
            </a:r>
          </a:p>
          <a:p>
            <a:pPr marL="285750" indent="-285750" eaLnBrk="1" hangingPunct="1">
              <a:buFont typeface="Arial" panose="020B0604020202020204" pitchFamily="34" charset="0"/>
              <a:buChar char="•"/>
            </a:pPr>
            <a:r>
              <a:rPr lang="en-US" sz="1400" dirty="0"/>
              <a:t>Requests for formal advisory opinions must be in writing. N.C.G.S. § 138A-13(a2).</a:t>
            </a:r>
          </a:p>
          <a:p>
            <a:pPr marL="285750" indent="-285750" eaLnBrk="1" hangingPunct="1">
              <a:buFont typeface="Arial" panose="020B0604020202020204" pitchFamily="34" charset="0"/>
              <a:buChar char="•"/>
            </a:pPr>
            <a:r>
              <a:rPr lang="en-US" sz="1400" dirty="0"/>
              <a:t>Staff informal advice is authorized by N.C.G.S. § 138A-13(c).</a:t>
            </a:r>
          </a:p>
          <a:p>
            <a:pPr marL="285750" indent="-285750" eaLnBrk="1" hangingPunct="1">
              <a:buFont typeface="Arial" panose="020B0604020202020204" pitchFamily="34" charset="0"/>
              <a:buChar char="•"/>
            </a:pPr>
            <a:r>
              <a:rPr lang="en-US" sz="1400" dirty="0"/>
              <a:t>Immunity provision is in N.C.G.S. § 138A-13(a2).</a:t>
            </a:r>
          </a:p>
          <a:p>
            <a:pPr marL="285750" indent="-285750" eaLnBrk="1" hangingPunct="1">
              <a:buFont typeface="Arial" panose="020B0604020202020204" pitchFamily="34" charset="0"/>
              <a:buChar char="•"/>
            </a:pPr>
            <a:r>
              <a:rPr lang="en-US" sz="1400" dirty="0"/>
              <a:t> </a:t>
            </a:r>
          </a:p>
          <a:p>
            <a:pPr marL="285750" indent="-285750" eaLnBrk="1" hangingPunct="1">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pPr>
              <a:defRPr/>
            </a:pPr>
            <a:fld id="{2C41E791-29D6-4916-88CE-C9304C8638C0}" type="slidenum">
              <a:rPr lang="en-US" smtClean="0"/>
              <a:pPr>
                <a:defRPr/>
              </a:pPr>
              <a:t>99</a:t>
            </a:fld>
            <a:endParaRPr lang="en-US" dirty="0"/>
          </a:p>
        </p:txBody>
      </p:sp>
      <p:sp>
        <p:nvSpPr>
          <p:cNvPr id="5" name="Date Placeholder 4"/>
          <p:cNvSpPr>
            <a:spLocks noGrp="1"/>
          </p:cNvSpPr>
          <p:nvPr>
            <p:ph type="dt" sz="quarter" idx="1"/>
          </p:nvPr>
        </p:nvSpPr>
        <p:spPr/>
        <p:txBody>
          <a:bodyPr/>
          <a:lstStyle/>
          <a:p>
            <a:pPr>
              <a:defRPr/>
            </a:pPr>
            <a:r>
              <a:rPr lang="en-US" dirty="0"/>
              <a:t>8/26/2010</a:t>
            </a:r>
          </a:p>
        </p:txBody>
      </p:sp>
    </p:spTree>
    <p:extLst>
      <p:ext uri="{BB962C8B-B14F-4D97-AF65-F5344CB8AC3E}">
        <p14:creationId xmlns:p14="http://schemas.microsoft.com/office/powerpoint/2010/main" val="1143459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056D90A-1364-4576-871F-137277742BD2}" type="datetime1">
              <a:rPr lang="en-US" smtClean="0"/>
              <a:pPr>
                <a:defRPr/>
              </a:pPr>
              <a:t>8/23/2023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89578A-94C4-4A9D-88F9-077DDC0EDD5B}" type="slidenum">
              <a:rPr lang="en-US" smtClean="0"/>
              <a:pPr>
                <a:defRPr/>
              </a:pPr>
              <a:t>‹#›</a:t>
            </a:fld>
            <a:endParaRPr lang="en-US" dirty="0"/>
          </a:p>
        </p:txBody>
      </p:sp>
    </p:spTree>
    <p:extLst>
      <p:ext uri="{BB962C8B-B14F-4D97-AF65-F5344CB8AC3E}">
        <p14:creationId xmlns:p14="http://schemas.microsoft.com/office/powerpoint/2010/main" val="212359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19090948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37487333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72062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305103729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14310668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38472820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366649044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394682629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140542817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FF7CB07-BBF4-417B-9A3D-118AA9191DA9}" type="datetime1">
              <a:rPr lang="en-US" smtClean="0"/>
              <a:pPr>
                <a:defRPr/>
              </a:pPr>
              <a:t>8/23/2023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B5C55A-0594-4423-9B33-13E8CA807E5F}" type="slidenum">
              <a:rPr lang="en-US" smtClean="0"/>
              <a:pPr>
                <a:defRPr/>
              </a:pPr>
              <a:t>‹#›</a:t>
            </a:fld>
            <a:endParaRPr lang="en-US" dirty="0"/>
          </a:p>
        </p:txBody>
      </p:sp>
    </p:spTree>
    <p:extLst>
      <p:ext uri="{BB962C8B-B14F-4D97-AF65-F5344CB8AC3E}">
        <p14:creationId xmlns:p14="http://schemas.microsoft.com/office/powerpoint/2010/main" val="118949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4604545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8056289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39DF31D-EB17-499A-B48C-57514005D367}" type="datetime1">
              <a:rPr lang="en-US" smtClean="0"/>
              <a:pPr>
                <a:defRPr/>
              </a:pPr>
              <a:t>8/23/2023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C8F6D09-6316-4F5E-AC08-851282D5BF5C}" type="slidenum">
              <a:rPr lang="en-US" smtClean="0"/>
              <a:pPr>
                <a:defRPr/>
              </a:pPr>
              <a:t>‹#›</a:t>
            </a:fld>
            <a:endParaRPr lang="en-US" dirty="0"/>
          </a:p>
        </p:txBody>
      </p:sp>
    </p:spTree>
    <p:extLst>
      <p:ext uri="{BB962C8B-B14F-4D97-AF65-F5344CB8AC3E}">
        <p14:creationId xmlns:p14="http://schemas.microsoft.com/office/powerpoint/2010/main" val="405568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DB848072-DE4E-4119-BE70-C9E812908973}" type="datetime1">
              <a:rPr lang="en-US" smtClean="0"/>
              <a:pPr>
                <a:defRPr/>
              </a:pPr>
              <a:t>8/23/2023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29CEB37-308D-42B0-854C-2395F006F2F3}" type="slidenum">
              <a:rPr lang="en-US" smtClean="0"/>
              <a:pPr>
                <a:defRPr/>
              </a:pPr>
              <a:t>‹#›</a:t>
            </a:fld>
            <a:endParaRPr lang="en-US" dirty="0"/>
          </a:p>
        </p:txBody>
      </p:sp>
    </p:spTree>
    <p:extLst>
      <p:ext uri="{BB962C8B-B14F-4D97-AF65-F5344CB8AC3E}">
        <p14:creationId xmlns:p14="http://schemas.microsoft.com/office/powerpoint/2010/main" val="81374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F96EDC4-DABF-4D6C-BF6D-DFE50899B70D}" type="datetime1">
              <a:rPr lang="en-US" smtClean="0"/>
              <a:pPr>
                <a:defRPr/>
              </a:pPr>
              <a:t>8/23/2023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8906153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EF26A0E-A9BE-4A18-A0F9-A28B58267EC1}" type="datetime1">
              <a:rPr lang="en-US" smtClean="0"/>
              <a:pPr>
                <a:defRPr/>
              </a:pPr>
              <a:t>8/23/2023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9A6C685-297B-4841-BC14-D04B00E6A8D9}" type="slidenum">
              <a:rPr lang="en-US" smtClean="0"/>
              <a:pPr>
                <a:defRPr/>
              </a:pPr>
              <a:t>‹#›</a:t>
            </a:fld>
            <a:endParaRPr lang="en-US" dirty="0"/>
          </a:p>
        </p:txBody>
      </p:sp>
    </p:spTree>
    <p:extLst>
      <p:ext uri="{BB962C8B-B14F-4D97-AF65-F5344CB8AC3E}">
        <p14:creationId xmlns:p14="http://schemas.microsoft.com/office/powerpoint/2010/main" val="19344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BF96EDC4-DABF-4D6C-BF6D-DFE50899B70D}" type="datetime1">
              <a:rPr lang="en-US" smtClean="0"/>
              <a:pPr>
                <a:defRPr/>
              </a:pPr>
              <a:t>8/23/2023</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1508C734-5C9C-45CF-8FC3-00B2F2E7F8AF}" type="slidenum">
              <a:rPr lang="en-US" smtClean="0"/>
              <a:pPr>
                <a:defRPr/>
              </a:pPr>
              <a:t>‹#›</a:t>
            </a:fld>
            <a:endParaRPr lang="en-US" dirty="0"/>
          </a:p>
        </p:txBody>
      </p:sp>
    </p:spTree>
    <p:extLst>
      <p:ext uri="{BB962C8B-B14F-4D97-AF65-F5344CB8AC3E}">
        <p14:creationId xmlns:p14="http://schemas.microsoft.com/office/powerpoint/2010/main" val="1802674986"/>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 id="2147484659" r:id="rId16"/>
    <p:sldLayoutId id="2147484660"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xml"/><Relationship Id="rId1" Type="http://schemas.openxmlformats.org/officeDocument/2006/relationships/tags" Target="../tags/tag103.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tags" Target="../tags/tag106.xml"/><Relationship Id="rId4" Type="http://schemas.openxmlformats.org/officeDocument/2006/relationships/image" Target="../media/image10.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tags" Target="../tags/tag10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13.svg"/><Relationship Id="rId4" Type="http://schemas.openxmlformats.org/officeDocument/2006/relationships/image" Target="../media/image12.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tags" Target="../tags/tag113.xml"/><Relationship Id="rId4" Type="http://schemas.openxmlformats.org/officeDocument/2006/relationships/image" Target="../media/image17.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1.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68.xml"/><Relationship Id="rId4" Type="http://schemas.openxmlformats.org/officeDocument/2006/relationships/hyperlink" Target="https://www.sosnc.gov/divisions/lobbying"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71.xml"/><Relationship Id="rId4" Type="http://schemas.openxmlformats.org/officeDocument/2006/relationships/image" Target="../media/image5.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xml"/><Relationship Id="rId1" Type="http://schemas.openxmlformats.org/officeDocument/2006/relationships/tags" Target="../tags/tag84.xml"/><Relationship Id="rId4" Type="http://schemas.openxmlformats.org/officeDocument/2006/relationships/image" Target="../media/image7.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tags" Target="../tags/tag88.xml"/><Relationship Id="rId4" Type="http://schemas.openxmlformats.org/officeDocument/2006/relationships/image" Target="../media/image8.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4.xml"/><Relationship Id="rId1" Type="http://schemas.openxmlformats.org/officeDocument/2006/relationships/tags" Target="../tags/tag89.xml"/><Relationship Id="rId4" Type="http://schemas.openxmlformats.org/officeDocument/2006/relationships/hyperlink" Target="https://www.youtube.com/watch?v=6VGbY6sirHM"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4.xml"/><Relationship Id="rId1" Type="http://schemas.openxmlformats.org/officeDocument/2006/relationships/tags" Target="../tags/tag95.xml"/><Relationship Id="rId4" Type="http://schemas.openxmlformats.org/officeDocument/2006/relationships/image" Target="../media/image9.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4.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4.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625" y="3363892"/>
            <a:ext cx="7372350" cy="1524000"/>
          </a:xfrm>
        </p:spPr>
        <p:txBody>
          <a:bodyPr>
            <a:normAutofit fontScale="90000"/>
          </a:bodyPr>
          <a:lstStyle/>
          <a:p>
            <a:pPr fontAlgn="auto">
              <a:spcAft>
                <a:spcPts val="0"/>
              </a:spcAft>
              <a:defRPr/>
            </a:pPr>
            <a:r>
              <a:rPr lang="en-US" b="1" cap="none" dirty="0">
                <a:solidFill>
                  <a:srgbClr val="0066CC"/>
                </a:solidFill>
                <a:latin typeface="Tw Cen MT" panose="020B0602020104020603" pitchFamily="34" charset="0"/>
              </a:rPr>
              <a:t>Ethics </a:t>
            </a:r>
            <a:r>
              <a:rPr lang="en-US" sz="4000" b="1" cap="none" dirty="0">
                <a:solidFill>
                  <a:srgbClr val="0066CC"/>
                </a:solidFill>
                <a:latin typeface="Tw Cen MT" panose="020B0602020104020603" pitchFamily="34" charset="0"/>
              </a:rPr>
              <a:t>and</a:t>
            </a:r>
            <a:r>
              <a:rPr lang="en-US" b="1" cap="none" dirty="0">
                <a:solidFill>
                  <a:srgbClr val="0066CC"/>
                </a:solidFill>
                <a:latin typeface="Tw Cen MT" panose="020B0602020104020603" pitchFamily="34" charset="0"/>
              </a:rPr>
              <a:t> Lobbying Regulation </a:t>
            </a:r>
            <a:br>
              <a:rPr lang="en-US" b="1" cap="none" dirty="0">
                <a:solidFill>
                  <a:srgbClr val="0066CC"/>
                </a:solidFill>
                <a:latin typeface="Tw Cen MT" panose="020B0602020104020603" pitchFamily="34" charset="0"/>
              </a:rPr>
            </a:br>
            <a:r>
              <a:rPr lang="en-US" sz="4000" b="1" cap="none" dirty="0">
                <a:solidFill>
                  <a:srgbClr val="0066CC"/>
                </a:solidFill>
                <a:latin typeface="Tw Cen MT" panose="020B0602020104020603" pitchFamily="34" charset="0"/>
              </a:rPr>
              <a:t>for</a:t>
            </a:r>
            <a:r>
              <a:rPr lang="en-US" b="1" cap="none" dirty="0">
                <a:solidFill>
                  <a:srgbClr val="0066CC"/>
                </a:solidFill>
                <a:latin typeface="Tw Cen MT" panose="020B0602020104020603" pitchFamily="34" charset="0"/>
              </a:rPr>
              <a:t> Public Servants</a:t>
            </a:r>
          </a:p>
        </p:txBody>
      </p:sp>
      <p:sp>
        <p:nvSpPr>
          <p:cNvPr id="7171" name="Subtitle 2"/>
          <p:cNvSpPr>
            <a:spLocks noGrp="1"/>
          </p:cNvSpPr>
          <p:nvPr>
            <p:ph type="subTitle" idx="1"/>
          </p:nvPr>
        </p:nvSpPr>
        <p:spPr>
          <a:xfrm>
            <a:off x="1028700" y="5334000"/>
            <a:ext cx="6934200" cy="838200"/>
          </a:xfrm>
        </p:spPr>
        <p:txBody>
          <a:bodyPr anchor="b">
            <a:normAutofit fontScale="92500" lnSpcReduction="10000"/>
          </a:bodyPr>
          <a:lstStyle/>
          <a:p>
            <a:pPr fontAlgn="auto">
              <a:spcBef>
                <a:spcPts val="580"/>
              </a:spcBef>
              <a:spcAft>
                <a:spcPts val="0"/>
              </a:spcAft>
              <a:buFont typeface="Wingdings 2"/>
              <a:buNone/>
              <a:defRPr/>
            </a:pPr>
            <a:r>
              <a:rPr lang="en-US" sz="2400" b="1" cap="none" dirty="0">
                <a:solidFill>
                  <a:schemeClr val="tx1"/>
                </a:solidFill>
                <a:latin typeface="Tw Cen MT" panose="020B0602020104020603" pitchFamily="34" charset="0"/>
              </a:rPr>
              <a:t>WHAT YOU NEED TO KNOW TO COMPLY WITH N.C.’S STATE GOVERNMENT ETHICS ACT AND LOBBYING LAW</a:t>
            </a:r>
            <a:endParaRPr lang="en-US" sz="2000" b="1" i="1" cap="none" dirty="0">
              <a:solidFill>
                <a:schemeClr val="tx1"/>
              </a:solidFill>
              <a:latin typeface="Tw Cen MT" panose="020B0602020104020603" pitchFamily="34" charset="0"/>
            </a:endParaRPr>
          </a:p>
        </p:txBody>
      </p:sp>
      <p:pic>
        <p:nvPicPr>
          <p:cNvPr id="4" name="Picture 3" descr="ethicsbluelogo">
            <a:extLst>
              <a:ext uri="{FF2B5EF4-FFF2-40B4-BE49-F238E27FC236}">
                <a16:creationId xmlns:a16="http://schemas.microsoft.com/office/drawing/2014/main" id="{DE2FFFE0-05A9-46F4-BD70-BD358BEFCC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371600"/>
            <a:ext cx="2514600" cy="1600200"/>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1E18-4A72-44D5-96D7-757C5FBFD2B2}"/>
              </a:ext>
            </a:extLst>
          </p:cNvPr>
          <p:cNvSpPr>
            <a:spLocks noGrp="1"/>
          </p:cNvSpPr>
          <p:nvPr>
            <p:ph type="title"/>
          </p:nvPr>
        </p:nvSpPr>
        <p:spPr>
          <a:xfrm>
            <a:off x="878711" y="386195"/>
            <a:ext cx="7773338" cy="1596177"/>
          </a:xfrm>
        </p:spPr>
        <p:txBody>
          <a:bodyPr/>
          <a:lstStyle/>
          <a:p>
            <a:r>
              <a:rPr lang="en-US" b="1" cap="none" dirty="0">
                <a:solidFill>
                  <a:srgbClr val="0066CC"/>
                </a:solidFill>
              </a:rPr>
              <a:t>Disclosure of </a:t>
            </a:r>
            <a:br>
              <a:rPr lang="en-US" b="1" cap="none" dirty="0">
                <a:solidFill>
                  <a:srgbClr val="0066CC"/>
                </a:solidFill>
              </a:rPr>
            </a:br>
            <a:r>
              <a:rPr lang="en-US" b="1" cap="none" dirty="0">
                <a:solidFill>
                  <a:srgbClr val="0066CC"/>
                </a:solidFill>
              </a:rPr>
              <a:t>Campaign-related Activity</a:t>
            </a:r>
            <a:endParaRPr lang="en-US" dirty="0"/>
          </a:p>
        </p:txBody>
      </p:sp>
      <p:sp>
        <p:nvSpPr>
          <p:cNvPr id="3" name="Content Placeholder 2">
            <a:extLst>
              <a:ext uri="{FF2B5EF4-FFF2-40B4-BE49-F238E27FC236}">
                <a16:creationId xmlns:a16="http://schemas.microsoft.com/office/drawing/2014/main" id="{6CE1A032-DFEC-47FA-AFEB-0451A74C2D4C}"/>
              </a:ext>
            </a:extLst>
          </p:cNvPr>
          <p:cNvSpPr>
            <a:spLocks noGrp="1"/>
          </p:cNvSpPr>
          <p:nvPr>
            <p:ph sz="quarter" idx="13"/>
          </p:nvPr>
        </p:nvSpPr>
        <p:spPr>
          <a:xfrm>
            <a:off x="685330" y="2824294"/>
            <a:ext cx="3829520" cy="3424107"/>
          </a:xfrm>
        </p:spPr>
        <p:txBody>
          <a:bodyPr/>
          <a:lstStyle/>
          <a:p>
            <a:pPr marL="342900" indent="-342900">
              <a:defRPr/>
            </a:pPr>
            <a:r>
              <a:rPr lang="en-US" cap="none" dirty="0"/>
              <a:t>ABC Commission</a:t>
            </a:r>
          </a:p>
          <a:p>
            <a:pPr marL="342900" indent="-342900">
              <a:defRPr/>
            </a:pPr>
            <a:r>
              <a:rPr lang="en-US" cap="none" dirty="0"/>
              <a:t>Coastal Resources Commission </a:t>
            </a:r>
          </a:p>
          <a:p>
            <a:pPr marL="342900" indent="-342900">
              <a:defRPr/>
            </a:pPr>
            <a:r>
              <a:rPr lang="en-US" cap="none" dirty="0"/>
              <a:t>State Board of Education</a:t>
            </a:r>
          </a:p>
          <a:p>
            <a:pPr marL="342900" indent="-342900">
              <a:defRPr/>
            </a:pPr>
            <a:r>
              <a:rPr lang="en-US" cap="none" dirty="0"/>
              <a:t>State Board of Elections</a:t>
            </a:r>
          </a:p>
          <a:p>
            <a:pPr marL="342900" indent="-342900">
              <a:defRPr/>
            </a:pPr>
            <a:r>
              <a:rPr lang="en-US" cap="none" dirty="0"/>
              <a:t>Employment Security Commission</a:t>
            </a:r>
          </a:p>
          <a:p>
            <a:pPr marL="342900" indent="-342900">
              <a:defRPr/>
            </a:pPr>
            <a:r>
              <a:rPr lang="en-US" cap="none" dirty="0"/>
              <a:t>Environmental Mgmt. Commission</a:t>
            </a:r>
          </a:p>
          <a:p>
            <a:endParaRPr lang="en-US" dirty="0"/>
          </a:p>
        </p:txBody>
      </p:sp>
      <p:sp>
        <p:nvSpPr>
          <p:cNvPr id="4" name="Content Placeholder 3">
            <a:extLst>
              <a:ext uri="{FF2B5EF4-FFF2-40B4-BE49-F238E27FC236}">
                <a16:creationId xmlns:a16="http://schemas.microsoft.com/office/drawing/2014/main" id="{25B993F7-DE3A-4660-83ED-D9F28AA7315C}"/>
              </a:ext>
            </a:extLst>
          </p:cNvPr>
          <p:cNvSpPr>
            <a:spLocks noGrp="1"/>
          </p:cNvSpPr>
          <p:nvPr>
            <p:ph sz="quarter" idx="14"/>
          </p:nvPr>
        </p:nvSpPr>
        <p:spPr>
          <a:xfrm>
            <a:off x="4724400" y="2824293"/>
            <a:ext cx="3829050" cy="3424107"/>
          </a:xfrm>
        </p:spPr>
        <p:txBody>
          <a:bodyPr/>
          <a:lstStyle/>
          <a:p>
            <a:pPr marL="342900" indent="-342900">
              <a:defRPr/>
            </a:pPr>
            <a:r>
              <a:rPr lang="en-US" cap="none" dirty="0"/>
              <a:t>Industrial Commission</a:t>
            </a:r>
          </a:p>
          <a:p>
            <a:pPr marL="342900" indent="-342900">
              <a:defRPr/>
            </a:pPr>
            <a:r>
              <a:rPr lang="en-US" cap="none" dirty="0"/>
              <a:t>State Personnel Commission</a:t>
            </a:r>
          </a:p>
          <a:p>
            <a:pPr marL="342900" indent="-342900">
              <a:defRPr/>
            </a:pPr>
            <a:r>
              <a:rPr lang="en-US" cap="none" dirty="0"/>
              <a:t>Board of Transportation</a:t>
            </a:r>
          </a:p>
          <a:p>
            <a:pPr marL="342900" indent="-342900">
              <a:defRPr/>
            </a:pPr>
            <a:r>
              <a:rPr lang="en-US" cap="none" dirty="0"/>
              <a:t>UNC Board of Governors</a:t>
            </a:r>
          </a:p>
          <a:p>
            <a:pPr marL="342900" indent="-342900">
              <a:defRPr/>
            </a:pPr>
            <a:r>
              <a:rPr lang="en-US" cap="none" dirty="0"/>
              <a:t>Utilities Commission</a:t>
            </a:r>
          </a:p>
          <a:p>
            <a:pPr marL="342900" indent="-342900">
              <a:defRPr/>
            </a:pPr>
            <a:r>
              <a:rPr lang="en-US" cap="none" dirty="0"/>
              <a:t>Wildlife Resources Comm’n</a:t>
            </a:r>
          </a:p>
          <a:p>
            <a:endParaRPr lang="en-US" dirty="0"/>
          </a:p>
        </p:txBody>
      </p:sp>
      <p:sp>
        <p:nvSpPr>
          <p:cNvPr id="5" name="Slide Number Placeholder 4">
            <a:extLst>
              <a:ext uri="{FF2B5EF4-FFF2-40B4-BE49-F238E27FC236}">
                <a16:creationId xmlns:a16="http://schemas.microsoft.com/office/drawing/2014/main" id="{BF08C318-E745-448F-83EF-B4BE6EE2CED5}"/>
              </a:ext>
            </a:extLst>
          </p:cNvPr>
          <p:cNvSpPr>
            <a:spLocks noGrp="1"/>
          </p:cNvSpPr>
          <p:nvPr>
            <p:ph type="sldNum" sz="quarter" idx="12"/>
          </p:nvPr>
        </p:nvSpPr>
        <p:spPr/>
        <p:txBody>
          <a:bodyPr/>
          <a:lstStyle/>
          <a:p>
            <a:pPr>
              <a:defRPr/>
            </a:pPr>
            <a:fld id="{816DB082-24A5-4115-89B5-FF87E80C0A16}" type="slidenum">
              <a:rPr lang="en-US" smtClean="0"/>
              <a:pPr>
                <a:defRPr/>
              </a:pPr>
              <a:t>10</a:t>
            </a:fld>
            <a:endParaRPr lang="en-US" dirty="0"/>
          </a:p>
        </p:txBody>
      </p:sp>
      <p:sp>
        <p:nvSpPr>
          <p:cNvPr id="6" name="TextBox 5">
            <a:extLst>
              <a:ext uri="{FF2B5EF4-FFF2-40B4-BE49-F238E27FC236}">
                <a16:creationId xmlns:a16="http://schemas.microsoft.com/office/drawing/2014/main" id="{4E5AF4C1-90DF-4593-BD3B-DE9B59143426}"/>
              </a:ext>
            </a:extLst>
          </p:cNvPr>
          <p:cNvSpPr txBox="1"/>
          <p:nvPr/>
        </p:nvSpPr>
        <p:spPr>
          <a:xfrm>
            <a:off x="914400" y="2119384"/>
            <a:ext cx="5829300" cy="430887"/>
          </a:xfrm>
          <a:prstGeom prst="rect">
            <a:avLst/>
          </a:prstGeom>
          <a:noFill/>
        </p:spPr>
        <p:txBody>
          <a:bodyPr wrap="square" rtlCol="0">
            <a:spAutoFit/>
          </a:bodyPr>
          <a:lstStyle/>
          <a:p>
            <a:r>
              <a:rPr lang="en-US" sz="2200" dirty="0"/>
              <a:t>. . . to serve on one of these boards . . .</a:t>
            </a:r>
          </a:p>
        </p:txBody>
      </p:sp>
      <p:sp>
        <p:nvSpPr>
          <p:cNvPr id="8" name="TextBox 7">
            <a:extLst>
              <a:ext uri="{FF2B5EF4-FFF2-40B4-BE49-F238E27FC236}">
                <a16:creationId xmlns:a16="http://schemas.microsoft.com/office/drawing/2014/main" id="{CDA850BC-D9D1-48E3-AAF4-72262BCD3CDC}"/>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2011702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F7558AD-51E2-447C-8971-8FC60F33ECF5}" type="slidenum">
              <a:rPr lang="en-US"/>
              <a:pPr>
                <a:defRPr/>
              </a:pPr>
              <a:t>100</a:t>
            </a:fld>
            <a:endParaRPr lang="en-US" dirty="0"/>
          </a:p>
        </p:txBody>
      </p:sp>
      <p:sp>
        <p:nvSpPr>
          <p:cNvPr id="229378" name="Title 1"/>
          <p:cNvSpPr>
            <a:spLocks noGrp="1"/>
          </p:cNvSpPr>
          <p:nvPr>
            <p:ph type="title" idx="4294967295"/>
          </p:nvPr>
        </p:nvSpPr>
        <p:spPr>
          <a:xfrm>
            <a:off x="1335559" y="685627"/>
            <a:ext cx="6886575" cy="730250"/>
          </a:xfrm>
        </p:spPr>
        <p:txBody>
          <a:bodyPr anchor="t">
            <a:normAutofit fontScale="90000"/>
          </a:bodyPr>
          <a:lstStyle/>
          <a:p>
            <a:pPr fontAlgn="auto">
              <a:spcAft>
                <a:spcPts val="0"/>
              </a:spcAft>
              <a:defRPr/>
            </a:pPr>
            <a:r>
              <a:rPr lang="en-US" sz="4400" b="1" cap="none" dirty="0">
                <a:solidFill>
                  <a:srgbClr val="0066CC"/>
                </a:solidFill>
              </a:rPr>
              <a:t>What “immunity” means here</a:t>
            </a:r>
          </a:p>
        </p:txBody>
      </p:sp>
      <p:sp>
        <p:nvSpPr>
          <p:cNvPr id="106499" name="Content Placeholder 3"/>
          <p:cNvSpPr>
            <a:spLocks noGrp="1"/>
          </p:cNvSpPr>
          <p:nvPr>
            <p:ph idx="4294967295"/>
          </p:nvPr>
        </p:nvSpPr>
        <p:spPr>
          <a:xfrm>
            <a:off x="990600" y="1665288"/>
            <a:ext cx="8153400" cy="4038600"/>
          </a:xfrm>
        </p:spPr>
        <p:txBody>
          <a:bodyPr anchor="ctr">
            <a:normAutofit/>
          </a:bodyPr>
          <a:lstStyle/>
          <a:p>
            <a:pPr marL="0" indent="0">
              <a:buNone/>
            </a:pPr>
            <a:r>
              <a:rPr lang="en-US" sz="2400" cap="none" dirty="0"/>
              <a:t>Following the advice in a formal advisory opinion yields immunity from:</a:t>
            </a:r>
          </a:p>
          <a:p>
            <a:pPr lvl="1">
              <a:buClrTx/>
            </a:pPr>
            <a:r>
              <a:rPr lang="en-US" sz="2400" cap="none" dirty="0"/>
              <a:t>investigation by the Commission and the Secretary of State; and</a:t>
            </a:r>
          </a:p>
          <a:p>
            <a:pPr lvl="1">
              <a:buClrTx/>
            </a:pPr>
            <a:r>
              <a:rPr lang="en-US" sz="2400" cap="none" dirty="0"/>
              <a:t>adverse action by the employing entity. </a:t>
            </a:r>
          </a:p>
          <a:p>
            <a:pPr marL="0" indent="0">
              <a:buNone/>
            </a:pPr>
            <a:endParaRPr lang="en-US" sz="2400" cap="none" dirty="0"/>
          </a:p>
          <a:p>
            <a:pPr marL="0" indent="0">
              <a:buNone/>
            </a:pPr>
            <a:r>
              <a:rPr lang="en-US" sz="2400" cap="none" dirty="0"/>
              <a:t>The statute does not provide immunity for violations of criminal law in the performance of your official duties.</a:t>
            </a:r>
            <a:endParaRPr lang="en-US" sz="2400" u="sng" cap="none" dirty="0"/>
          </a:p>
        </p:txBody>
      </p:sp>
      <p:sp>
        <p:nvSpPr>
          <p:cNvPr id="7" name="TextBox 6">
            <a:extLst>
              <a:ext uri="{FF2B5EF4-FFF2-40B4-BE49-F238E27FC236}">
                <a16:creationId xmlns:a16="http://schemas.microsoft.com/office/drawing/2014/main" id="{E6F097B6-CBAE-44DF-BD0F-5E0866A6E70C}"/>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Advice</a:t>
            </a:r>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60C868E-FD1B-43E1-AB82-BBD49551E58A}" type="slidenum">
              <a:rPr lang="en-US"/>
              <a:pPr>
                <a:defRPr/>
              </a:pPr>
              <a:t>101</a:t>
            </a:fld>
            <a:endParaRPr lang="en-US" dirty="0"/>
          </a:p>
        </p:txBody>
      </p:sp>
      <p:sp>
        <p:nvSpPr>
          <p:cNvPr id="230402" name="Title 1"/>
          <p:cNvSpPr>
            <a:spLocks noGrp="1"/>
          </p:cNvSpPr>
          <p:nvPr>
            <p:ph type="title" idx="4294967295"/>
          </p:nvPr>
        </p:nvSpPr>
        <p:spPr>
          <a:xfrm>
            <a:off x="1371600" y="381000"/>
            <a:ext cx="5638800" cy="630495"/>
          </a:xfrm>
        </p:spPr>
        <p:txBody>
          <a:bodyPr anchor="t">
            <a:normAutofit fontScale="90000"/>
          </a:bodyPr>
          <a:lstStyle/>
          <a:p>
            <a:pPr fontAlgn="auto">
              <a:spcAft>
                <a:spcPts val="0"/>
              </a:spcAft>
              <a:defRPr/>
            </a:pPr>
            <a:r>
              <a:rPr lang="en-US" sz="4400" b="1" cap="none" dirty="0">
                <a:solidFill>
                  <a:srgbClr val="0066CC"/>
                </a:solidFill>
              </a:rPr>
              <a:t>When should you ask?</a:t>
            </a:r>
          </a:p>
        </p:txBody>
      </p:sp>
      <p:sp>
        <p:nvSpPr>
          <p:cNvPr id="108547" name="Content Placeholder 2"/>
          <p:cNvSpPr>
            <a:spLocks noGrp="1"/>
          </p:cNvSpPr>
          <p:nvPr>
            <p:ph idx="4294967295"/>
          </p:nvPr>
        </p:nvSpPr>
        <p:spPr>
          <a:xfrm>
            <a:off x="823938" y="1599942"/>
            <a:ext cx="7315200" cy="4246563"/>
          </a:xfrm>
        </p:spPr>
        <p:txBody>
          <a:bodyPr>
            <a:normAutofit fontScale="92500"/>
          </a:bodyPr>
          <a:lstStyle/>
          <a:p>
            <a:pPr>
              <a:buClrTx/>
            </a:pPr>
            <a:r>
              <a:rPr lang="en-US" sz="2800" cap="none" dirty="0"/>
              <a:t>Anytime you are unsure about what you should do</a:t>
            </a:r>
          </a:p>
          <a:p>
            <a:pPr>
              <a:buClrTx/>
            </a:pPr>
            <a:endParaRPr lang="en-US" sz="2800" cap="none" dirty="0"/>
          </a:p>
          <a:p>
            <a:pPr>
              <a:buClrTx/>
            </a:pPr>
            <a:r>
              <a:rPr lang="en-US" sz="2800" cap="none" dirty="0"/>
              <a:t>Must be </a:t>
            </a:r>
            <a:r>
              <a:rPr lang="en-US" sz="2800" u="sng" cap="none" dirty="0"/>
              <a:t>before</a:t>
            </a:r>
            <a:r>
              <a:rPr lang="en-US" sz="2800" cap="none" dirty="0"/>
              <a:t> the situation occurs.</a:t>
            </a:r>
          </a:p>
          <a:p>
            <a:pPr>
              <a:buClrTx/>
            </a:pPr>
            <a:endParaRPr lang="en-US" sz="2800" cap="none" dirty="0"/>
          </a:p>
          <a:p>
            <a:pPr>
              <a:buClrTx/>
            </a:pPr>
            <a:r>
              <a:rPr lang="en-US" sz="2800" cap="none" dirty="0"/>
              <a:t>Requests for advice and formal advisory opinions must relate prospectively to real or reasonably anticipated circumstances.</a:t>
            </a:r>
          </a:p>
        </p:txBody>
      </p:sp>
      <p:sp>
        <p:nvSpPr>
          <p:cNvPr id="7" name="TextBox 6">
            <a:extLst>
              <a:ext uri="{FF2B5EF4-FFF2-40B4-BE49-F238E27FC236}">
                <a16:creationId xmlns:a16="http://schemas.microsoft.com/office/drawing/2014/main" id="{6BD6E1E1-C8C7-41F9-8C2F-D2A525129BB5}"/>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Advice</a:t>
            </a:r>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1828800" y="609600"/>
            <a:ext cx="5943835" cy="715962"/>
          </a:xfrm>
        </p:spPr>
        <p:txBody>
          <a:bodyPr anchor="t">
            <a:noAutofit/>
          </a:bodyPr>
          <a:lstStyle/>
          <a:p>
            <a:pPr fontAlgn="auto">
              <a:spcAft>
                <a:spcPts val="0"/>
              </a:spcAft>
              <a:defRPr/>
            </a:pPr>
            <a:r>
              <a:rPr lang="en-US" sz="4000" b="1" cap="none" dirty="0">
                <a:solidFill>
                  <a:srgbClr val="0066CC"/>
                </a:solidFill>
              </a:rPr>
              <a:t>Other Laws, Rules, Policies</a:t>
            </a:r>
          </a:p>
        </p:txBody>
      </p:sp>
      <p:sp>
        <p:nvSpPr>
          <p:cNvPr id="233475" name="Content Placeholder 2"/>
          <p:cNvSpPr>
            <a:spLocks noGrp="1"/>
          </p:cNvSpPr>
          <p:nvPr>
            <p:ph sz="quarter" idx="13"/>
          </p:nvPr>
        </p:nvSpPr>
        <p:spPr>
          <a:xfrm>
            <a:off x="609130" y="1524000"/>
            <a:ext cx="8077670" cy="5029200"/>
          </a:xfrm>
        </p:spPr>
        <p:txBody>
          <a:bodyPr>
            <a:normAutofit/>
          </a:bodyPr>
          <a:lstStyle/>
          <a:p>
            <a:pPr marL="274320" indent="-274320" fontAlgn="auto">
              <a:spcBef>
                <a:spcPts val="580"/>
              </a:spcBef>
              <a:spcAft>
                <a:spcPts val="0"/>
              </a:spcAft>
              <a:buFont typeface="Wingdings 2"/>
              <a:buNone/>
              <a:defRPr/>
            </a:pPr>
            <a:r>
              <a:rPr lang="en-US" sz="3000" b="1" cap="none" dirty="0"/>
              <a:t>Gifts to and from Contractors</a:t>
            </a:r>
          </a:p>
          <a:p>
            <a:pPr marL="777240" lvl="1" indent="-457200" fontAlgn="auto">
              <a:spcBef>
                <a:spcPts val="370"/>
              </a:spcBef>
              <a:spcAft>
                <a:spcPts val="0"/>
              </a:spcAft>
              <a:defRPr/>
            </a:pPr>
            <a:r>
              <a:rPr lang="en-US" sz="2600" cap="none" dirty="0"/>
              <a:t>By statute, State employees involved in the contracting process cannot accept gifts or favors from contractors. </a:t>
            </a:r>
          </a:p>
          <a:p>
            <a:pPr marL="548640" lvl="1" fontAlgn="auto">
              <a:spcBef>
                <a:spcPts val="370"/>
              </a:spcBef>
              <a:spcAft>
                <a:spcPts val="0"/>
              </a:spcAft>
              <a:defRPr/>
            </a:pPr>
            <a:endParaRPr lang="en-US" sz="900" cap="none" dirty="0"/>
          </a:p>
          <a:p>
            <a:pPr marL="777240" lvl="1" indent="-457200" fontAlgn="auto">
              <a:spcBef>
                <a:spcPts val="370"/>
              </a:spcBef>
              <a:spcAft>
                <a:spcPts val="0"/>
              </a:spcAft>
              <a:defRPr/>
            </a:pPr>
            <a:r>
              <a:rPr lang="en-US" sz="2600" cap="none" dirty="0"/>
              <a:t>Executive Order No. 24 extends prohibition to employees in cabinet agencies and Governor’s office.</a:t>
            </a:r>
          </a:p>
          <a:p>
            <a:pPr marL="548640" lvl="1" fontAlgn="auto">
              <a:spcBef>
                <a:spcPts val="370"/>
              </a:spcBef>
              <a:spcAft>
                <a:spcPts val="0"/>
              </a:spcAft>
              <a:defRPr/>
            </a:pPr>
            <a:endParaRPr lang="en-US" sz="900" cap="none" dirty="0"/>
          </a:p>
          <a:p>
            <a:pPr marL="777240" lvl="1" indent="-457200" fontAlgn="auto">
              <a:spcBef>
                <a:spcPts val="370"/>
              </a:spcBef>
              <a:spcAft>
                <a:spcPts val="0"/>
              </a:spcAft>
              <a:defRPr/>
            </a:pPr>
            <a:r>
              <a:rPr lang="en-US" sz="2600" cap="none" dirty="0"/>
              <a:t>Executive Order No. 34 extends it to Governor’s appointees to boards and commissions.</a:t>
            </a:r>
          </a:p>
        </p:txBody>
      </p:sp>
      <p:sp>
        <p:nvSpPr>
          <p:cNvPr id="7" name="Slide Number Placeholder 6"/>
          <p:cNvSpPr>
            <a:spLocks noGrp="1"/>
          </p:cNvSpPr>
          <p:nvPr>
            <p:ph type="sldNum" sz="quarter" idx="12"/>
          </p:nvPr>
        </p:nvSpPr>
        <p:spPr/>
        <p:txBody>
          <a:bodyPr/>
          <a:lstStyle/>
          <a:p>
            <a:pPr>
              <a:defRPr/>
            </a:pPr>
            <a:fld id="{7D7E86F2-72F3-4D1E-906E-5E92CD5F3885}" type="slidenum">
              <a:rPr lang="en-US"/>
              <a:pPr>
                <a:defRPr/>
              </a:pPr>
              <a:t>102</a:t>
            </a:fld>
            <a:endParaRPr lang="en-US" dirty="0"/>
          </a:p>
        </p:txBody>
      </p:sp>
      <p:sp>
        <p:nvSpPr>
          <p:cNvPr id="6" name="TextBox 5">
            <a:extLst>
              <a:ext uri="{FF2B5EF4-FFF2-40B4-BE49-F238E27FC236}">
                <a16:creationId xmlns:a16="http://schemas.microsoft.com/office/drawing/2014/main" id="{773377D3-B33C-46EF-B95C-A8C1F459C1FB}"/>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Other Laws</a:t>
            </a:r>
          </a:p>
        </p:txBody>
      </p:sp>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sz="quarter" idx="13"/>
          </p:nvPr>
        </p:nvSpPr>
        <p:spPr>
          <a:xfrm>
            <a:off x="457200" y="1600200"/>
            <a:ext cx="8229600" cy="4800600"/>
          </a:xfrm>
        </p:spPr>
        <p:txBody>
          <a:bodyPr>
            <a:normAutofit/>
          </a:bodyPr>
          <a:lstStyle/>
          <a:p>
            <a:pPr marL="582613" lvl="1" indent="-171450">
              <a:buClrTx/>
            </a:pPr>
            <a:endParaRPr lang="en-US" sz="2800" cap="none" dirty="0">
              <a:solidFill>
                <a:srgbClr val="474747"/>
              </a:solidFill>
            </a:endParaRPr>
          </a:p>
          <a:p>
            <a:pPr>
              <a:buClrTx/>
            </a:pPr>
            <a:r>
              <a:rPr lang="en-US" sz="2800" b="1" cap="none" dirty="0">
                <a:solidFill>
                  <a:srgbClr val="474747"/>
                </a:solidFill>
              </a:rPr>
              <a:t>Other agency and departmental policies</a:t>
            </a:r>
          </a:p>
          <a:p>
            <a:pPr marL="868363" lvl="1" indent="-457200">
              <a:buClrTx/>
            </a:pPr>
            <a:r>
              <a:rPr lang="en-US" sz="2800" cap="none" dirty="0">
                <a:solidFill>
                  <a:srgbClr val="474747"/>
                </a:solidFill>
              </a:rPr>
              <a:t>The Ethics Act authorizes agencies to adopt additional ethical standards.</a:t>
            </a:r>
          </a:p>
          <a:p>
            <a:pPr marL="868363" lvl="1" indent="-457200">
              <a:buClrTx/>
            </a:pPr>
            <a:r>
              <a:rPr lang="en-US" sz="2800" cap="none" dirty="0">
                <a:solidFill>
                  <a:srgbClr val="474747"/>
                </a:solidFill>
              </a:rPr>
              <a:t>The Governor is also authorized to adopt      additional ethical standards for state agency employees and gubernatorial appointees</a:t>
            </a:r>
          </a:p>
          <a:p>
            <a:pPr marL="868363" lvl="1" indent="-457200">
              <a:buClrTx/>
            </a:pPr>
            <a:endParaRPr lang="en-US" sz="3200" cap="none" dirty="0">
              <a:solidFill>
                <a:srgbClr val="474747"/>
              </a:solidFill>
            </a:endParaRPr>
          </a:p>
          <a:p>
            <a:pPr marL="582613" lvl="1" indent="-171450">
              <a:buClrTx/>
            </a:pPr>
            <a:endParaRPr lang="en-US" sz="900" cap="none" dirty="0">
              <a:solidFill>
                <a:srgbClr val="474747"/>
              </a:solidFill>
            </a:endParaRPr>
          </a:p>
        </p:txBody>
      </p:sp>
      <p:sp>
        <p:nvSpPr>
          <p:cNvPr id="5" name="Slide Number Placeholder 4"/>
          <p:cNvSpPr>
            <a:spLocks noGrp="1"/>
          </p:cNvSpPr>
          <p:nvPr>
            <p:ph type="sldNum" sz="quarter" idx="12"/>
          </p:nvPr>
        </p:nvSpPr>
        <p:spPr/>
        <p:txBody>
          <a:bodyPr/>
          <a:lstStyle/>
          <a:p>
            <a:pPr>
              <a:defRPr/>
            </a:pPr>
            <a:fld id="{E0C772FC-7084-4CE5-970A-86718D7B3097}" type="slidenum">
              <a:rPr lang="en-US"/>
              <a:pPr>
                <a:defRPr/>
              </a:pPr>
              <a:t>103</a:t>
            </a:fld>
            <a:endParaRPr lang="en-US" dirty="0"/>
          </a:p>
        </p:txBody>
      </p:sp>
      <p:sp>
        <p:nvSpPr>
          <p:cNvPr id="2" name="TextBox 1">
            <a:extLst>
              <a:ext uri="{FF2B5EF4-FFF2-40B4-BE49-F238E27FC236}">
                <a16:creationId xmlns:a16="http://schemas.microsoft.com/office/drawing/2014/main" id="{EA1FDC73-D5BD-4BC8-9BB4-972D51D4916A}"/>
              </a:ext>
            </a:extLst>
          </p:cNvPr>
          <p:cNvSpPr txBox="1"/>
          <p:nvPr/>
        </p:nvSpPr>
        <p:spPr>
          <a:xfrm>
            <a:off x="1828800" y="609600"/>
            <a:ext cx="5867400" cy="707886"/>
          </a:xfrm>
          <a:prstGeom prst="rect">
            <a:avLst/>
          </a:prstGeom>
          <a:noFill/>
        </p:spPr>
        <p:txBody>
          <a:bodyPr wrap="square" rtlCol="0">
            <a:spAutoFit/>
          </a:bodyPr>
          <a:lstStyle/>
          <a:p>
            <a:r>
              <a:rPr lang="en-US" sz="4000" b="1" dirty="0">
                <a:solidFill>
                  <a:srgbClr val="0066CC"/>
                </a:solidFill>
              </a:rPr>
              <a:t>Other Laws, Rules, Policies</a:t>
            </a:r>
            <a:endParaRPr lang="en-US" sz="4000" dirty="0"/>
          </a:p>
        </p:txBody>
      </p:sp>
      <p:sp>
        <p:nvSpPr>
          <p:cNvPr id="7" name="TextBox 6">
            <a:extLst>
              <a:ext uri="{FF2B5EF4-FFF2-40B4-BE49-F238E27FC236}">
                <a16:creationId xmlns:a16="http://schemas.microsoft.com/office/drawing/2014/main" id="{7F537093-21B2-4881-ADF3-0E55E5B66FF7}"/>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Other Laws</a:t>
            </a:r>
          </a:p>
        </p:txBody>
      </p:sp>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8441-8B90-4426-A778-EABB30C1B6DD}"/>
              </a:ext>
            </a:extLst>
          </p:cNvPr>
          <p:cNvSpPr>
            <a:spLocks noGrp="1"/>
          </p:cNvSpPr>
          <p:nvPr>
            <p:ph type="title"/>
          </p:nvPr>
        </p:nvSpPr>
        <p:spPr>
          <a:xfrm>
            <a:off x="1752600" y="1312730"/>
            <a:ext cx="5944070" cy="533401"/>
          </a:xfrm>
        </p:spPr>
        <p:txBody>
          <a:bodyPr>
            <a:normAutofit fontScale="90000"/>
          </a:bodyPr>
          <a:lstStyle/>
          <a:p>
            <a:br>
              <a:rPr lang="en-US" b="1" cap="none" dirty="0">
                <a:solidFill>
                  <a:srgbClr val="0066CC"/>
                </a:solidFill>
              </a:rPr>
            </a:br>
            <a:r>
              <a:rPr lang="en-US" sz="4400" b="1" cap="none" dirty="0">
                <a:solidFill>
                  <a:srgbClr val="0066CC"/>
                </a:solidFill>
              </a:rPr>
              <a:t>Other Laws, Rules, Policies</a:t>
            </a:r>
            <a:br>
              <a:rPr lang="en-US" dirty="0"/>
            </a:br>
            <a:endParaRPr lang="en-US" dirty="0"/>
          </a:p>
        </p:txBody>
      </p:sp>
      <p:sp>
        <p:nvSpPr>
          <p:cNvPr id="3" name="Content Placeholder 2">
            <a:extLst>
              <a:ext uri="{FF2B5EF4-FFF2-40B4-BE49-F238E27FC236}">
                <a16:creationId xmlns:a16="http://schemas.microsoft.com/office/drawing/2014/main" id="{9022B2FE-BC1B-442E-B15E-0BB10EAB0C4A}"/>
              </a:ext>
            </a:extLst>
          </p:cNvPr>
          <p:cNvSpPr>
            <a:spLocks noGrp="1"/>
          </p:cNvSpPr>
          <p:nvPr>
            <p:ph sz="quarter" idx="13"/>
          </p:nvPr>
        </p:nvSpPr>
        <p:spPr>
          <a:xfrm>
            <a:off x="673261" y="2667000"/>
            <a:ext cx="7772870" cy="2128707"/>
          </a:xfrm>
        </p:spPr>
        <p:txBody>
          <a:bodyPr/>
          <a:lstStyle/>
          <a:p>
            <a:pPr>
              <a:buClrTx/>
            </a:pPr>
            <a:r>
              <a:rPr lang="en-US" sz="3200" b="1" cap="none" dirty="0">
                <a:solidFill>
                  <a:srgbClr val="474747"/>
                </a:solidFill>
              </a:rPr>
              <a:t>Other statutes</a:t>
            </a:r>
            <a:r>
              <a:rPr lang="en-US" sz="3000" b="1" cap="none" dirty="0">
                <a:solidFill>
                  <a:srgbClr val="474747"/>
                </a:solidFill>
              </a:rPr>
              <a:t> </a:t>
            </a:r>
            <a:r>
              <a:rPr lang="en-US" sz="3000" cap="none" dirty="0">
                <a:solidFill>
                  <a:srgbClr val="474747"/>
                </a:solidFill>
              </a:rPr>
              <a:t>--</a:t>
            </a:r>
            <a:r>
              <a:rPr lang="en-US" sz="3000" b="1" cap="none" dirty="0">
                <a:solidFill>
                  <a:srgbClr val="474747"/>
                </a:solidFill>
              </a:rPr>
              <a:t> </a:t>
            </a:r>
            <a:r>
              <a:rPr lang="en-US" sz="3000" cap="none" dirty="0">
                <a:solidFill>
                  <a:srgbClr val="474747"/>
                </a:solidFill>
              </a:rPr>
              <a:t>S</a:t>
            </a:r>
            <a:r>
              <a:rPr lang="en-US" sz="3200" cap="none" dirty="0">
                <a:solidFill>
                  <a:srgbClr val="474747"/>
                </a:solidFill>
              </a:rPr>
              <a:t>ome agencies have specific ethical requirements in their statutes.</a:t>
            </a:r>
          </a:p>
          <a:p>
            <a:endParaRPr lang="en-US" dirty="0"/>
          </a:p>
        </p:txBody>
      </p:sp>
      <p:sp>
        <p:nvSpPr>
          <p:cNvPr id="4" name="Slide Number Placeholder 3">
            <a:extLst>
              <a:ext uri="{FF2B5EF4-FFF2-40B4-BE49-F238E27FC236}">
                <a16:creationId xmlns:a16="http://schemas.microsoft.com/office/drawing/2014/main" id="{C3CA518F-678C-4E13-9118-EE2C35C0B396}"/>
              </a:ext>
            </a:extLst>
          </p:cNvPr>
          <p:cNvSpPr>
            <a:spLocks noGrp="1"/>
          </p:cNvSpPr>
          <p:nvPr>
            <p:ph type="sldNum" sz="quarter" idx="12"/>
          </p:nvPr>
        </p:nvSpPr>
        <p:spPr/>
        <p:txBody>
          <a:bodyPr/>
          <a:lstStyle/>
          <a:p>
            <a:pPr>
              <a:defRPr/>
            </a:pPr>
            <a:fld id="{8C2F2788-9A57-4D72-8D25-6127A48676D3}" type="slidenum">
              <a:rPr lang="en-US" smtClean="0"/>
              <a:pPr>
                <a:defRPr/>
              </a:pPr>
              <a:t>104</a:t>
            </a:fld>
            <a:endParaRPr lang="en-US" dirty="0"/>
          </a:p>
        </p:txBody>
      </p:sp>
      <p:sp>
        <p:nvSpPr>
          <p:cNvPr id="6" name="TextBox 5">
            <a:extLst>
              <a:ext uri="{FF2B5EF4-FFF2-40B4-BE49-F238E27FC236}">
                <a16:creationId xmlns:a16="http://schemas.microsoft.com/office/drawing/2014/main" id="{D2783EB8-D040-45D8-9960-812AEB80C2F3}"/>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Other Laws</a:t>
            </a:r>
          </a:p>
        </p:txBody>
      </p:sp>
    </p:spTree>
    <p:custDataLst>
      <p:tags r:id="rId1"/>
    </p:custDataLst>
    <p:extLst>
      <p:ext uri="{BB962C8B-B14F-4D97-AF65-F5344CB8AC3E}">
        <p14:creationId xmlns:p14="http://schemas.microsoft.com/office/powerpoint/2010/main" val="27104335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33298F8-94A4-4A22-902A-612A9306D12F}" type="slidenum">
              <a:rPr lang="en-US"/>
              <a:pPr>
                <a:defRPr/>
              </a:pPr>
              <a:t>105</a:t>
            </a:fld>
            <a:endParaRPr lang="en-US" dirty="0"/>
          </a:p>
        </p:txBody>
      </p:sp>
      <p:sp>
        <p:nvSpPr>
          <p:cNvPr id="116738" name="Title 2"/>
          <p:cNvSpPr>
            <a:spLocks noGrp="1"/>
          </p:cNvSpPr>
          <p:nvPr>
            <p:ph type="title" idx="4294967295"/>
          </p:nvPr>
        </p:nvSpPr>
        <p:spPr>
          <a:xfrm>
            <a:off x="3429000" y="457200"/>
            <a:ext cx="2590800" cy="618906"/>
          </a:xfrm>
        </p:spPr>
        <p:txBody>
          <a:bodyPr>
            <a:normAutofit fontScale="90000"/>
          </a:bodyPr>
          <a:lstStyle/>
          <a:p>
            <a:r>
              <a:rPr lang="en-US" sz="4000" b="1" cap="none" dirty="0">
                <a:solidFill>
                  <a:srgbClr val="0066CC"/>
                </a:solidFill>
              </a:rPr>
              <a:t>What if . . . </a:t>
            </a:r>
          </a:p>
        </p:txBody>
      </p:sp>
      <p:sp>
        <p:nvSpPr>
          <p:cNvPr id="116739" name="Content Placeholder 4"/>
          <p:cNvSpPr>
            <a:spLocks noGrp="1"/>
          </p:cNvSpPr>
          <p:nvPr>
            <p:ph sz="half" idx="4294967295"/>
          </p:nvPr>
        </p:nvSpPr>
        <p:spPr>
          <a:xfrm>
            <a:off x="762000" y="1390311"/>
            <a:ext cx="5257800" cy="1947863"/>
          </a:xfrm>
        </p:spPr>
        <p:txBody>
          <a:bodyPr>
            <a:normAutofit/>
          </a:bodyPr>
          <a:lstStyle/>
          <a:p>
            <a:pPr marL="0" indent="0">
              <a:buClrTx/>
              <a:buNone/>
            </a:pPr>
            <a:r>
              <a:rPr lang="en-US" sz="3200" cap="none" dirty="0"/>
              <a:t>. . . y</a:t>
            </a:r>
            <a:r>
              <a:rPr lang="en-US" sz="3200" cap="none" dirty="0">
                <a:solidFill>
                  <a:schemeClr val="tx1"/>
                </a:solidFill>
              </a:rPr>
              <a:t>ou arrive at your office and find a </a:t>
            </a:r>
            <a:r>
              <a:rPr lang="en-US" sz="3200" cap="none" dirty="0"/>
              <a:t>pen and pencil set</a:t>
            </a:r>
            <a:r>
              <a:rPr lang="en-US" sz="3200" cap="none" dirty="0">
                <a:solidFill>
                  <a:schemeClr val="tx1"/>
                </a:solidFill>
              </a:rPr>
              <a:t> in your chair.  </a:t>
            </a:r>
            <a:r>
              <a:rPr lang="en-US" sz="3200" cap="none" dirty="0"/>
              <a:t>C</a:t>
            </a:r>
            <a:r>
              <a:rPr lang="en-US" sz="3200" cap="none" dirty="0">
                <a:solidFill>
                  <a:schemeClr val="tx1"/>
                </a:solidFill>
              </a:rPr>
              <a:t>an you keep </a:t>
            </a:r>
            <a:r>
              <a:rPr lang="en-US" sz="3200" cap="none" dirty="0"/>
              <a:t>it?</a:t>
            </a:r>
          </a:p>
          <a:p>
            <a:pPr>
              <a:buFont typeface="Wingdings 3" pitchFamily="18" charset="2"/>
              <a:buNone/>
            </a:pPr>
            <a:endParaRPr lang="en-US" sz="3200" dirty="0"/>
          </a:p>
        </p:txBody>
      </p:sp>
      <p:pic>
        <p:nvPicPr>
          <p:cNvPr id="116740" name="Picture 2" descr="C:\Documents and Settings\mshuping\Local Settings\Temporary Internet Files\Content.IE5\RCDXNO8W\MC900432584[1].png"/>
          <p:cNvPicPr>
            <a:picLocks noChangeAspect="1" noChangeArrowheads="1"/>
          </p:cNvPicPr>
          <p:nvPr/>
        </p:nvPicPr>
        <p:blipFill>
          <a:blip r:embed="rId4" cstate="print"/>
          <a:srcRect/>
          <a:stretch>
            <a:fillRect/>
          </a:stretch>
        </p:blipFill>
        <p:spPr bwMode="auto">
          <a:xfrm>
            <a:off x="6909315" y="1338544"/>
            <a:ext cx="1952387" cy="2057400"/>
          </a:xfrm>
          <a:prstGeom prst="rect">
            <a:avLst/>
          </a:prstGeom>
          <a:noFill/>
          <a:ln w="9525">
            <a:noFill/>
            <a:miter lim="800000"/>
            <a:headEnd/>
            <a:tailEnd/>
          </a:ln>
        </p:spPr>
      </p:pic>
      <p:sp>
        <p:nvSpPr>
          <p:cNvPr id="5" name="TextBox 4"/>
          <p:cNvSpPr txBox="1">
            <a:spLocks noChangeArrowheads="1"/>
          </p:cNvSpPr>
          <p:nvPr/>
        </p:nvSpPr>
        <p:spPr bwMode="auto">
          <a:xfrm>
            <a:off x="3220430" y="4114800"/>
            <a:ext cx="5009170" cy="1815882"/>
          </a:xfrm>
          <a:prstGeom prst="rect">
            <a:avLst/>
          </a:prstGeom>
          <a:noFill/>
          <a:ln w="9525">
            <a:noFill/>
            <a:miter lim="800000"/>
            <a:headEnd/>
            <a:tailEnd/>
          </a:ln>
        </p:spPr>
        <p:txBody>
          <a:bodyPr wrap="square">
            <a:spAutoFit/>
          </a:bodyPr>
          <a:lstStyle/>
          <a:p>
            <a:r>
              <a:rPr lang="en-US" sz="2800" dirty="0"/>
              <a:t>Upon opening the box, you find a note indicating the set is from a company that is licensed by your agency. </a:t>
            </a:r>
          </a:p>
        </p:txBody>
      </p:sp>
      <p:sp>
        <p:nvSpPr>
          <p:cNvPr id="9" name="TextBox 8">
            <a:extLst>
              <a:ext uri="{FF2B5EF4-FFF2-40B4-BE49-F238E27FC236}">
                <a16:creationId xmlns:a16="http://schemas.microsoft.com/office/drawing/2014/main" id="{E55266BF-58C7-4D39-9953-4681943248B2}"/>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Hypotheticals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p:txBody>
          <a:bodyPr/>
          <a:lstStyle/>
          <a:p>
            <a:pPr>
              <a:defRPr/>
            </a:pPr>
            <a:fld id="{57203D0E-49A6-4AB6-99E9-26EDB89F8C2A}" type="slidenum">
              <a:rPr lang="en-US"/>
              <a:pPr>
                <a:defRPr/>
              </a:pPr>
              <a:t>106</a:t>
            </a:fld>
            <a:endParaRPr lang="en-US" dirty="0"/>
          </a:p>
        </p:txBody>
      </p:sp>
      <p:sp>
        <p:nvSpPr>
          <p:cNvPr id="159746" name="Title 1"/>
          <p:cNvSpPr>
            <a:spLocks noGrp="1"/>
          </p:cNvSpPr>
          <p:nvPr>
            <p:ph type="title" idx="4294967295"/>
          </p:nvPr>
        </p:nvSpPr>
        <p:spPr>
          <a:xfrm>
            <a:off x="0" y="366713"/>
            <a:ext cx="5027613" cy="638175"/>
          </a:xfrm>
        </p:spPr>
        <p:txBody>
          <a:bodyPr>
            <a:noAutofit/>
          </a:bodyPr>
          <a:lstStyle/>
          <a:p>
            <a:pPr algn="ctr" fontAlgn="auto">
              <a:spcAft>
                <a:spcPts val="0"/>
              </a:spcAft>
              <a:defRPr/>
            </a:pPr>
            <a:r>
              <a:rPr lang="en-US" sz="4000" b="1" cap="none" dirty="0">
                <a:solidFill>
                  <a:srgbClr val="0066CC"/>
                </a:solidFill>
              </a:rPr>
              <a:t>Decision Tree for Gifts</a:t>
            </a:r>
          </a:p>
        </p:txBody>
      </p:sp>
      <p:sp>
        <p:nvSpPr>
          <p:cNvPr id="159747" name="Rectangle 4"/>
          <p:cNvSpPr>
            <a:spLocks noChangeArrowheads="1"/>
          </p:cNvSpPr>
          <p:nvPr/>
        </p:nvSpPr>
        <p:spPr bwMode="auto">
          <a:xfrm>
            <a:off x="1154585" y="1366109"/>
            <a:ext cx="2425714" cy="1323439"/>
          </a:xfrm>
          <a:prstGeom prst="rect">
            <a:avLst/>
          </a:prstGeom>
          <a:solidFill>
            <a:schemeClr val="bg2">
              <a:lumMod val="40000"/>
              <a:lumOff val="60000"/>
            </a:schemeClr>
          </a:solidFill>
          <a:ln w="12700" cap="sq" algn="ctr">
            <a:solidFill>
              <a:schemeClr val="tx1"/>
            </a:solidFill>
            <a:miter lim="800000"/>
            <a:headEnd type="none" w="sm" len="sm"/>
            <a:tailEnd type="none" w="sm" len="sm"/>
          </a:ln>
        </p:spPr>
        <p:txBody>
          <a:bodyPr wrap="square" anchor="b">
            <a:spAutoFit/>
          </a:bodyPr>
          <a:lstStyle/>
          <a:p>
            <a:r>
              <a:rPr lang="en-US" sz="2000" dirty="0"/>
              <a:t>Is the item given by a:</a:t>
            </a:r>
          </a:p>
          <a:p>
            <a:pPr>
              <a:buFontTx/>
              <a:buChar char="•"/>
            </a:pPr>
            <a:r>
              <a:rPr lang="en-US" sz="2000" dirty="0"/>
              <a:t>lobbyist?</a:t>
            </a:r>
          </a:p>
          <a:p>
            <a:pPr>
              <a:buFontTx/>
              <a:buChar char="•"/>
            </a:pPr>
            <a:r>
              <a:rPr lang="en-US" sz="2000" dirty="0"/>
              <a:t>lobbyist principal?</a:t>
            </a:r>
          </a:p>
          <a:p>
            <a:pPr>
              <a:buFontTx/>
              <a:buChar char="•"/>
            </a:pPr>
            <a:r>
              <a:rPr lang="en-US" sz="2000" dirty="0"/>
              <a:t>interested person?</a:t>
            </a:r>
            <a:endParaRPr lang="en-US" dirty="0"/>
          </a:p>
        </p:txBody>
      </p:sp>
      <p:sp>
        <p:nvSpPr>
          <p:cNvPr id="159748" name="Rectangle 5"/>
          <p:cNvSpPr>
            <a:spLocks noChangeArrowheads="1"/>
          </p:cNvSpPr>
          <p:nvPr/>
        </p:nvSpPr>
        <p:spPr bwMode="auto">
          <a:xfrm>
            <a:off x="1302682" y="3402730"/>
            <a:ext cx="2302233" cy="400110"/>
          </a:xfrm>
          <a:prstGeom prst="rect">
            <a:avLst/>
          </a:prstGeom>
          <a:solidFill>
            <a:schemeClr val="bg2">
              <a:lumMod val="40000"/>
              <a:lumOff val="60000"/>
            </a:schemeClr>
          </a:solidFill>
          <a:ln w="12700" cap="sq" algn="ctr">
            <a:solidFill>
              <a:schemeClr val="tx1"/>
            </a:solidFill>
            <a:miter lim="800000"/>
            <a:headEnd type="none" w="sm" len="sm"/>
            <a:tailEnd type="none" w="sm" len="sm"/>
          </a:ln>
        </p:spPr>
        <p:txBody>
          <a:bodyPr wrap="none" anchor="ctr">
            <a:spAutoFit/>
          </a:bodyPr>
          <a:lstStyle/>
          <a:p>
            <a:pPr algn="ctr"/>
            <a:r>
              <a:rPr lang="en-US" sz="2000" dirty="0"/>
              <a:t>Is the item a “gift”?</a:t>
            </a:r>
          </a:p>
        </p:txBody>
      </p:sp>
      <p:sp>
        <p:nvSpPr>
          <p:cNvPr id="159749" name="Rectangle 6"/>
          <p:cNvSpPr>
            <a:spLocks noChangeArrowheads="1"/>
          </p:cNvSpPr>
          <p:nvPr/>
        </p:nvSpPr>
        <p:spPr bwMode="auto">
          <a:xfrm>
            <a:off x="1271590" y="4405832"/>
            <a:ext cx="2494860" cy="707886"/>
          </a:xfrm>
          <a:prstGeom prst="rect">
            <a:avLst/>
          </a:prstGeom>
          <a:solidFill>
            <a:schemeClr val="bg2">
              <a:lumMod val="40000"/>
              <a:lumOff val="60000"/>
            </a:schemeClr>
          </a:solidFill>
          <a:ln w="12700" cap="sq" algn="ctr">
            <a:solidFill>
              <a:schemeClr val="tx1"/>
            </a:solidFill>
            <a:miter lim="800000"/>
            <a:headEnd type="none" w="sm" len="sm"/>
            <a:tailEnd type="none" w="sm" len="sm"/>
          </a:ln>
        </p:spPr>
        <p:txBody>
          <a:bodyPr wrap="square" anchor="ctr">
            <a:spAutoFit/>
          </a:bodyPr>
          <a:lstStyle/>
          <a:p>
            <a:r>
              <a:rPr lang="en-US" sz="2000" dirty="0"/>
              <a:t>Does the item fit into a gift ban exception?</a:t>
            </a:r>
          </a:p>
        </p:txBody>
      </p:sp>
      <p:sp>
        <p:nvSpPr>
          <p:cNvPr id="159750" name="Oval 7"/>
          <p:cNvSpPr>
            <a:spLocks noChangeArrowheads="1"/>
          </p:cNvSpPr>
          <p:nvPr/>
        </p:nvSpPr>
        <p:spPr bwMode="auto">
          <a:xfrm>
            <a:off x="4926012" y="1320634"/>
            <a:ext cx="1855788" cy="995422"/>
          </a:xfrm>
          <a:prstGeom prst="ellipse">
            <a:avLst/>
          </a:prstGeom>
          <a:solidFill>
            <a:srgbClr val="33CC33"/>
          </a:solidFill>
          <a:ln w="12700" cap="sq" algn="ctr">
            <a:solidFill>
              <a:schemeClr val="tx1"/>
            </a:solidFill>
            <a:round/>
            <a:headEnd type="none" w="sm" len="sm"/>
            <a:tailEnd type="none" w="sm" len="sm"/>
          </a:ln>
        </p:spPr>
        <p:txBody>
          <a:bodyPr wrap="square" anchor="ctr">
            <a:spAutoFit/>
          </a:bodyPr>
          <a:lstStyle/>
          <a:p>
            <a:pPr algn="ctr"/>
            <a:r>
              <a:rPr lang="en-US" sz="2000" b="1" dirty="0">
                <a:solidFill>
                  <a:schemeClr val="bg1"/>
                </a:solidFill>
              </a:rPr>
              <a:t>can </a:t>
            </a:r>
            <a:r>
              <a:rPr lang="en-US" sz="2000" dirty="0">
                <a:solidFill>
                  <a:schemeClr val="bg1"/>
                </a:solidFill>
              </a:rPr>
              <a:t>accept </a:t>
            </a:r>
          </a:p>
          <a:p>
            <a:pPr algn="ctr"/>
            <a:r>
              <a:rPr lang="en-US" sz="2000" dirty="0">
                <a:solidFill>
                  <a:schemeClr val="bg1"/>
                </a:solidFill>
              </a:rPr>
              <a:t>the item</a:t>
            </a:r>
          </a:p>
        </p:txBody>
      </p:sp>
      <p:sp>
        <p:nvSpPr>
          <p:cNvPr id="159751" name="Oval 8"/>
          <p:cNvSpPr>
            <a:spLocks noChangeArrowheads="1"/>
          </p:cNvSpPr>
          <p:nvPr/>
        </p:nvSpPr>
        <p:spPr bwMode="auto">
          <a:xfrm>
            <a:off x="4906720" y="3094565"/>
            <a:ext cx="1875079" cy="995422"/>
          </a:xfrm>
          <a:prstGeom prst="ellipse">
            <a:avLst/>
          </a:prstGeom>
          <a:solidFill>
            <a:srgbClr val="33CC33"/>
          </a:solidFill>
          <a:ln w="12700" cap="sq" algn="ctr">
            <a:solidFill>
              <a:schemeClr val="tx1"/>
            </a:solidFill>
            <a:round/>
            <a:headEnd type="none" w="sm" len="sm"/>
            <a:tailEnd type="none" w="sm" len="sm"/>
          </a:ln>
        </p:spPr>
        <p:txBody>
          <a:bodyPr wrap="square" anchor="ctr">
            <a:spAutoFit/>
          </a:bodyPr>
          <a:lstStyle/>
          <a:p>
            <a:pPr algn="ctr"/>
            <a:r>
              <a:rPr lang="en-US" sz="2000" b="1" dirty="0">
                <a:solidFill>
                  <a:schemeClr val="bg1"/>
                </a:solidFill>
              </a:rPr>
              <a:t>can </a:t>
            </a:r>
            <a:r>
              <a:rPr lang="en-US" sz="2000" dirty="0">
                <a:solidFill>
                  <a:schemeClr val="bg1"/>
                </a:solidFill>
              </a:rPr>
              <a:t>accept</a:t>
            </a:r>
          </a:p>
          <a:p>
            <a:pPr algn="ctr"/>
            <a:r>
              <a:rPr lang="en-US" sz="2000" dirty="0">
                <a:solidFill>
                  <a:schemeClr val="bg1"/>
                </a:solidFill>
              </a:rPr>
              <a:t>the item</a:t>
            </a:r>
          </a:p>
        </p:txBody>
      </p:sp>
      <p:sp>
        <p:nvSpPr>
          <p:cNvPr id="159752" name="Oval 9"/>
          <p:cNvSpPr>
            <a:spLocks noChangeArrowheads="1"/>
          </p:cNvSpPr>
          <p:nvPr/>
        </p:nvSpPr>
        <p:spPr bwMode="auto">
          <a:xfrm>
            <a:off x="1248158" y="5793582"/>
            <a:ext cx="2287588" cy="909637"/>
          </a:xfrm>
          <a:prstGeom prst="ellipse">
            <a:avLst/>
          </a:prstGeom>
          <a:solidFill>
            <a:srgbClr val="33CC33"/>
          </a:solidFill>
          <a:ln w="12700" cap="sq" algn="ctr">
            <a:solidFill>
              <a:schemeClr val="tx1"/>
            </a:solidFill>
            <a:round/>
            <a:headEnd type="none" w="sm" len="sm"/>
            <a:tailEnd type="none" w="sm" len="sm"/>
          </a:ln>
        </p:spPr>
        <p:txBody>
          <a:bodyPr anchor="ctr">
            <a:spAutoFit/>
          </a:bodyPr>
          <a:lstStyle/>
          <a:p>
            <a:pPr algn="ctr"/>
            <a:r>
              <a:rPr lang="en-US" b="1" dirty="0">
                <a:solidFill>
                  <a:schemeClr val="bg1"/>
                </a:solidFill>
              </a:rPr>
              <a:t>can </a:t>
            </a:r>
            <a:r>
              <a:rPr lang="en-US" dirty="0">
                <a:solidFill>
                  <a:schemeClr val="bg1"/>
                </a:solidFill>
              </a:rPr>
              <a:t>accept the item</a:t>
            </a:r>
          </a:p>
        </p:txBody>
      </p:sp>
      <p:sp>
        <p:nvSpPr>
          <p:cNvPr id="159753" name="AutoShape 10"/>
          <p:cNvSpPr>
            <a:spLocks noChangeArrowheads="1"/>
          </p:cNvSpPr>
          <p:nvPr/>
        </p:nvSpPr>
        <p:spPr bwMode="auto">
          <a:xfrm>
            <a:off x="4983885" y="4479925"/>
            <a:ext cx="2206625" cy="2241550"/>
          </a:xfrm>
          <a:prstGeom prst="octagon">
            <a:avLst>
              <a:gd name="adj" fmla="val 29287"/>
            </a:avLst>
          </a:prstGeom>
          <a:solidFill>
            <a:srgbClr val="FF0000"/>
          </a:solidFill>
          <a:ln w="12700" cap="sq" algn="ctr">
            <a:solidFill>
              <a:schemeClr val="tx1"/>
            </a:solidFill>
            <a:miter lim="800000"/>
            <a:headEnd type="none" w="sm" len="sm"/>
            <a:tailEnd type="none" w="sm" len="sm"/>
          </a:ln>
        </p:spPr>
        <p:txBody>
          <a:bodyPr wrap="none" anchor="ctr"/>
          <a:lstStyle/>
          <a:p>
            <a:pPr algn="ctr"/>
            <a:r>
              <a:rPr lang="en-US" sz="2800" b="1" dirty="0">
                <a:solidFill>
                  <a:schemeClr val="bg1"/>
                </a:solidFill>
              </a:rPr>
              <a:t>STOP!</a:t>
            </a:r>
          </a:p>
          <a:p>
            <a:pPr algn="ctr"/>
            <a:r>
              <a:rPr lang="en-US" sz="2000" b="1" dirty="0">
                <a:solidFill>
                  <a:schemeClr val="bg1"/>
                </a:solidFill>
              </a:rPr>
              <a:t>cannot </a:t>
            </a:r>
            <a:r>
              <a:rPr lang="en-US" sz="2000" dirty="0">
                <a:solidFill>
                  <a:schemeClr val="bg1"/>
                </a:solidFill>
              </a:rPr>
              <a:t>accept </a:t>
            </a:r>
          </a:p>
          <a:p>
            <a:pPr algn="ctr"/>
            <a:r>
              <a:rPr lang="en-US" sz="2000" dirty="0">
                <a:solidFill>
                  <a:schemeClr val="bg1"/>
                </a:solidFill>
              </a:rPr>
              <a:t>the item</a:t>
            </a:r>
          </a:p>
        </p:txBody>
      </p:sp>
      <p:sp>
        <p:nvSpPr>
          <p:cNvPr id="159760" name="Text Box 21"/>
          <p:cNvSpPr txBox="1">
            <a:spLocks noChangeArrowheads="1"/>
          </p:cNvSpPr>
          <p:nvPr/>
        </p:nvSpPr>
        <p:spPr bwMode="auto">
          <a:xfrm>
            <a:off x="4047666" y="1496350"/>
            <a:ext cx="428322" cy="369332"/>
          </a:xfrm>
          <a:prstGeom prst="rect">
            <a:avLst/>
          </a:prstGeom>
          <a:noFill/>
          <a:ln w="12700" cap="sq" algn="ctr">
            <a:noFill/>
            <a:miter lim="800000"/>
            <a:headEnd type="none" w="sm" len="sm"/>
            <a:tailEnd type="none" w="sm" len="sm"/>
          </a:ln>
        </p:spPr>
        <p:txBody>
          <a:bodyPr wrap="none">
            <a:spAutoFit/>
          </a:bodyPr>
          <a:lstStyle/>
          <a:p>
            <a:r>
              <a:rPr lang="en-US" b="1" dirty="0"/>
              <a:t>no</a:t>
            </a:r>
          </a:p>
        </p:txBody>
      </p:sp>
      <p:sp>
        <p:nvSpPr>
          <p:cNvPr id="159761" name="Text Box 22"/>
          <p:cNvSpPr txBox="1">
            <a:spLocks noChangeArrowheads="1"/>
          </p:cNvSpPr>
          <p:nvPr/>
        </p:nvSpPr>
        <p:spPr bwMode="auto">
          <a:xfrm>
            <a:off x="4065419" y="3254537"/>
            <a:ext cx="476289" cy="369332"/>
          </a:xfrm>
          <a:prstGeom prst="rect">
            <a:avLst/>
          </a:prstGeom>
          <a:noFill/>
          <a:ln w="12700" cap="sq" algn="ctr">
            <a:noFill/>
            <a:miter lim="800000"/>
            <a:headEnd type="none" w="sm" len="sm"/>
            <a:tailEnd type="none" w="sm" len="sm"/>
          </a:ln>
        </p:spPr>
        <p:txBody>
          <a:bodyPr wrap="square">
            <a:spAutoFit/>
          </a:bodyPr>
          <a:lstStyle/>
          <a:p>
            <a:r>
              <a:rPr lang="en-US" b="1" dirty="0"/>
              <a:t>no</a:t>
            </a:r>
          </a:p>
        </p:txBody>
      </p:sp>
      <p:sp>
        <p:nvSpPr>
          <p:cNvPr id="159762" name="Text Box 23"/>
          <p:cNvSpPr txBox="1">
            <a:spLocks noChangeArrowheads="1"/>
          </p:cNvSpPr>
          <p:nvPr/>
        </p:nvSpPr>
        <p:spPr bwMode="auto">
          <a:xfrm>
            <a:off x="4065419" y="4575109"/>
            <a:ext cx="428322" cy="369332"/>
          </a:xfrm>
          <a:prstGeom prst="rect">
            <a:avLst/>
          </a:prstGeom>
          <a:noFill/>
          <a:ln w="12700" cap="sq" algn="ctr">
            <a:noFill/>
            <a:miter lim="800000"/>
            <a:headEnd type="none" w="sm" len="sm"/>
            <a:tailEnd type="none" w="sm" len="sm"/>
          </a:ln>
        </p:spPr>
        <p:txBody>
          <a:bodyPr wrap="none">
            <a:spAutoFit/>
          </a:bodyPr>
          <a:lstStyle/>
          <a:p>
            <a:r>
              <a:rPr lang="en-US" b="1" dirty="0"/>
              <a:t>no</a:t>
            </a:r>
          </a:p>
        </p:txBody>
      </p:sp>
      <p:sp>
        <p:nvSpPr>
          <p:cNvPr id="159763" name="Text Box 24"/>
          <p:cNvSpPr txBox="1">
            <a:spLocks noChangeArrowheads="1"/>
          </p:cNvSpPr>
          <p:nvPr/>
        </p:nvSpPr>
        <p:spPr bwMode="auto">
          <a:xfrm>
            <a:off x="1877067" y="2833541"/>
            <a:ext cx="514885" cy="369332"/>
          </a:xfrm>
          <a:prstGeom prst="rect">
            <a:avLst/>
          </a:prstGeom>
          <a:noFill/>
          <a:ln w="12700" cap="sq" algn="ctr">
            <a:noFill/>
            <a:miter lim="800000"/>
            <a:headEnd type="none" w="sm" len="sm"/>
            <a:tailEnd type="none" w="sm" len="sm"/>
          </a:ln>
        </p:spPr>
        <p:txBody>
          <a:bodyPr wrap="none">
            <a:spAutoFit/>
          </a:bodyPr>
          <a:lstStyle/>
          <a:p>
            <a:r>
              <a:rPr lang="en-US" b="1" dirty="0"/>
              <a:t>yes</a:t>
            </a:r>
          </a:p>
        </p:txBody>
      </p:sp>
      <p:sp>
        <p:nvSpPr>
          <p:cNvPr id="159764" name="Text Box 25"/>
          <p:cNvSpPr txBox="1">
            <a:spLocks noChangeArrowheads="1"/>
          </p:cNvSpPr>
          <p:nvPr/>
        </p:nvSpPr>
        <p:spPr bwMode="auto">
          <a:xfrm>
            <a:off x="1857824" y="3874040"/>
            <a:ext cx="514885" cy="369332"/>
          </a:xfrm>
          <a:prstGeom prst="rect">
            <a:avLst/>
          </a:prstGeom>
          <a:noFill/>
          <a:ln w="12700" cap="sq" algn="ctr">
            <a:noFill/>
            <a:miter lim="800000"/>
            <a:headEnd type="none" w="sm" len="sm"/>
            <a:tailEnd type="none" w="sm" len="sm"/>
          </a:ln>
        </p:spPr>
        <p:txBody>
          <a:bodyPr wrap="none">
            <a:spAutoFit/>
          </a:bodyPr>
          <a:lstStyle/>
          <a:p>
            <a:r>
              <a:rPr lang="en-US" b="1" dirty="0"/>
              <a:t>yes</a:t>
            </a:r>
          </a:p>
        </p:txBody>
      </p:sp>
      <p:sp>
        <p:nvSpPr>
          <p:cNvPr id="159765" name="Text Box 26"/>
          <p:cNvSpPr txBox="1">
            <a:spLocks noChangeArrowheads="1"/>
          </p:cNvSpPr>
          <p:nvPr/>
        </p:nvSpPr>
        <p:spPr bwMode="auto">
          <a:xfrm>
            <a:off x="1857824" y="5229490"/>
            <a:ext cx="514885" cy="369332"/>
          </a:xfrm>
          <a:prstGeom prst="rect">
            <a:avLst/>
          </a:prstGeom>
          <a:noFill/>
          <a:ln w="12700" cap="sq" algn="ctr">
            <a:noFill/>
            <a:miter lim="800000"/>
            <a:headEnd type="none" w="sm" len="sm"/>
            <a:tailEnd type="none" w="sm" len="sm"/>
          </a:ln>
        </p:spPr>
        <p:txBody>
          <a:bodyPr wrap="none">
            <a:spAutoFit/>
          </a:bodyPr>
          <a:lstStyle/>
          <a:p>
            <a:r>
              <a:rPr lang="en-US" b="1" dirty="0"/>
              <a:t>yes</a:t>
            </a:r>
          </a:p>
        </p:txBody>
      </p:sp>
      <p:sp>
        <p:nvSpPr>
          <p:cNvPr id="22" name="Slide Number Placeholder 2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5C0689F-3BE7-43A2-B4EF-D8492354CF20}" type="slidenum">
              <a:rPr lang="en-US" sz="1200">
                <a:solidFill>
                  <a:schemeClr val="tx1">
                    <a:tint val="75000"/>
                  </a:schemeClr>
                </a:solidFill>
                <a:latin typeface="+mn-lt"/>
              </a:rPr>
              <a:pPr algn="r" fontAlgn="auto">
                <a:spcBef>
                  <a:spcPts val="0"/>
                </a:spcBef>
                <a:spcAft>
                  <a:spcPts val="0"/>
                </a:spcAft>
                <a:defRPr/>
              </a:pPr>
              <a:t>106</a:t>
            </a:fld>
            <a:endParaRPr lang="en-US" sz="1200" dirty="0">
              <a:solidFill>
                <a:schemeClr val="tx1">
                  <a:tint val="75000"/>
                </a:schemeClr>
              </a:solidFill>
              <a:latin typeface="+mn-lt"/>
            </a:endParaRPr>
          </a:p>
        </p:txBody>
      </p:sp>
      <p:cxnSp>
        <p:nvCxnSpPr>
          <p:cNvPr id="5" name="Straight Arrow Connector 4">
            <a:extLst>
              <a:ext uri="{FF2B5EF4-FFF2-40B4-BE49-F238E27FC236}">
                <a16:creationId xmlns:a16="http://schemas.microsoft.com/office/drawing/2014/main" id="{26BC38E1-B052-4E60-A391-C736BF1A4CD0}"/>
              </a:ext>
            </a:extLst>
          </p:cNvPr>
          <p:cNvCxnSpPr>
            <a:cxnSpLocks/>
          </p:cNvCxnSpPr>
          <p:nvPr/>
        </p:nvCxnSpPr>
        <p:spPr>
          <a:xfrm>
            <a:off x="3805311" y="1812440"/>
            <a:ext cx="10444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9825B01-0B9C-492A-A082-A3B0CCB58801}"/>
              </a:ext>
            </a:extLst>
          </p:cNvPr>
          <p:cNvCxnSpPr>
            <a:cxnSpLocks/>
          </p:cNvCxnSpPr>
          <p:nvPr/>
        </p:nvCxnSpPr>
        <p:spPr>
          <a:xfrm>
            <a:off x="3784404" y="3602785"/>
            <a:ext cx="10444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74D49EA-246F-4FBB-8633-F4CA470B1729}"/>
              </a:ext>
            </a:extLst>
          </p:cNvPr>
          <p:cNvCxnSpPr>
            <a:cxnSpLocks/>
          </p:cNvCxnSpPr>
          <p:nvPr/>
        </p:nvCxnSpPr>
        <p:spPr>
          <a:xfrm>
            <a:off x="3881541" y="4917316"/>
            <a:ext cx="10444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7E6E8AF-F205-4464-93D8-E0B6DEE6A3F6}"/>
              </a:ext>
            </a:extLst>
          </p:cNvPr>
          <p:cNvCxnSpPr>
            <a:cxnSpLocks/>
          </p:cNvCxnSpPr>
          <p:nvPr/>
        </p:nvCxnSpPr>
        <p:spPr>
          <a:xfrm>
            <a:off x="2372709" y="2833541"/>
            <a:ext cx="0" cy="497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26A56A5-E97A-48AF-B4F0-6002B2669EE2}"/>
              </a:ext>
            </a:extLst>
          </p:cNvPr>
          <p:cNvCxnSpPr>
            <a:cxnSpLocks/>
          </p:cNvCxnSpPr>
          <p:nvPr/>
        </p:nvCxnSpPr>
        <p:spPr>
          <a:xfrm>
            <a:off x="2372709" y="3874040"/>
            <a:ext cx="0" cy="40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5A88E83-21C2-4DD2-836B-B47B44F7312A}"/>
              </a:ext>
            </a:extLst>
          </p:cNvPr>
          <p:cNvCxnSpPr>
            <a:cxnSpLocks/>
          </p:cNvCxnSpPr>
          <p:nvPr/>
        </p:nvCxnSpPr>
        <p:spPr>
          <a:xfrm>
            <a:off x="2372709" y="5229490"/>
            <a:ext cx="0" cy="401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695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additive="base">
                                        <p:cTn id="7" dur="500" fill="hold"/>
                                        <p:tgtEl>
                                          <p:spTgt spid="159747"/>
                                        </p:tgtEl>
                                        <p:attrNameLst>
                                          <p:attrName>ppt_x</p:attrName>
                                        </p:attrNameLst>
                                      </p:cBhvr>
                                      <p:tavLst>
                                        <p:tav tm="0">
                                          <p:val>
                                            <p:strVal val="0-#ppt_w/2"/>
                                          </p:val>
                                        </p:tav>
                                        <p:tav tm="100000">
                                          <p:val>
                                            <p:strVal val="#ppt_x"/>
                                          </p:val>
                                        </p:tav>
                                      </p:tavLst>
                                    </p:anim>
                                    <p:anim calcmode="lin" valueType="num">
                                      <p:cBhvr additive="base">
                                        <p:cTn id="8" dur="500" fill="hold"/>
                                        <p:tgtEl>
                                          <p:spTgt spid="15974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9760"/>
                                        </p:tgtEl>
                                        <p:attrNameLst>
                                          <p:attrName>style.visibility</p:attrName>
                                        </p:attrNameLst>
                                      </p:cBhvr>
                                      <p:to>
                                        <p:strVal val="visible"/>
                                      </p:to>
                                    </p:set>
                                    <p:anim calcmode="lin" valueType="num">
                                      <p:cBhvr additive="base">
                                        <p:cTn id="11" dur="500" fill="hold"/>
                                        <p:tgtEl>
                                          <p:spTgt spid="159760"/>
                                        </p:tgtEl>
                                        <p:attrNameLst>
                                          <p:attrName>ppt_x</p:attrName>
                                        </p:attrNameLst>
                                      </p:cBhvr>
                                      <p:tavLst>
                                        <p:tav tm="0">
                                          <p:val>
                                            <p:strVal val="#ppt_x"/>
                                          </p:val>
                                        </p:tav>
                                        <p:tav tm="100000">
                                          <p:val>
                                            <p:strVal val="#ppt_x"/>
                                          </p:val>
                                        </p:tav>
                                      </p:tavLst>
                                    </p:anim>
                                    <p:anim calcmode="lin" valueType="num">
                                      <p:cBhvr additive="base">
                                        <p:cTn id="12" dur="500" fill="hold"/>
                                        <p:tgtEl>
                                          <p:spTgt spid="15976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750"/>
                                        </p:tgtEl>
                                        <p:attrNameLst>
                                          <p:attrName>style.visibility</p:attrName>
                                        </p:attrNameLst>
                                      </p:cBhvr>
                                      <p:to>
                                        <p:strVal val="visible"/>
                                      </p:to>
                                    </p:set>
                                    <p:animEffect transition="in" filter="wipe(left)">
                                      <p:cBhvr>
                                        <p:cTn id="17" dur="500"/>
                                        <p:tgtEl>
                                          <p:spTgt spid="159750"/>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59763"/>
                                        </p:tgtEl>
                                        <p:attrNameLst>
                                          <p:attrName>style.visibility</p:attrName>
                                        </p:attrNameLst>
                                      </p:cBhvr>
                                      <p:to>
                                        <p:strVal val="visible"/>
                                      </p:to>
                                    </p:set>
                                    <p:anim calcmode="lin" valueType="num">
                                      <p:cBhvr additive="base">
                                        <p:cTn id="20" dur="500" fill="hold"/>
                                        <p:tgtEl>
                                          <p:spTgt spid="159763"/>
                                        </p:tgtEl>
                                        <p:attrNameLst>
                                          <p:attrName>ppt_x</p:attrName>
                                        </p:attrNameLst>
                                      </p:cBhvr>
                                      <p:tavLst>
                                        <p:tav tm="0">
                                          <p:val>
                                            <p:strVal val="0-#ppt_w/2"/>
                                          </p:val>
                                        </p:tav>
                                        <p:tav tm="100000">
                                          <p:val>
                                            <p:strVal val="#ppt_x"/>
                                          </p:val>
                                        </p:tav>
                                      </p:tavLst>
                                    </p:anim>
                                    <p:anim calcmode="lin" valueType="num">
                                      <p:cBhvr additive="base">
                                        <p:cTn id="21" dur="500" fill="hold"/>
                                        <p:tgtEl>
                                          <p:spTgt spid="15976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59748"/>
                                        </p:tgtEl>
                                        <p:attrNameLst>
                                          <p:attrName>style.visibility</p:attrName>
                                        </p:attrNameLst>
                                      </p:cBhvr>
                                      <p:to>
                                        <p:strVal val="visible"/>
                                      </p:to>
                                    </p:set>
                                    <p:anim calcmode="lin" valueType="num">
                                      <p:cBhvr additive="base">
                                        <p:cTn id="26" dur="500" fill="hold"/>
                                        <p:tgtEl>
                                          <p:spTgt spid="159748"/>
                                        </p:tgtEl>
                                        <p:attrNameLst>
                                          <p:attrName>ppt_x</p:attrName>
                                        </p:attrNameLst>
                                      </p:cBhvr>
                                      <p:tavLst>
                                        <p:tav tm="0">
                                          <p:val>
                                            <p:strVal val="0-#ppt_w/2"/>
                                          </p:val>
                                        </p:tav>
                                        <p:tav tm="100000">
                                          <p:val>
                                            <p:strVal val="#ppt_x"/>
                                          </p:val>
                                        </p:tav>
                                      </p:tavLst>
                                    </p:anim>
                                    <p:anim calcmode="lin" valueType="num">
                                      <p:cBhvr additive="base">
                                        <p:cTn id="27" dur="500" fill="hold"/>
                                        <p:tgtEl>
                                          <p:spTgt spid="159748"/>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9761"/>
                                        </p:tgtEl>
                                        <p:attrNameLst>
                                          <p:attrName>style.visibility</p:attrName>
                                        </p:attrNameLst>
                                      </p:cBhvr>
                                      <p:to>
                                        <p:strVal val="visible"/>
                                      </p:to>
                                    </p:set>
                                    <p:anim calcmode="lin" valueType="num">
                                      <p:cBhvr additive="base">
                                        <p:cTn id="30" dur="500" fill="hold"/>
                                        <p:tgtEl>
                                          <p:spTgt spid="159761"/>
                                        </p:tgtEl>
                                        <p:attrNameLst>
                                          <p:attrName>ppt_x</p:attrName>
                                        </p:attrNameLst>
                                      </p:cBhvr>
                                      <p:tavLst>
                                        <p:tav tm="0">
                                          <p:val>
                                            <p:strVal val="#ppt_x"/>
                                          </p:val>
                                        </p:tav>
                                        <p:tav tm="100000">
                                          <p:val>
                                            <p:strVal val="#ppt_x"/>
                                          </p:val>
                                        </p:tav>
                                      </p:tavLst>
                                    </p:anim>
                                    <p:anim calcmode="lin" valueType="num">
                                      <p:cBhvr additive="base">
                                        <p:cTn id="31" dur="500" fill="hold"/>
                                        <p:tgtEl>
                                          <p:spTgt spid="15976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9751"/>
                                        </p:tgtEl>
                                        <p:attrNameLst>
                                          <p:attrName>style.visibility</p:attrName>
                                        </p:attrNameLst>
                                      </p:cBhvr>
                                      <p:to>
                                        <p:strVal val="visible"/>
                                      </p:to>
                                    </p:set>
                                    <p:animEffect transition="in" filter="wipe(left)">
                                      <p:cBhvr>
                                        <p:cTn id="36" dur="500"/>
                                        <p:tgtEl>
                                          <p:spTgt spid="159751"/>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59764"/>
                                        </p:tgtEl>
                                        <p:attrNameLst>
                                          <p:attrName>style.visibility</p:attrName>
                                        </p:attrNameLst>
                                      </p:cBhvr>
                                      <p:to>
                                        <p:strVal val="visible"/>
                                      </p:to>
                                    </p:set>
                                    <p:anim calcmode="lin" valueType="num">
                                      <p:cBhvr additive="base">
                                        <p:cTn id="39" dur="500" fill="hold"/>
                                        <p:tgtEl>
                                          <p:spTgt spid="159764"/>
                                        </p:tgtEl>
                                        <p:attrNameLst>
                                          <p:attrName>ppt_x</p:attrName>
                                        </p:attrNameLst>
                                      </p:cBhvr>
                                      <p:tavLst>
                                        <p:tav tm="0">
                                          <p:val>
                                            <p:strVal val="0-#ppt_w/2"/>
                                          </p:val>
                                        </p:tav>
                                        <p:tav tm="100000">
                                          <p:val>
                                            <p:strVal val="#ppt_x"/>
                                          </p:val>
                                        </p:tav>
                                      </p:tavLst>
                                    </p:anim>
                                    <p:anim calcmode="lin" valueType="num">
                                      <p:cBhvr additive="base">
                                        <p:cTn id="40" dur="500" fill="hold"/>
                                        <p:tgtEl>
                                          <p:spTgt spid="15976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9749"/>
                                        </p:tgtEl>
                                        <p:attrNameLst>
                                          <p:attrName>style.visibility</p:attrName>
                                        </p:attrNameLst>
                                      </p:cBhvr>
                                      <p:to>
                                        <p:strVal val="visible"/>
                                      </p:to>
                                    </p:set>
                                    <p:anim calcmode="lin" valueType="num">
                                      <p:cBhvr additive="base">
                                        <p:cTn id="45" dur="500" fill="hold"/>
                                        <p:tgtEl>
                                          <p:spTgt spid="159749"/>
                                        </p:tgtEl>
                                        <p:attrNameLst>
                                          <p:attrName>ppt_x</p:attrName>
                                        </p:attrNameLst>
                                      </p:cBhvr>
                                      <p:tavLst>
                                        <p:tav tm="0">
                                          <p:val>
                                            <p:strVal val="0-#ppt_w/2"/>
                                          </p:val>
                                        </p:tav>
                                        <p:tav tm="100000">
                                          <p:val>
                                            <p:strVal val="#ppt_x"/>
                                          </p:val>
                                        </p:tav>
                                      </p:tavLst>
                                    </p:anim>
                                    <p:anim calcmode="lin" valueType="num">
                                      <p:cBhvr additive="base">
                                        <p:cTn id="46" dur="500" fill="hold"/>
                                        <p:tgtEl>
                                          <p:spTgt spid="15974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9765"/>
                                        </p:tgtEl>
                                        <p:attrNameLst>
                                          <p:attrName>style.visibility</p:attrName>
                                        </p:attrNameLst>
                                      </p:cBhvr>
                                      <p:to>
                                        <p:strVal val="visible"/>
                                      </p:to>
                                    </p:set>
                                    <p:anim calcmode="lin" valueType="num">
                                      <p:cBhvr additive="base">
                                        <p:cTn id="49" dur="500" fill="hold"/>
                                        <p:tgtEl>
                                          <p:spTgt spid="159765"/>
                                        </p:tgtEl>
                                        <p:attrNameLst>
                                          <p:attrName>ppt_x</p:attrName>
                                        </p:attrNameLst>
                                      </p:cBhvr>
                                      <p:tavLst>
                                        <p:tav tm="0">
                                          <p:val>
                                            <p:strVal val="0-#ppt_w/2"/>
                                          </p:val>
                                        </p:tav>
                                        <p:tav tm="100000">
                                          <p:val>
                                            <p:strVal val="#ppt_x"/>
                                          </p:val>
                                        </p:tav>
                                      </p:tavLst>
                                    </p:anim>
                                    <p:anim calcmode="lin" valueType="num">
                                      <p:cBhvr additive="base">
                                        <p:cTn id="50" dur="500" fill="hold"/>
                                        <p:tgtEl>
                                          <p:spTgt spid="15976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9752"/>
                                        </p:tgtEl>
                                        <p:attrNameLst>
                                          <p:attrName>style.visibility</p:attrName>
                                        </p:attrNameLst>
                                      </p:cBhvr>
                                      <p:to>
                                        <p:strVal val="visible"/>
                                      </p:to>
                                    </p:set>
                                    <p:animEffect transition="in" filter="wipe(down)">
                                      <p:cBhvr>
                                        <p:cTn id="55" dur="500"/>
                                        <p:tgtEl>
                                          <p:spTgt spid="15975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59762"/>
                                        </p:tgtEl>
                                        <p:attrNameLst>
                                          <p:attrName>style.visibility</p:attrName>
                                        </p:attrNameLst>
                                      </p:cBhvr>
                                      <p:to>
                                        <p:strVal val="visible"/>
                                      </p:to>
                                    </p:set>
                                    <p:anim calcmode="lin" valueType="num">
                                      <p:cBhvr additive="base">
                                        <p:cTn id="60" dur="500" fill="hold"/>
                                        <p:tgtEl>
                                          <p:spTgt spid="159762"/>
                                        </p:tgtEl>
                                        <p:attrNameLst>
                                          <p:attrName>ppt_x</p:attrName>
                                        </p:attrNameLst>
                                      </p:cBhvr>
                                      <p:tavLst>
                                        <p:tav tm="0">
                                          <p:val>
                                            <p:strVal val="0-#ppt_w/2"/>
                                          </p:val>
                                        </p:tav>
                                        <p:tav tm="100000">
                                          <p:val>
                                            <p:strVal val="#ppt_x"/>
                                          </p:val>
                                        </p:tav>
                                      </p:tavLst>
                                    </p:anim>
                                    <p:anim calcmode="lin" valueType="num">
                                      <p:cBhvr additive="base">
                                        <p:cTn id="61" dur="500" fill="hold"/>
                                        <p:tgtEl>
                                          <p:spTgt spid="15976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9753"/>
                                        </p:tgtEl>
                                        <p:attrNameLst>
                                          <p:attrName>style.visibility</p:attrName>
                                        </p:attrNameLst>
                                      </p:cBhvr>
                                      <p:to>
                                        <p:strVal val="visible"/>
                                      </p:to>
                                    </p:set>
                                    <p:anim calcmode="lin" valueType="num">
                                      <p:cBhvr additive="base">
                                        <p:cTn id="66" dur="500" fill="hold"/>
                                        <p:tgtEl>
                                          <p:spTgt spid="159753"/>
                                        </p:tgtEl>
                                        <p:attrNameLst>
                                          <p:attrName>ppt_x</p:attrName>
                                        </p:attrNameLst>
                                      </p:cBhvr>
                                      <p:tavLst>
                                        <p:tav tm="0">
                                          <p:val>
                                            <p:strVal val="#ppt_x"/>
                                          </p:val>
                                        </p:tav>
                                        <p:tav tm="100000">
                                          <p:val>
                                            <p:strVal val="#ppt_x"/>
                                          </p:val>
                                        </p:tav>
                                      </p:tavLst>
                                    </p:anim>
                                    <p:anim calcmode="lin" valueType="num">
                                      <p:cBhvr additive="base">
                                        <p:cTn id="67" dur="500" fill="hold"/>
                                        <p:tgtEl>
                                          <p:spTgt spid="159753"/>
                                        </p:tgtEl>
                                        <p:attrNameLst>
                                          <p:attrName>ppt_y</p:attrName>
                                        </p:attrNameLst>
                                      </p:cBhvr>
                                      <p:tavLst>
                                        <p:tav tm="0">
                                          <p:val>
                                            <p:strVal val="1+#ppt_h/2"/>
                                          </p:val>
                                        </p:tav>
                                        <p:tav tm="100000">
                                          <p:val>
                                            <p:strVal val="#ppt_y"/>
                                          </p:val>
                                        </p:tav>
                                      </p:tavLst>
                                    </p:anim>
                                  </p:childTnLst>
                                </p:cTn>
                              </p:par>
                              <p:par>
                                <p:cTn id="68" presetID="6" presetClass="emph" presetSubtype="0" fill="hold" grpId="1" nodeType="withEffect">
                                  <p:stCondLst>
                                    <p:cond delay="0"/>
                                  </p:stCondLst>
                                  <p:childTnLst>
                                    <p:animScale>
                                      <p:cBhvr>
                                        <p:cTn id="69" dur="2000" fill="hold"/>
                                        <p:tgtEl>
                                          <p:spTgt spid="1597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8" grpId="0" animBg="1"/>
      <p:bldP spid="159749" grpId="0" animBg="1"/>
      <p:bldP spid="159750" grpId="0" animBg="1"/>
      <p:bldP spid="159751" grpId="0" animBg="1"/>
      <p:bldP spid="159752" grpId="0" animBg="1"/>
      <p:bldP spid="159753" grpId="0" animBg="1"/>
      <p:bldP spid="159753" grpId="1" animBg="1"/>
      <p:bldP spid="159760" grpId="0"/>
      <p:bldP spid="159761" grpId="0"/>
      <p:bldP spid="159762" grpId="0"/>
      <p:bldP spid="159763" grpId="0"/>
      <p:bldP spid="159764" grpId="0"/>
      <p:bldP spid="15976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29CEB37-308D-42B0-854C-2395F006F2F3}" type="slidenum">
              <a:rPr lang="en-US" smtClean="0"/>
              <a:pPr>
                <a:defRPr/>
              </a:pPr>
              <a:t>107</a:t>
            </a:fld>
            <a:endParaRPr lang="en-US" dirty="0"/>
          </a:p>
        </p:txBody>
      </p:sp>
      <p:pic>
        <p:nvPicPr>
          <p:cNvPr id="3" name="Picture 2" descr="Tips for Good Presentati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636822"/>
            <a:ext cx="2741811" cy="2246454"/>
          </a:xfrm>
          <a:prstGeom prst="rect">
            <a:avLst/>
          </a:prstGeom>
        </p:spPr>
      </p:pic>
      <p:sp>
        <p:nvSpPr>
          <p:cNvPr id="4" name="Rectangle 3"/>
          <p:cNvSpPr/>
          <p:nvPr/>
        </p:nvSpPr>
        <p:spPr>
          <a:xfrm>
            <a:off x="3733800" y="469959"/>
            <a:ext cx="2362200" cy="707886"/>
          </a:xfrm>
          <a:prstGeom prst="rect">
            <a:avLst/>
          </a:prstGeom>
        </p:spPr>
        <p:txBody>
          <a:bodyPr wrap="square">
            <a:spAutoFit/>
          </a:bodyPr>
          <a:lstStyle/>
          <a:p>
            <a:r>
              <a:rPr lang="en-US" sz="4000" b="1" dirty="0">
                <a:solidFill>
                  <a:srgbClr val="0066CC"/>
                </a:solidFill>
              </a:rPr>
              <a:t>What if…</a:t>
            </a:r>
            <a:endParaRPr lang="en-US" sz="4000" dirty="0">
              <a:solidFill>
                <a:srgbClr val="0066CC"/>
              </a:solidFill>
            </a:endParaRPr>
          </a:p>
        </p:txBody>
      </p:sp>
      <p:sp>
        <p:nvSpPr>
          <p:cNvPr id="5" name="Rectangle 4"/>
          <p:cNvSpPr/>
          <p:nvPr/>
        </p:nvSpPr>
        <p:spPr>
          <a:xfrm>
            <a:off x="685800" y="1460853"/>
            <a:ext cx="8228211" cy="1323439"/>
          </a:xfrm>
          <a:prstGeom prst="rect">
            <a:avLst/>
          </a:prstGeom>
        </p:spPr>
        <p:txBody>
          <a:bodyPr wrap="square">
            <a:spAutoFit/>
          </a:bodyPr>
          <a:lstStyle/>
          <a:p>
            <a:pPr lvl="0"/>
            <a:r>
              <a:rPr lang="en-US" sz="2000" dirty="0"/>
              <a:t>You are invited to speak at a Rotary Club about the issues your Board is addressing this year. The Rotary Club is </a:t>
            </a:r>
            <a:r>
              <a:rPr lang="en-US" sz="2000" i="1" dirty="0"/>
              <a:t>not</a:t>
            </a:r>
            <a:r>
              <a:rPr lang="en-US" sz="2000" dirty="0"/>
              <a:t> a lobbyist principal or affected by your Board’s official decisions. </a:t>
            </a:r>
          </a:p>
          <a:p>
            <a:pPr lvl="0"/>
            <a:endParaRPr lang="en-US" sz="2000" dirty="0"/>
          </a:p>
        </p:txBody>
      </p:sp>
      <p:sp>
        <p:nvSpPr>
          <p:cNvPr id="7" name="TextBox 6">
            <a:extLst>
              <a:ext uri="{FF2B5EF4-FFF2-40B4-BE49-F238E27FC236}">
                <a16:creationId xmlns:a16="http://schemas.microsoft.com/office/drawing/2014/main" id="{DA43F63D-6235-4DCD-816A-F303534260D0}"/>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Hypotheticals</a:t>
            </a:r>
          </a:p>
        </p:txBody>
      </p:sp>
      <p:pic>
        <p:nvPicPr>
          <p:cNvPr id="8" name="Graphic 7" descr="Checkmark">
            <a:extLst>
              <a:ext uri="{FF2B5EF4-FFF2-40B4-BE49-F238E27FC236}">
                <a16:creationId xmlns:a16="http://schemas.microsoft.com/office/drawing/2014/main" id="{A0E31C51-B364-41FA-8ED1-B98F06B803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9905" y="2541341"/>
            <a:ext cx="685800" cy="685800"/>
          </a:xfrm>
          <a:prstGeom prst="rect">
            <a:avLst/>
          </a:prstGeom>
        </p:spPr>
      </p:pic>
      <p:sp>
        <p:nvSpPr>
          <p:cNvPr id="6" name="Rectangle 5">
            <a:extLst>
              <a:ext uri="{FF2B5EF4-FFF2-40B4-BE49-F238E27FC236}">
                <a16:creationId xmlns:a16="http://schemas.microsoft.com/office/drawing/2014/main" id="{CE9E8AAF-302E-4C1F-9DB3-C17AAAE308CF}"/>
              </a:ext>
            </a:extLst>
          </p:cNvPr>
          <p:cNvSpPr/>
          <p:nvPr/>
        </p:nvSpPr>
        <p:spPr>
          <a:xfrm>
            <a:off x="1143000" y="2741130"/>
            <a:ext cx="3288464" cy="400110"/>
          </a:xfrm>
          <a:prstGeom prst="rect">
            <a:avLst/>
          </a:prstGeom>
        </p:spPr>
        <p:txBody>
          <a:bodyPr wrap="none">
            <a:spAutoFit/>
          </a:bodyPr>
          <a:lstStyle/>
          <a:p>
            <a:pPr marL="285750" lvl="0" indent="-285750">
              <a:buFont typeface="Arial" panose="020B0604020202020204" pitchFamily="34" charset="0"/>
              <a:buChar char="•"/>
            </a:pPr>
            <a:r>
              <a:rPr lang="en-US" sz="2000" dirty="0"/>
              <a:t>Can you speak to the club? </a:t>
            </a:r>
          </a:p>
        </p:txBody>
      </p:sp>
      <p:sp>
        <p:nvSpPr>
          <p:cNvPr id="9" name="Rectangle 8">
            <a:extLst>
              <a:ext uri="{FF2B5EF4-FFF2-40B4-BE49-F238E27FC236}">
                <a16:creationId xmlns:a16="http://schemas.microsoft.com/office/drawing/2014/main" id="{5505AAA3-1AFA-4104-8DC4-9D3367B34ABD}"/>
              </a:ext>
            </a:extLst>
          </p:cNvPr>
          <p:cNvSpPr/>
          <p:nvPr/>
        </p:nvSpPr>
        <p:spPr>
          <a:xfrm>
            <a:off x="685800" y="3408973"/>
            <a:ext cx="4572000" cy="707886"/>
          </a:xfrm>
          <a:prstGeom prst="rect">
            <a:avLst/>
          </a:prstGeom>
        </p:spPr>
        <p:txBody>
          <a:bodyPr>
            <a:spAutoFit/>
          </a:bodyPr>
          <a:lstStyle/>
          <a:p>
            <a:pPr lvl="0"/>
            <a:r>
              <a:rPr lang="en-US" sz="2000" dirty="0"/>
              <a:t>The Rotary Club provides lunch and a $25 check to you thanking you for your time.</a:t>
            </a:r>
          </a:p>
        </p:txBody>
      </p:sp>
      <p:sp>
        <p:nvSpPr>
          <p:cNvPr id="10" name="Rectangle 9">
            <a:extLst>
              <a:ext uri="{FF2B5EF4-FFF2-40B4-BE49-F238E27FC236}">
                <a16:creationId xmlns:a16="http://schemas.microsoft.com/office/drawing/2014/main" id="{8F20991E-0387-483F-9D33-3B21B8CDDA40}"/>
              </a:ext>
            </a:extLst>
          </p:cNvPr>
          <p:cNvSpPr/>
          <p:nvPr/>
        </p:nvSpPr>
        <p:spPr>
          <a:xfrm>
            <a:off x="1136904" y="4383918"/>
            <a:ext cx="4572000" cy="1015663"/>
          </a:xfrm>
          <a:prstGeom prst="rect">
            <a:avLst/>
          </a:prstGeom>
        </p:spPr>
        <p:txBody>
          <a:bodyPr>
            <a:spAutoFit/>
          </a:bodyPr>
          <a:lstStyle/>
          <a:p>
            <a:pPr marL="285750" indent="-285750">
              <a:buFont typeface="Arial" panose="020B0604020202020204" pitchFamily="34" charset="0"/>
              <a:buChar char="•"/>
            </a:pPr>
            <a:r>
              <a:rPr lang="en-US" sz="2000" dirty="0"/>
              <a:t>Can you eat the lunch?</a:t>
            </a:r>
          </a:p>
          <a:p>
            <a:pPr>
              <a:defRPr/>
            </a:pPr>
            <a:endParaRPr lang="en-US" sz="2000" dirty="0"/>
          </a:p>
          <a:p>
            <a:pPr marL="285750" indent="-285750">
              <a:buFont typeface="Arial" panose="020B0604020202020204" pitchFamily="34" charset="0"/>
              <a:buChar char="•"/>
              <a:defRPr/>
            </a:pPr>
            <a:r>
              <a:rPr lang="en-US" sz="2000" dirty="0"/>
              <a:t>Can you accept the $25 check?  </a:t>
            </a:r>
          </a:p>
        </p:txBody>
      </p:sp>
    </p:spTree>
    <p:custDataLst>
      <p:tags r:id="rId1"/>
    </p:custDataLst>
    <p:extLst>
      <p:ext uri="{BB962C8B-B14F-4D97-AF65-F5344CB8AC3E}">
        <p14:creationId xmlns:p14="http://schemas.microsoft.com/office/powerpoint/2010/main" val="295681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602" y="549498"/>
            <a:ext cx="6172201" cy="1066800"/>
          </a:xfrm>
        </p:spPr>
        <p:txBody>
          <a:bodyPr>
            <a:noAutofit/>
          </a:bodyPr>
          <a:lstStyle/>
          <a:p>
            <a:r>
              <a:rPr lang="en-US" b="1" cap="none" dirty="0">
                <a:solidFill>
                  <a:srgbClr val="0070C0"/>
                </a:solidFill>
              </a:rPr>
              <a:t>What is being given here, by whom, and can it be accepted?</a:t>
            </a:r>
            <a:endParaRPr lang="en-US" b="1" cap="none" dirty="0"/>
          </a:p>
        </p:txBody>
      </p:sp>
      <p:sp>
        <p:nvSpPr>
          <p:cNvPr id="3" name="Content Placeholder 2"/>
          <p:cNvSpPr>
            <a:spLocks noGrp="1"/>
          </p:cNvSpPr>
          <p:nvPr>
            <p:ph sz="quarter" idx="13"/>
          </p:nvPr>
        </p:nvSpPr>
        <p:spPr>
          <a:xfrm>
            <a:off x="685799" y="2093532"/>
            <a:ext cx="7237810" cy="2630868"/>
          </a:xfrm>
        </p:spPr>
        <p:txBody>
          <a:bodyPr>
            <a:normAutofit fontScale="40000" lnSpcReduction="20000"/>
          </a:bodyPr>
          <a:lstStyle/>
          <a:p>
            <a:pPr>
              <a:lnSpc>
                <a:spcPct val="100000"/>
              </a:lnSpc>
              <a:spcBef>
                <a:spcPts val="0"/>
              </a:spcBef>
            </a:pPr>
            <a:r>
              <a:rPr lang="en-US" sz="7000" cap="none" dirty="0"/>
              <a:t>Remember: a gift is anything of monetary value given by a prohibited giver.</a:t>
            </a:r>
          </a:p>
          <a:p>
            <a:pPr marL="0" indent="0">
              <a:lnSpc>
                <a:spcPct val="100000"/>
              </a:lnSpc>
              <a:spcBef>
                <a:spcPts val="0"/>
              </a:spcBef>
              <a:buNone/>
            </a:pPr>
            <a:r>
              <a:rPr lang="en-US" sz="7000" cap="none" dirty="0"/>
              <a:t> </a:t>
            </a:r>
          </a:p>
          <a:p>
            <a:pPr>
              <a:lnSpc>
                <a:spcPct val="100000"/>
              </a:lnSpc>
              <a:spcBef>
                <a:spcPts val="0"/>
              </a:spcBef>
            </a:pPr>
            <a:r>
              <a:rPr lang="en-US" sz="7000" cap="none" dirty="0"/>
              <a:t>Ask: Is the Rotary Club a lobbyist, lobbyist principal, or interested person?  </a:t>
            </a:r>
            <a:r>
              <a:rPr lang="en-US" sz="7000" b="1" cap="none" dirty="0"/>
              <a:t>No</a:t>
            </a:r>
            <a:r>
              <a:rPr lang="en-US" sz="7000" cap="none" dirty="0"/>
              <a:t>.</a:t>
            </a:r>
          </a:p>
          <a:p>
            <a:pPr marL="0" indent="0">
              <a:lnSpc>
                <a:spcPct val="100000"/>
              </a:lnSpc>
              <a:spcBef>
                <a:spcPts val="0"/>
              </a:spcBef>
              <a:buNone/>
            </a:pPr>
            <a:endParaRPr lang="en-US" sz="2400" cap="none" dirty="0"/>
          </a:p>
          <a:p>
            <a:pPr marL="457200" lvl="1" indent="0">
              <a:buNone/>
            </a:pPr>
            <a:r>
              <a:rPr lang="en-US" sz="2400" cap="none" dirty="0"/>
              <a:t>	</a:t>
            </a:r>
            <a:endParaRPr lang="en-US" sz="2400" cap="none" dirty="0">
              <a:solidFill>
                <a:srgbClr val="0066CC"/>
              </a:solidFill>
            </a:endParaRPr>
          </a:p>
          <a:p>
            <a:pPr marL="0" indent="0">
              <a:buNone/>
            </a:pPr>
            <a:r>
              <a:rPr lang="en-US" sz="2400" cap="none" dirty="0"/>
              <a:t>	</a:t>
            </a:r>
            <a:endParaRPr lang="en-US" dirty="0"/>
          </a:p>
        </p:txBody>
      </p:sp>
      <p:sp>
        <p:nvSpPr>
          <p:cNvPr id="4" name="Slide Number Placeholder 3"/>
          <p:cNvSpPr>
            <a:spLocks noGrp="1"/>
          </p:cNvSpPr>
          <p:nvPr>
            <p:ph type="sldNum" sz="quarter" idx="12"/>
          </p:nvPr>
        </p:nvSpPr>
        <p:spPr/>
        <p:txBody>
          <a:bodyPr/>
          <a:lstStyle/>
          <a:p>
            <a:pPr>
              <a:defRPr/>
            </a:pPr>
            <a:fld id="{8C2F2788-9A57-4D72-8D25-6127A48676D3}" type="slidenum">
              <a:rPr lang="en-US" smtClean="0"/>
              <a:pPr>
                <a:defRPr/>
              </a:pPr>
              <a:t>108</a:t>
            </a:fld>
            <a:endParaRPr lang="en-US" dirty="0"/>
          </a:p>
        </p:txBody>
      </p:sp>
      <p:sp>
        <p:nvSpPr>
          <p:cNvPr id="7" name="TextBox 6">
            <a:extLst>
              <a:ext uri="{FF2B5EF4-FFF2-40B4-BE49-F238E27FC236}">
                <a16:creationId xmlns:a16="http://schemas.microsoft.com/office/drawing/2014/main" id="{656F5341-5F46-4D9A-9CC0-1FC0FC072231}"/>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Hypotheticals</a:t>
            </a:r>
          </a:p>
        </p:txBody>
      </p:sp>
      <p:pic>
        <p:nvPicPr>
          <p:cNvPr id="8" name="Graphic 7" descr="Checkmark">
            <a:extLst>
              <a:ext uri="{FF2B5EF4-FFF2-40B4-BE49-F238E27FC236}">
                <a16:creationId xmlns:a16="http://schemas.microsoft.com/office/drawing/2014/main" id="{5D6D89EE-3511-4478-B49C-0DA3FB52E1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8000" y="4267200"/>
            <a:ext cx="914400" cy="914400"/>
          </a:xfrm>
          <a:prstGeom prst="rect">
            <a:avLst/>
          </a:prstGeom>
        </p:spPr>
      </p:pic>
      <p:sp>
        <p:nvSpPr>
          <p:cNvPr id="5" name="TextBox 4">
            <a:extLst>
              <a:ext uri="{FF2B5EF4-FFF2-40B4-BE49-F238E27FC236}">
                <a16:creationId xmlns:a16="http://schemas.microsoft.com/office/drawing/2014/main" id="{311F3AEC-29C4-4A94-8A59-4264CD7DC7F4}"/>
              </a:ext>
            </a:extLst>
          </p:cNvPr>
          <p:cNvSpPr txBox="1"/>
          <p:nvPr/>
        </p:nvSpPr>
        <p:spPr>
          <a:xfrm>
            <a:off x="933152" y="4401415"/>
            <a:ext cx="1867496" cy="800219"/>
          </a:xfrm>
          <a:prstGeom prst="rect">
            <a:avLst/>
          </a:prstGeom>
          <a:noFill/>
        </p:spPr>
        <p:txBody>
          <a:bodyPr wrap="square" rtlCol="0">
            <a:spAutoFit/>
          </a:bodyPr>
          <a:lstStyle/>
          <a:p>
            <a:r>
              <a:rPr lang="en-US" sz="2800" dirty="0"/>
              <a:t>So eat up.  </a:t>
            </a:r>
          </a:p>
          <a:p>
            <a:endParaRPr lang="en-US" dirty="0"/>
          </a:p>
        </p:txBody>
      </p:sp>
    </p:spTree>
    <p:custDataLst>
      <p:tags r:id="rId1"/>
    </p:custDataLst>
    <p:extLst>
      <p:ext uri="{BB962C8B-B14F-4D97-AF65-F5344CB8AC3E}">
        <p14:creationId xmlns:p14="http://schemas.microsoft.com/office/powerpoint/2010/main" val="1764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882" y="290057"/>
            <a:ext cx="4876801" cy="838200"/>
          </a:xfrm>
        </p:spPr>
        <p:txBody>
          <a:bodyPr>
            <a:normAutofit/>
          </a:bodyPr>
          <a:lstStyle/>
          <a:p>
            <a:r>
              <a:rPr lang="en-US" b="1" cap="none" dirty="0">
                <a:solidFill>
                  <a:srgbClr val="0066CC"/>
                </a:solidFill>
              </a:rPr>
              <a:t>What about the check?</a:t>
            </a:r>
          </a:p>
        </p:txBody>
      </p:sp>
      <p:sp>
        <p:nvSpPr>
          <p:cNvPr id="3" name="Content Placeholder 2"/>
          <p:cNvSpPr>
            <a:spLocks noGrp="1"/>
          </p:cNvSpPr>
          <p:nvPr>
            <p:ph sz="quarter" idx="13"/>
          </p:nvPr>
        </p:nvSpPr>
        <p:spPr>
          <a:xfrm>
            <a:off x="490949" y="1089241"/>
            <a:ext cx="7647612" cy="997170"/>
          </a:xfrm>
        </p:spPr>
        <p:txBody>
          <a:bodyPr>
            <a:normAutofit fontScale="77500" lnSpcReduction="20000"/>
          </a:bodyPr>
          <a:lstStyle/>
          <a:p>
            <a:pPr>
              <a:lnSpc>
                <a:spcPct val="100000"/>
              </a:lnSpc>
              <a:spcBef>
                <a:spcPts val="0"/>
              </a:spcBef>
            </a:pPr>
            <a:r>
              <a:rPr lang="en-US" sz="3200" cap="none" dirty="0">
                <a:solidFill>
                  <a:schemeClr val="tx1"/>
                </a:solidFill>
                <a:latin typeface="Tw Cen MT" panose="020B0602020104020603" pitchFamily="34" charset="0"/>
                <a:cs typeface="Lucida Sans Unicode" pitchFamily="34" charset="0"/>
              </a:rPr>
              <a:t>Remember: an honorarium is “payment for services for which fees are not traditionally or legally required.”</a:t>
            </a:r>
          </a:p>
          <a:p>
            <a:pPr marL="0" indent="0">
              <a:lnSpc>
                <a:spcPct val="100000"/>
              </a:lnSpc>
              <a:spcBef>
                <a:spcPts val="0"/>
              </a:spcBef>
              <a:buNone/>
            </a:pPr>
            <a:r>
              <a:rPr lang="en-US" sz="2400" dirty="0"/>
              <a:t>	</a:t>
            </a:r>
          </a:p>
        </p:txBody>
      </p:sp>
      <p:sp>
        <p:nvSpPr>
          <p:cNvPr id="4" name="Slide Number Placeholder 3"/>
          <p:cNvSpPr>
            <a:spLocks noGrp="1"/>
          </p:cNvSpPr>
          <p:nvPr>
            <p:ph type="sldNum" sz="quarter" idx="12"/>
          </p:nvPr>
        </p:nvSpPr>
        <p:spPr/>
        <p:txBody>
          <a:bodyPr/>
          <a:lstStyle/>
          <a:p>
            <a:pPr>
              <a:defRPr/>
            </a:pPr>
            <a:fld id="{8C2F2788-9A57-4D72-8D25-6127A48676D3}" type="slidenum">
              <a:rPr lang="en-US" smtClean="0"/>
              <a:pPr>
                <a:defRPr/>
              </a:pPr>
              <a:t>109</a:t>
            </a:fld>
            <a:endParaRPr lang="en-US" dirty="0"/>
          </a:p>
        </p:txBody>
      </p:sp>
      <p:pic>
        <p:nvPicPr>
          <p:cNvPr id="7" name="Graphic 6" descr="Close">
            <a:extLst>
              <a:ext uri="{FF2B5EF4-FFF2-40B4-BE49-F238E27FC236}">
                <a16:creationId xmlns:a16="http://schemas.microsoft.com/office/drawing/2014/main" id="{7C4D0D44-9840-4976-AEED-DA7D504D4D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8722" y="4503322"/>
            <a:ext cx="914400" cy="914400"/>
          </a:xfrm>
          <a:prstGeom prst="rect">
            <a:avLst/>
          </a:prstGeom>
        </p:spPr>
      </p:pic>
      <p:sp>
        <p:nvSpPr>
          <p:cNvPr id="8" name="TextBox 7">
            <a:extLst>
              <a:ext uri="{FF2B5EF4-FFF2-40B4-BE49-F238E27FC236}">
                <a16:creationId xmlns:a16="http://schemas.microsoft.com/office/drawing/2014/main" id="{A4C12762-6638-43E8-804D-4ECA9DF5F5C1}"/>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Hypotheticals</a:t>
            </a:r>
          </a:p>
        </p:txBody>
      </p:sp>
      <p:sp>
        <p:nvSpPr>
          <p:cNvPr id="5" name="Rectangle 4">
            <a:extLst>
              <a:ext uri="{FF2B5EF4-FFF2-40B4-BE49-F238E27FC236}">
                <a16:creationId xmlns:a16="http://schemas.microsoft.com/office/drawing/2014/main" id="{88AD8E1E-6E5E-49E1-B5F1-D1EE5E3CEB1B}"/>
              </a:ext>
            </a:extLst>
          </p:cNvPr>
          <p:cNvSpPr/>
          <p:nvPr/>
        </p:nvSpPr>
        <p:spPr>
          <a:xfrm>
            <a:off x="490949" y="2037486"/>
            <a:ext cx="6047413" cy="1200329"/>
          </a:xfrm>
          <a:prstGeom prst="rect">
            <a:avLst/>
          </a:prstGeom>
        </p:spPr>
        <p:txBody>
          <a:bodyPr wrap="square">
            <a:spAutoFit/>
          </a:bodyPr>
          <a:lstStyle/>
          <a:p>
            <a:r>
              <a:rPr lang="en-US" sz="2400" dirty="0">
                <a:latin typeface="Tw Cen MT" panose="020B0602020104020603" pitchFamily="34" charset="0"/>
                <a:cs typeface="Lucida Sans Unicode" pitchFamily="34" charset="0"/>
              </a:rPr>
              <a:t>Ask: Does speaking to the Rotary Club bear a reasonably close relationship to your official duties? </a:t>
            </a:r>
            <a:endParaRPr lang="en-US" sz="2400" dirty="0"/>
          </a:p>
        </p:txBody>
      </p:sp>
      <p:sp>
        <p:nvSpPr>
          <p:cNvPr id="6" name="Rectangle 5">
            <a:extLst>
              <a:ext uri="{FF2B5EF4-FFF2-40B4-BE49-F238E27FC236}">
                <a16:creationId xmlns:a16="http://schemas.microsoft.com/office/drawing/2014/main" id="{2CD0DF21-B2EE-4BE1-8512-E0F7564F3C80}"/>
              </a:ext>
            </a:extLst>
          </p:cNvPr>
          <p:cNvSpPr/>
          <p:nvPr/>
        </p:nvSpPr>
        <p:spPr>
          <a:xfrm>
            <a:off x="7168518" y="2216739"/>
            <a:ext cx="936848" cy="461665"/>
          </a:xfrm>
          <a:prstGeom prst="rect">
            <a:avLst/>
          </a:prstGeom>
        </p:spPr>
        <p:txBody>
          <a:bodyPr wrap="square">
            <a:spAutoFit/>
          </a:bodyPr>
          <a:lstStyle/>
          <a:p>
            <a:pPr>
              <a:lnSpc>
                <a:spcPct val="100000"/>
              </a:lnSpc>
              <a:spcBef>
                <a:spcPts val="0"/>
              </a:spcBef>
            </a:pPr>
            <a:r>
              <a:rPr lang="en-US" sz="2400" b="1" dirty="0">
                <a:latin typeface="Tw Cen MT" panose="020B0602020104020603" pitchFamily="34" charset="0"/>
                <a:cs typeface="Lucida Sans Unicode" pitchFamily="34" charset="0"/>
              </a:rPr>
              <a:t>Yes</a:t>
            </a:r>
          </a:p>
        </p:txBody>
      </p:sp>
      <p:sp>
        <p:nvSpPr>
          <p:cNvPr id="9" name="Rectangle 8">
            <a:extLst>
              <a:ext uri="{FF2B5EF4-FFF2-40B4-BE49-F238E27FC236}">
                <a16:creationId xmlns:a16="http://schemas.microsoft.com/office/drawing/2014/main" id="{75B4AA54-03C1-444E-88C9-E2D3B4F5FA06}"/>
              </a:ext>
            </a:extLst>
          </p:cNvPr>
          <p:cNvSpPr/>
          <p:nvPr/>
        </p:nvSpPr>
        <p:spPr>
          <a:xfrm>
            <a:off x="1071638" y="3187962"/>
            <a:ext cx="6486234" cy="830997"/>
          </a:xfrm>
          <a:prstGeom prst="rect">
            <a:avLst/>
          </a:prstGeom>
        </p:spPr>
        <p:txBody>
          <a:bodyPr wrap="square">
            <a:spAutoFit/>
          </a:bodyPr>
          <a:lstStyle/>
          <a:p>
            <a:pPr lvl="1">
              <a:lnSpc>
                <a:spcPct val="100000"/>
              </a:lnSpc>
              <a:spcBef>
                <a:spcPts val="0"/>
              </a:spcBef>
            </a:pPr>
            <a:r>
              <a:rPr lang="en-US" sz="2400" dirty="0">
                <a:latin typeface="Tw Cen MT" panose="020B0602020104020603" pitchFamily="34" charset="0"/>
                <a:cs typeface="Lucida Sans Unicode" pitchFamily="34" charset="0"/>
              </a:rPr>
              <a:t>(But for being a member on the state board, you would not be speaking to the Rotary Club.) </a:t>
            </a:r>
          </a:p>
        </p:txBody>
      </p:sp>
      <p:sp>
        <p:nvSpPr>
          <p:cNvPr id="10" name="Rectangle 9">
            <a:extLst>
              <a:ext uri="{FF2B5EF4-FFF2-40B4-BE49-F238E27FC236}">
                <a16:creationId xmlns:a16="http://schemas.microsoft.com/office/drawing/2014/main" id="{4B295992-656A-48D2-B495-2019A5B628A6}"/>
              </a:ext>
            </a:extLst>
          </p:cNvPr>
          <p:cNvSpPr/>
          <p:nvPr/>
        </p:nvSpPr>
        <p:spPr>
          <a:xfrm>
            <a:off x="506188" y="4528517"/>
            <a:ext cx="6032174" cy="830997"/>
          </a:xfrm>
          <a:prstGeom prst="rect">
            <a:avLst/>
          </a:prstGeom>
        </p:spPr>
        <p:txBody>
          <a:bodyPr wrap="square">
            <a:spAutoFit/>
          </a:bodyPr>
          <a:lstStyle/>
          <a:p>
            <a:pPr>
              <a:spcBef>
                <a:spcPts val="0"/>
              </a:spcBef>
            </a:pPr>
            <a:r>
              <a:rPr lang="en-US" sz="2400" dirty="0">
                <a:latin typeface="Tw Cen MT" panose="020B0602020104020603" pitchFamily="34" charset="0"/>
                <a:cs typeface="Lucida Sans Unicode" pitchFamily="34" charset="0"/>
              </a:rPr>
              <a:t>So you cannot accept the $25 </a:t>
            </a:r>
          </a:p>
          <a:p>
            <a:r>
              <a:rPr lang="en-US" sz="2400" dirty="0">
                <a:latin typeface="Tw Cen MT" panose="020B0602020104020603" pitchFamily="34" charset="0"/>
                <a:cs typeface="Lucida Sans Unicode" pitchFamily="34" charset="0"/>
              </a:rPr>
              <a:t>   honorarium check under these facts.  </a:t>
            </a:r>
          </a:p>
        </p:txBody>
      </p:sp>
    </p:spTree>
    <p:custDataLst>
      <p:tags r:id="rId1"/>
    </p:custDataLst>
    <p:extLst>
      <p:ext uri="{BB962C8B-B14F-4D97-AF65-F5344CB8AC3E}">
        <p14:creationId xmlns:p14="http://schemas.microsoft.com/office/powerpoint/2010/main" val="375048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438D-846F-4F52-88CE-5E9DFBE685AD}"/>
              </a:ext>
            </a:extLst>
          </p:cNvPr>
          <p:cNvSpPr>
            <a:spLocks noGrp="1"/>
          </p:cNvSpPr>
          <p:nvPr>
            <p:ph type="title"/>
          </p:nvPr>
        </p:nvSpPr>
        <p:spPr>
          <a:xfrm>
            <a:off x="1676400" y="304800"/>
            <a:ext cx="5791668" cy="1300295"/>
          </a:xfrm>
        </p:spPr>
        <p:txBody>
          <a:bodyPr>
            <a:normAutofit/>
          </a:bodyPr>
          <a:lstStyle/>
          <a:p>
            <a:r>
              <a:rPr lang="en-US" b="1" cap="none" dirty="0">
                <a:solidFill>
                  <a:srgbClr val="0066CC"/>
                </a:solidFill>
              </a:rPr>
              <a:t>Disclosure of </a:t>
            </a:r>
            <a:br>
              <a:rPr lang="en-US" b="1" cap="none" dirty="0">
                <a:solidFill>
                  <a:srgbClr val="0066CC"/>
                </a:solidFill>
              </a:rPr>
            </a:br>
            <a:r>
              <a:rPr lang="en-US" b="1" cap="none" dirty="0">
                <a:solidFill>
                  <a:srgbClr val="0066CC"/>
                </a:solidFill>
              </a:rPr>
              <a:t>Campaign-related Activity</a:t>
            </a:r>
            <a:endParaRPr lang="en-US" dirty="0"/>
          </a:p>
        </p:txBody>
      </p:sp>
      <p:sp>
        <p:nvSpPr>
          <p:cNvPr id="3" name="Content Placeholder 2">
            <a:extLst>
              <a:ext uri="{FF2B5EF4-FFF2-40B4-BE49-F238E27FC236}">
                <a16:creationId xmlns:a16="http://schemas.microsoft.com/office/drawing/2014/main" id="{E6F15095-CE96-4D5F-AFCF-A0383D3DE71A}"/>
              </a:ext>
            </a:extLst>
          </p:cNvPr>
          <p:cNvSpPr>
            <a:spLocks noGrp="1"/>
          </p:cNvSpPr>
          <p:nvPr>
            <p:ph sz="quarter" idx="13"/>
          </p:nvPr>
        </p:nvSpPr>
        <p:spPr>
          <a:xfrm>
            <a:off x="1181099" y="2057400"/>
            <a:ext cx="6782270" cy="3424107"/>
          </a:xfrm>
        </p:spPr>
        <p:txBody>
          <a:bodyPr>
            <a:normAutofit lnSpcReduction="10000"/>
          </a:bodyPr>
          <a:lstStyle/>
          <a:p>
            <a:pPr marL="0" indent="0">
              <a:buClr>
                <a:srgbClr val="00B0F0"/>
              </a:buClr>
              <a:buNone/>
              <a:defRPr/>
            </a:pPr>
            <a:r>
              <a:rPr lang="en-US" sz="2400" cap="none" dirty="0"/>
              <a:t>. . . you must disclose if you:</a:t>
            </a:r>
          </a:p>
          <a:p>
            <a:pPr marL="800100" lvl="2" indent="-342900">
              <a:defRPr/>
            </a:pPr>
            <a:r>
              <a:rPr lang="en-US" sz="2400" cap="none" dirty="0"/>
              <a:t>“bundled” contributions,</a:t>
            </a:r>
          </a:p>
          <a:p>
            <a:pPr marL="800100" lvl="2" indent="-342900">
              <a:defRPr/>
            </a:pPr>
            <a:r>
              <a:rPr lang="en-US" sz="2400" cap="none" dirty="0"/>
              <a:t>hosted a fundraiser in your home or business, </a:t>
            </a:r>
            <a:r>
              <a:rPr lang="en-US" sz="2400" b="1" cap="none" dirty="0"/>
              <a:t>or</a:t>
            </a:r>
          </a:p>
          <a:p>
            <a:pPr marL="800100" lvl="2" indent="-342900">
              <a:defRPr/>
            </a:pPr>
            <a:r>
              <a:rPr lang="en-US" sz="2400" cap="none" dirty="0"/>
              <a:t>volunteered for campaign-related activities</a:t>
            </a:r>
          </a:p>
          <a:p>
            <a:pPr marL="800100" lvl="2" indent="-342900">
              <a:defRPr/>
            </a:pPr>
            <a:endParaRPr lang="en-US" sz="2400" cap="none" dirty="0"/>
          </a:p>
          <a:p>
            <a:pPr marL="800100" lvl="2" indent="-342900">
              <a:defRPr/>
            </a:pPr>
            <a:r>
              <a:rPr lang="en-US" sz="2400" cap="none" dirty="0"/>
              <a:t>for that constitutional officer</a:t>
            </a:r>
          </a:p>
          <a:p>
            <a:pPr marL="800100" lvl="2" indent="-342900">
              <a:defRPr/>
            </a:pPr>
            <a:r>
              <a:rPr lang="en-US" sz="2400" cap="none" dirty="0"/>
              <a:t>in the preceding calendar year.</a:t>
            </a:r>
          </a:p>
          <a:p>
            <a:endParaRPr lang="en-US" dirty="0"/>
          </a:p>
        </p:txBody>
      </p:sp>
      <p:sp>
        <p:nvSpPr>
          <p:cNvPr id="5" name="Slide Number Placeholder 4">
            <a:extLst>
              <a:ext uri="{FF2B5EF4-FFF2-40B4-BE49-F238E27FC236}">
                <a16:creationId xmlns:a16="http://schemas.microsoft.com/office/drawing/2014/main" id="{D26ABEC7-CF2F-4418-A54B-A005CFA82772}"/>
              </a:ext>
            </a:extLst>
          </p:cNvPr>
          <p:cNvSpPr>
            <a:spLocks noGrp="1"/>
          </p:cNvSpPr>
          <p:nvPr>
            <p:ph type="sldNum" sz="quarter" idx="12"/>
          </p:nvPr>
        </p:nvSpPr>
        <p:spPr/>
        <p:txBody>
          <a:bodyPr/>
          <a:lstStyle/>
          <a:p>
            <a:pPr>
              <a:defRPr/>
            </a:pPr>
            <a:fld id="{816DB082-24A5-4115-89B5-FF87E80C0A16}" type="slidenum">
              <a:rPr lang="en-US" smtClean="0"/>
              <a:pPr>
                <a:defRPr/>
              </a:pPr>
              <a:t>11</a:t>
            </a:fld>
            <a:endParaRPr lang="en-US" dirty="0"/>
          </a:p>
        </p:txBody>
      </p:sp>
      <p:sp>
        <p:nvSpPr>
          <p:cNvPr id="7" name="TextBox 6">
            <a:extLst>
              <a:ext uri="{FF2B5EF4-FFF2-40B4-BE49-F238E27FC236}">
                <a16:creationId xmlns:a16="http://schemas.microsoft.com/office/drawing/2014/main" id="{5BF76A33-BE36-4644-9694-91C6CFB15458}"/>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42812659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631" y="1000767"/>
            <a:ext cx="2667001" cy="685800"/>
          </a:xfrm>
        </p:spPr>
        <p:txBody>
          <a:bodyPr>
            <a:normAutofit/>
          </a:bodyPr>
          <a:lstStyle/>
          <a:p>
            <a:r>
              <a:rPr lang="en-US" sz="4000" b="1" cap="none" dirty="0">
                <a:solidFill>
                  <a:srgbClr val="0066CC"/>
                </a:solidFill>
              </a:rPr>
              <a:t>What if . . .</a:t>
            </a:r>
          </a:p>
        </p:txBody>
      </p:sp>
      <p:sp>
        <p:nvSpPr>
          <p:cNvPr id="3" name="Content Placeholder 2"/>
          <p:cNvSpPr>
            <a:spLocks noGrp="1"/>
          </p:cNvSpPr>
          <p:nvPr>
            <p:ph sz="quarter" idx="13"/>
          </p:nvPr>
        </p:nvSpPr>
        <p:spPr>
          <a:xfrm>
            <a:off x="609597" y="2209800"/>
            <a:ext cx="7849071" cy="3124200"/>
          </a:xfrm>
        </p:spPr>
        <p:txBody>
          <a:bodyPr>
            <a:normAutofit/>
          </a:bodyPr>
          <a:lstStyle/>
          <a:p>
            <a:pPr lvl="0">
              <a:spcBef>
                <a:spcPts val="0"/>
              </a:spcBef>
            </a:pPr>
            <a:r>
              <a:rPr lang="en-US" sz="2800" cap="none" dirty="0">
                <a:ea typeface="Calibri" panose="020F0502020204030204" pitchFamily="34" charset="0"/>
                <a:cs typeface="Times New Roman" panose="02020603050405020304" pitchFamily="18" charset="0"/>
              </a:rPr>
              <a:t>You are asked to sit on the board of directors of a company that has hired a lobbyist and is therefore a lobbyist principal. </a:t>
            </a:r>
          </a:p>
          <a:p>
            <a:pPr lvl="0">
              <a:spcBef>
                <a:spcPts val="0"/>
              </a:spcBef>
            </a:pPr>
            <a:endParaRPr lang="en-US" sz="2800" b="1" dirty="0">
              <a:ea typeface="Calibri" panose="020F0502020204030204" pitchFamily="34" charset="0"/>
              <a:cs typeface="Times New Roman" panose="02020603050405020304" pitchFamily="18" charset="0"/>
            </a:endParaRPr>
          </a:p>
          <a:p>
            <a:pPr lvl="0">
              <a:spcBef>
                <a:spcPts val="0"/>
              </a:spcBef>
            </a:pPr>
            <a:r>
              <a:rPr lang="en-US" sz="2800" cap="none" dirty="0">
                <a:ea typeface="Calibri" panose="020F0502020204030204" pitchFamily="34" charset="0"/>
                <a:cs typeface="Times New Roman" panose="02020603050405020304" pitchFamily="18" charset="0"/>
              </a:rPr>
              <a:t>Does the Ethics Act allow this?  </a:t>
            </a:r>
          </a:p>
          <a:p>
            <a:pPr lvl="0">
              <a:spcBef>
                <a:spcPts val="0"/>
              </a:spcBef>
            </a:pPr>
            <a:endParaRPr lang="en-US" sz="2800" b="1"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8C2F2788-9A57-4D72-8D25-6127A48676D3}" type="slidenum">
              <a:rPr lang="en-US" smtClean="0"/>
              <a:pPr>
                <a:defRPr/>
              </a:pPr>
              <a:t>110</a:t>
            </a:fld>
            <a:endParaRPr lang="en-US" dirty="0"/>
          </a:p>
        </p:txBody>
      </p:sp>
      <p:pic>
        <p:nvPicPr>
          <p:cNvPr id="5" name="Picture 4" descr="Reprinted from The Coalition for Physician Enhancement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77955"/>
            <a:ext cx="1995645" cy="2394774"/>
          </a:xfrm>
          <a:prstGeom prst="rect">
            <a:avLst/>
          </a:prstGeom>
        </p:spPr>
      </p:pic>
      <p:sp>
        <p:nvSpPr>
          <p:cNvPr id="7" name="TextBox 6">
            <a:extLst>
              <a:ext uri="{FF2B5EF4-FFF2-40B4-BE49-F238E27FC236}">
                <a16:creationId xmlns:a16="http://schemas.microsoft.com/office/drawing/2014/main" id="{036B76AD-D5EA-40F9-B961-BD16E7178561}"/>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Hypotheticals</a:t>
            </a:r>
          </a:p>
        </p:txBody>
      </p:sp>
    </p:spTree>
    <p:custDataLst>
      <p:tags r:id="rId1"/>
    </p:custDataLst>
    <p:extLst>
      <p:ext uri="{BB962C8B-B14F-4D97-AF65-F5344CB8AC3E}">
        <p14:creationId xmlns:p14="http://schemas.microsoft.com/office/powerpoint/2010/main" val="27099934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29CEB37-308D-42B0-854C-2395F006F2F3}" type="slidenum">
              <a:rPr lang="en-US" smtClean="0"/>
              <a:pPr>
                <a:defRPr/>
              </a:pPr>
              <a:t>111</a:t>
            </a:fld>
            <a:endParaRPr lang="en-US" dirty="0"/>
          </a:p>
        </p:txBody>
      </p:sp>
      <p:sp>
        <p:nvSpPr>
          <p:cNvPr id="3" name="Rectangle 2"/>
          <p:cNvSpPr/>
          <p:nvPr/>
        </p:nvSpPr>
        <p:spPr>
          <a:xfrm>
            <a:off x="990600" y="1143000"/>
            <a:ext cx="7848600" cy="5155257"/>
          </a:xfrm>
          <a:prstGeom prst="rect">
            <a:avLst/>
          </a:prstGeom>
        </p:spPr>
        <p:txBody>
          <a:bodyPr wrap="square">
            <a:spAutoFit/>
          </a:bodyPr>
          <a:lstStyle/>
          <a:p>
            <a:r>
              <a:rPr lang="en-US" sz="3200" b="1" dirty="0">
                <a:solidFill>
                  <a:srgbClr val="0066CC"/>
                </a:solidFill>
              </a:rPr>
              <a:t>Allowed . . . </a:t>
            </a:r>
            <a:r>
              <a:rPr lang="en-US" sz="3200" b="1" u="sng" dirty="0">
                <a:solidFill>
                  <a:srgbClr val="0066CC"/>
                </a:solidFill>
              </a:rPr>
              <a:t>if</a:t>
            </a:r>
            <a:r>
              <a:rPr lang="en-US" sz="3200" b="1" dirty="0">
                <a:solidFill>
                  <a:srgbClr val="0066CC"/>
                </a:solidFill>
              </a:rPr>
              <a:t> no actual conflicts exist.</a:t>
            </a:r>
          </a:p>
          <a:p>
            <a:pPr marL="342900" indent="-342900">
              <a:spcBef>
                <a:spcPts val="3000"/>
              </a:spcBef>
              <a:buFont typeface="Arial" panose="020B0604020202020204" pitchFamily="34" charset="0"/>
              <a:buChar char="•"/>
            </a:pPr>
            <a:r>
              <a:rPr lang="en-US" sz="2400" dirty="0"/>
              <a:t>If an actual conflict exists, you would either need to eliminate the conflict or resign your public servant position.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no actual conflict, allowed but need to consider potential conflicts.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a potential conflict arises:</a:t>
            </a:r>
          </a:p>
          <a:p>
            <a:pPr marL="800100" lvl="1" indent="-342900">
              <a:buFont typeface="Arial" panose="020B0604020202020204" pitchFamily="34" charset="0"/>
              <a:buChar char="•"/>
            </a:pPr>
            <a:r>
              <a:rPr lang="en-US" sz="2400" dirty="0"/>
              <a:t>disclose</a:t>
            </a:r>
          </a:p>
          <a:p>
            <a:pPr marL="800100" lvl="1" indent="-342900">
              <a:buFont typeface="Arial" panose="020B0604020202020204" pitchFamily="34" charset="0"/>
              <a:buChar char="•"/>
            </a:pPr>
            <a:r>
              <a:rPr lang="en-US" sz="2400" dirty="0"/>
              <a:t>recuse</a:t>
            </a:r>
          </a:p>
          <a:p>
            <a:pPr marL="800100" lvl="1" indent="-342900">
              <a:buFont typeface="Arial" panose="020B0604020202020204" pitchFamily="34" charset="0"/>
              <a:buChar char="•"/>
            </a:pPr>
            <a:r>
              <a:rPr lang="en-US" sz="2400" dirty="0"/>
              <a:t>record </a:t>
            </a:r>
          </a:p>
          <a:p>
            <a:endParaRPr lang="en-US" sz="3200" dirty="0"/>
          </a:p>
        </p:txBody>
      </p:sp>
      <p:sp>
        <p:nvSpPr>
          <p:cNvPr id="5" name="TextBox 4">
            <a:extLst>
              <a:ext uri="{FF2B5EF4-FFF2-40B4-BE49-F238E27FC236}">
                <a16:creationId xmlns:a16="http://schemas.microsoft.com/office/drawing/2014/main" id="{EAC10D6A-3445-4170-B67B-747AE2E3D9B0}"/>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Hypotheticals</a:t>
            </a:r>
          </a:p>
        </p:txBody>
      </p:sp>
    </p:spTree>
    <p:custDataLst>
      <p:tags r:id="rId1"/>
    </p:custDataLst>
    <p:extLst>
      <p:ext uri="{BB962C8B-B14F-4D97-AF65-F5344CB8AC3E}">
        <p14:creationId xmlns:p14="http://schemas.microsoft.com/office/powerpoint/2010/main" val="28742649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2895600" y="762235"/>
            <a:ext cx="3124200" cy="914400"/>
          </a:xfrm>
        </p:spPr>
        <p:txBody>
          <a:bodyPr anchor="t">
            <a:normAutofit/>
          </a:bodyPr>
          <a:lstStyle/>
          <a:p>
            <a:r>
              <a:rPr lang="en-US" sz="4000" b="1" cap="none" dirty="0">
                <a:solidFill>
                  <a:srgbClr val="0066CC"/>
                </a:solidFill>
              </a:rPr>
              <a:t>What if…</a:t>
            </a:r>
          </a:p>
        </p:txBody>
      </p:sp>
      <p:sp>
        <p:nvSpPr>
          <p:cNvPr id="6" name="Slide Number Placeholder 5"/>
          <p:cNvSpPr>
            <a:spLocks noGrp="1"/>
          </p:cNvSpPr>
          <p:nvPr>
            <p:ph type="sldNum" sz="quarter" idx="12"/>
          </p:nvPr>
        </p:nvSpPr>
        <p:spPr/>
        <p:txBody>
          <a:bodyPr/>
          <a:lstStyle/>
          <a:p>
            <a:pPr>
              <a:defRPr/>
            </a:pPr>
            <a:fld id="{D7540D29-BFDE-4A65-987A-A266E5F61EB0}" type="slidenum">
              <a:rPr lang="en-US"/>
              <a:pPr>
                <a:defRPr/>
              </a:pPr>
              <a:t>112</a:t>
            </a:fld>
            <a:endParaRPr lang="en-US" dirty="0"/>
          </a:p>
        </p:txBody>
      </p:sp>
      <p:sp>
        <p:nvSpPr>
          <p:cNvPr id="11267" name="Rectangle 2"/>
          <p:cNvSpPr>
            <a:spLocks noChangeArrowheads="1"/>
          </p:cNvSpPr>
          <p:nvPr/>
        </p:nvSpPr>
        <p:spPr bwMode="auto">
          <a:xfrm>
            <a:off x="685800" y="1720700"/>
            <a:ext cx="7543800" cy="3785652"/>
          </a:xfrm>
          <a:prstGeom prst="rect">
            <a:avLst/>
          </a:prstGeom>
          <a:noFill/>
          <a:ln w="9525">
            <a:noFill/>
            <a:miter lim="800000"/>
            <a:headEnd/>
            <a:tailEnd/>
          </a:ln>
        </p:spPr>
        <p:txBody>
          <a:bodyPr wrap="square">
            <a:spAutoFit/>
          </a:bodyPr>
          <a:lstStyle/>
          <a:p>
            <a:pPr>
              <a:defRPr/>
            </a:pPr>
            <a:r>
              <a:rPr lang="en-US" sz="2400" dirty="0"/>
              <a:t>Your spouse owns a business that will financially benefit from a proposed rule change that is scheduled to be voted on by your board.</a:t>
            </a:r>
          </a:p>
          <a:p>
            <a:pPr>
              <a:defRPr/>
            </a:pPr>
            <a:r>
              <a:rPr lang="en-US" sz="2400" dirty="0"/>
              <a:t> </a:t>
            </a:r>
          </a:p>
          <a:p>
            <a:pPr marL="342900" indent="-342900">
              <a:buFont typeface="Arial" panose="020B0604020202020204" pitchFamily="34" charset="0"/>
              <a:buChar char="•"/>
              <a:defRPr/>
            </a:pPr>
            <a:r>
              <a:rPr lang="en-US" sz="2400" dirty="0"/>
              <a:t>Can you vote on it?</a:t>
            </a:r>
          </a:p>
          <a:p>
            <a:pPr>
              <a:defRPr/>
            </a:pPr>
            <a:endParaRPr lang="en-US" sz="2400" dirty="0"/>
          </a:p>
          <a:p>
            <a:pPr marL="342900" indent="-342900">
              <a:buFont typeface="Arial" panose="020B0604020202020204" pitchFamily="34" charset="0"/>
              <a:buChar char="•"/>
              <a:defRPr/>
            </a:pPr>
            <a:r>
              <a:rPr lang="en-US" sz="2400" dirty="0"/>
              <a:t>Can you </a:t>
            </a:r>
            <a:r>
              <a:rPr lang="en-US" sz="2400" i="1" dirty="0"/>
              <a:t>participate</a:t>
            </a:r>
            <a:r>
              <a:rPr lang="en-US" sz="2400" dirty="0"/>
              <a:t> in the discussion</a:t>
            </a:r>
          </a:p>
          <a:p>
            <a:pPr>
              <a:defRPr/>
            </a:pPr>
            <a:r>
              <a:rPr lang="en-US" sz="2400" dirty="0"/>
              <a:t>    of the proposed rule change?  </a:t>
            </a:r>
          </a:p>
          <a:p>
            <a:pPr>
              <a:defRPr/>
            </a:pPr>
            <a:endParaRPr lang="en-US" sz="2400" dirty="0">
              <a:latin typeface="+mn-lt"/>
            </a:endParaRPr>
          </a:p>
          <a:p>
            <a:pPr>
              <a:defRPr/>
            </a:pPr>
            <a:endParaRPr lang="en-US" sz="2400" dirty="0">
              <a:latin typeface="+mn-lt"/>
            </a:endParaRPr>
          </a:p>
        </p:txBody>
      </p:sp>
      <p:pic>
        <p:nvPicPr>
          <p:cNvPr id="120836" name="Picture 10" descr="C:\Documents and Settings\mshuping\Local Settings\Temporary Internet Files\Content.IE5\30YXUSKL\MP900284872[1].jpg"/>
          <p:cNvPicPr>
            <a:picLocks noChangeAspect="1" noChangeArrowheads="1"/>
          </p:cNvPicPr>
          <p:nvPr/>
        </p:nvPicPr>
        <p:blipFill>
          <a:blip r:embed="rId4" cstate="print"/>
          <a:srcRect/>
          <a:stretch>
            <a:fillRect/>
          </a:stretch>
        </p:blipFill>
        <p:spPr bwMode="auto">
          <a:xfrm>
            <a:off x="5410200" y="4553674"/>
            <a:ext cx="2601421" cy="1905356"/>
          </a:xfrm>
          <a:prstGeom prst="rect">
            <a:avLst/>
          </a:prstGeom>
          <a:noFill/>
          <a:ln w="9525">
            <a:noFill/>
            <a:miter lim="800000"/>
            <a:headEnd/>
            <a:tailEnd/>
          </a:ln>
        </p:spPr>
      </p:pic>
      <p:sp>
        <p:nvSpPr>
          <p:cNvPr id="8" name="TextBox 7">
            <a:extLst>
              <a:ext uri="{FF2B5EF4-FFF2-40B4-BE49-F238E27FC236}">
                <a16:creationId xmlns:a16="http://schemas.microsoft.com/office/drawing/2014/main" id="{E9AEE13F-FA0D-463B-B5F8-5F183CC6559F}"/>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Hypotheticals</a:t>
            </a:r>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426" y="1183197"/>
            <a:ext cx="3105111" cy="707886"/>
          </a:xfrm>
          <a:prstGeom prst="rect">
            <a:avLst/>
          </a:prstGeom>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401638" lvl="2" indent="-401638">
              <a:buFont typeface="+mj-lt"/>
              <a:buAutoNum type="arabicPeriod"/>
              <a:defRPr/>
            </a:pPr>
            <a:r>
              <a:rPr lang="en-US" sz="2000" dirty="0"/>
              <a:t>Are you taking “official action”?</a:t>
            </a:r>
          </a:p>
        </p:txBody>
      </p:sp>
      <p:sp>
        <p:nvSpPr>
          <p:cNvPr id="5" name="TextBox 4"/>
          <p:cNvSpPr txBox="1"/>
          <p:nvPr/>
        </p:nvSpPr>
        <p:spPr>
          <a:xfrm>
            <a:off x="362986" y="2463433"/>
            <a:ext cx="2971800" cy="707886"/>
          </a:xfrm>
          <a:prstGeom prst="rect">
            <a:avLst/>
          </a:prstGeom>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mj-lt"/>
              <a:buAutoNum type="arabicPeriod" startAt="2"/>
              <a:defRPr/>
            </a:pPr>
            <a:r>
              <a:rPr lang="en-US" sz="2000" dirty="0"/>
              <a:t>Will a person you’re associated with benefit?</a:t>
            </a:r>
          </a:p>
        </p:txBody>
      </p:sp>
      <p:sp>
        <p:nvSpPr>
          <p:cNvPr id="6" name="TextBox 5"/>
          <p:cNvSpPr txBox="1"/>
          <p:nvPr/>
        </p:nvSpPr>
        <p:spPr>
          <a:xfrm>
            <a:off x="362986" y="4041643"/>
            <a:ext cx="2190711" cy="707886"/>
          </a:xfrm>
          <a:prstGeom prst="rect">
            <a:avLst/>
          </a:prstGeom>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mj-lt"/>
              <a:buAutoNum type="arabicPeriod" startAt="3"/>
              <a:defRPr/>
            </a:pPr>
            <a:r>
              <a:rPr lang="en-US" sz="2000" dirty="0"/>
              <a:t>Is it a “financial</a:t>
            </a:r>
          </a:p>
          <a:p>
            <a:pPr>
              <a:defRPr/>
            </a:pPr>
            <a:r>
              <a:rPr lang="en-US" sz="2000" dirty="0"/>
              <a:t>    benefit”?</a:t>
            </a:r>
          </a:p>
        </p:txBody>
      </p:sp>
      <p:sp>
        <p:nvSpPr>
          <p:cNvPr id="7" name="TextBox 6"/>
          <p:cNvSpPr txBox="1"/>
          <p:nvPr/>
        </p:nvSpPr>
        <p:spPr>
          <a:xfrm>
            <a:off x="5629605" y="1068045"/>
            <a:ext cx="2895600" cy="1015663"/>
          </a:xfrm>
          <a:prstGeom prst="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b="1" dirty="0">
                <a:solidFill>
                  <a:schemeClr val="tx1"/>
                </a:solidFill>
              </a:rPr>
              <a:t>Yes.</a:t>
            </a:r>
            <a:r>
              <a:rPr lang="en-US" sz="2000" dirty="0">
                <a:solidFill>
                  <a:schemeClr val="tx1"/>
                </a:solidFill>
              </a:rPr>
              <a:t> Voting and deliberations or discussions are “official action”</a:t>
            </a:r>
          </a:p>
        </p:txBody>
      </p:sp>
      <p:sp>
        <p:nvSpPr>
          <p:cNvPr id="8" name="TextBox 7"/>
          <p:cNvSpPr txBox="1"/>
          <p:nvPr/>
        </p:nvSpPr>
        <p:spPr>
          <a:xfrm>
            <a:off x="5629605" y="2463433"/>
            <a:ext cx="2845768" cy="1015663"/>
          </a:xfrm>
          <a:prstGeom prst="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b="1" dirty="0">
                <a:solidFill>
                  <a:schemeClr val="tx1"/>
                </a:solidFill>
              </a:rPr>
              <a:t>Yes.</a:t>
            </a:r>
            <a:r>
              <a:rPr lang="en-US" sz="2000" dirty="0">
                <a:solidFill>
                  <a:schemeClr val="tx1"/>
                </a:solidFill>
              </a:rPr>
              <a:t> “Person with which associated” includes a business your spouse owns.</a:t>
            </a:r>
          </a:p>
        </p:txBody>
      </p:sp>
      <p:sp>
        <p:nvSpPr>
          <p:cNvPr id="9" name="TextBox 8"/>
          <p:cNvSpPr txBox="1"/>
          <p:nvPr/>
        </p:nvSpPr>
        <p:spPr>
          <a:xfrm>
            <a:off x="5629605" y="4041643"/>
            <a:ext cx="3048000" cy="707886"/>
          </a:xfrm>
          <a:prstGeom prst="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b="1" dirty="0">
                <a:solidFill>
                  <a:schemeClr val="tx1"/>
                </a:solidFill>
              </a:rPr>
              <a:t>Yes.</a:t>
            </a:r>
            <a:r>
              <a:rPr lang="en-US" sz="2000" dirty="0">
                <a:solidFill>
                  <a:schemeClr val="tx1"/>
                </a:solidFill>
              </a:rPr>
              <a:t> Direct pecuniary gain to your spouse’s biz counts.</a:t>
            </a:r>
          </a:p>
        </p:txBody>
      </p:sp>
      <p:sp>
        <p:nvSpPr>
          <p:cNvPr id="18" name="Slide Number Placeholder 17"/>
          <p:cNvSpPr>
            <a:spLocks noGrp="1"/>
          </p:cNvSpPr>
          <p:nvPr>
            <p:ph type="sldNum" sz="quarter" idx="12"/>
          </p:nvPr>
        </p:nvSpPr>
        <p:spPr/>
        <p:txBody>
          <a:bodyPr/>
          <a:lstStyle/>
          <a:p>
            <a:pPr>
              <a:defRPr/>
            </a:pPr>
            <a:fld id="{6758931A-1839-4EEE-88C4-5F0EBB665B78}" type="slidenum">
              <a:rPr lang="en-US"/>
              <a:pPr>
                <a:defRPr/>
              </a:pPr>
              <a:t>113</a:t>
            </a:fld>
            <a:endParaRPr lang="en-US" dirty="0"/>
          </a:p>
        </p:txBody>
      </p:sp>
      <p:sp>
        <p:nvSpPr>
          <p:cNvPr id="2" name="Rectangle 1"/>
          <p:cNvSpPr/>
          <p:nvPr/>
        </p:nvSpPr>
        <p:spPr>
          <a:xfrm>
            <a:off x="3429000" y="108999"/>
            <a:ext cx="2189715" cy="707886"/>
          </a:xfrm>
          <a:prstGeom prst="rect">
            <a:avLst/>
          </a:prstGeom>
        </p:spPr>
        <p:txBody>
          <a:bodyPr wrap="square">
            <a:spAutoFit/>
          </a:bodyPr>
          <a:lstStyle/>
          <a:p>
            <a:r>
              <a:rPr lang="en-US" sz="4000" b="1" dirty="0">
                <a:solidFill>
                  <a:srgbClr val="0066CC"/>
                </a:solidFill>
              </a:rPr>
              <a:t>Analysis</a:t>
            </a:r>
            <a:r>
              <a:rPr lang="en-US" sz="3600" b="1" dirty="0"/>
              <a:t> </a:t>
            </a:r>
            <a:endParaRPr lang="en-US" sz="3600" dirty="0"/>
          </a:p>
        </p:txBody>
      </p:sp>
      <p:cxnSp>
        <p:nvCxnSpPr>
          <p:cNvPr id="21" name="Straight Arrow Connector 20">
            <a:extLst>
              <a:ext uri="{FF2B5EF4-FFF2-40B4-BE49-F238E27FC236}">
                <a16:creationId xmlns:a16="http://schemas.microsoft.com/office/drawing/2014/main" id="{2D2B7462-8CA0-4727-B8F5-F39AADF4483C}"/>
              </a:ext>
            </a:extLst>
          </p:cNvPr>
          <p:cNvCxnSpPr>
            <a:cxnSpLocks/>
          </p:cNvCxnSpPr>
          <p:nvPr/>
        </p:nvCxnSpPr>
        <p:spPr>
          <a:xfrm>
            <a:off x="3566334" y="1600200"/>
            <a:ext cx="1915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97C82BF-E2B5-468C-B566-EBC0A445EBB2}"/>
              </a:ext>
            </a:extLst>
          </p:cNvPr>
          <p:cNvCxnSpPr>
            <a:cxnSpLocks/>
          </p:cNvCxnSpPr>
          <p:nvPr/>
        </p:nvCxnSpPr>
        <p:spPr>
          <a:xfrm>
            <a:off x="3429000" y="2862920"/>
            <a:ext cx="190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56BF70-A127-42B6-BBD8-E004C3F9AF80}"/>
              </a:ext>
            </a:extLst>
          </p:cNvPr>
          <p:cNvCxnSpPr>
            <a:cxnSpLocks/>
          </p:cNvCxnSpPr>
          <p:nvPr/>
        </p:nvCxnSpPr>
        <p:spPr>
          <a:xfrm>
            <a:off x="2743200" y="4386478"/>
            <a:ext cx="2738177" cy="9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BCEEE6B-82C9-4311-A0FC-4A4748C93BEE}"/>
              </a:ext>
            </a:extLst>
          </p:cNvPr>
          <p:cNvSpPr txBox="1"/>
          <p:nvPr/>
        </p:nvSpPr>
        <p:spPr>
          <a:xfrm>
            <a:off x="389499" y="5357952"/>
            <a:ext cx="2137683" cy="707886"/>
          </a:xfrm>
          <a:prstGeom prst="rect">
            <a:avLst/>
          </a:prstGeom>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buAutoNum type="arabicPeriod" startAt="4"/>
              <a:defRPr/>
            </a:pPr>
            <a:r>
              <a:rPr lang="en-US" sz="2000" dirty="0"/>
              <a:t>Does a safe     harbor apply?</a:t>
            </a:r>
          </a:p>
        </p:txBody>
      </p:sp>
      <p:cxnSp>
        <p:nvCxnSpPr>
          <p:cNvPr id="28" name="Straight Arrow Connector 27">
            <a:extLst>
              <a:ext uri="{FF2B5EF4-FFF2-40B4-BE49-F238E27FC236}">
                <a16:creationId xmlns:a16="http://schemas.microsoft.com/office/drawing/2014/main" id="{FD4D3DB6-65FB-4D4D-969A-DA478E02359C}"/>
              </a:ext>
            </a:extLst>
          </p:cNvPr>
          <p:cNvCxnSpPr>
            <a:cxnSpLocks/>
          </p:cNvCxnSpPr>
          <p:nvPr/>
        </p:nvCxnSpPr>
        <p:spPr>
          <a:xfrm>
            <a:off x="2743199" y="5570078"/>
            <a:ext cx="27381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00C38BA-142B-441C-84D5-1B46D1612521}"/>
              </a:ext>
            </a:extLst>
          </p:cNvPr>
          <p:cNvSpPr txBox="1"/>
          <p:nvPr/>
        </p:nvSpPr>
        <p:spPr>
          <a:xfrm>
            <a:off x="5655335" y="5370023"/>
            <a:ext cx="1993782" cy="400110"/>
          </a:xfrm>
          <a:prstGeom prst="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b="1" dirty="0">
                <a:solidFill>
                  <a:schemeClr val="tx1"/>
                </a:solidFill>
              </a:rPr>
              <a:t>Seems unlikely.</a:t>
            </a:r>
          </a:p>
        </p:txBody>
      </p:sp>
      <p:sp>
        <p:nvSpPr>
          <p:cNvPr id="16" name="TextBox 15">
            <a:extLst>
              <a:ext uri="{FF2B5EF4-FFF2-40B4-BE49-F238E27FC236}">
                <a16:creationId xmlns:a16="http://schemas.microsoft.com/office/drawing/2014/main" id="{080FE6B4-1A53-4217-B16E-53E2EDBCDF59}"/>
              </a:ext>
            </a:extLst>
          </p:cNvPr>
          <p:cNvSpPr txBox="1"/>
          <p:nvPr/>
        </p:nvSpPr>
        <p:spPr>
          <a:xfrm>
            <a:off x="389499" y="6304929"/>
            <a:ext cx="1905000" cy="369332"/>
          </a:xfrm>
          <a:prstGeom prst="rect">
            <a:avLst/>
          </a:prstGeom>
          <a:noFill/>
        </p:spPr>
        <p:txBody>
          <a:bodyPr wrap="square" rtlCol="0">
            <a:spAutoFit/>
          </a:bodyPr>
          <a:lstStyle/>
          <a:p>
            <a:r>
              <a:rPr lang="en-US" b="1" dirty="0">
                <a:solidFill>
                  <a:srgbClr val="0066CC"/>
                </a:solidFill>
              </a:rPr>
              <a:t>Hypotheticals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274638"/>
            <a:ext cx="8077200" cy="944562"/>
          </a:xfrm>
        </p:spPr>
        <p:txBody>
          <a:bodyPr>
            <a:noAutofit/>
          </a:bodyPr>
          <a:lstStyle/>
          <a:p>
            <a:pPr fontAlgn="auto">
              <a:spcAft>
                <a:spcPts val="0"/>
              </a:spcAft>
              <a:defRPr/>
            </a:pPr>
            <a:br>
              <a:rPr lang="en-US" b="1" cap="none" dirty="0">
                <a:solidFill>
                  <a:srgbClr val="0066CC"/>
                </a:solidFill>
              </a:rPr>
            </a:br>
            <a:endParaRPr lang="en-US" b="1" cap="all" dirty="0">
              <a:solidFill>
                <a:srgbClr val="0066CC"/>
              </a:solidFill>
            </a:endParaRPr>
          </a:p>
        </p:txBody>
      </p:sp>
      <p:sp>
        <p:nvSpPr>
          <p:cNvPr id="204804" name="Rectangle 4"/>
          <p:cNvSpPr>
            <a:spLocks noGrp="1" noChangeArrowheads="1"/>
          </p:cNvSpPr>
          <p:nvPr>
            <p:ph sz="quarter" idx="13"/>
          </p:nvPr>
        </p:nvSpPr>
        <p:spPr>
          <a:xfrm>
            <a:off x="1295400" y="1905000"/>
            <a:ext cx="7656909" cy="4724400"/>
          </a:xfrm>
          <a:noFill/>
        </p:spPr>
        <p:txBody>
          <a:bodyPr>
            <a:normAutofit lnSpcReduction="10000"/>
          </a:bodyPr>
          <a:lstStyle/>
          <a:p>
            <a:pPr marL="0" indent="0" fontAlgn="auto">
              <a:lnSpc>
                <a:spcPct val="80000"/>
              </a:lnSpc>
              <a:spcBef>
                <a:spcPts val="580"/>
              </a:spcBef>
              <a:spcAft>
                <a:spcPts val="0"/>
              </a:spcAft>
              <a:buNone/>
              <a:defRPr/>
            </a:pPr>
            <a:r>
              <a:rPr lang="en-US" sz="2400" cap="none" dirty="0"/>
              <a:t>Mailing address:		P.O. Box 27685</a:t>
            </a:r>
          </a:p>
          <a:p>
            <a:pPr marL="548640" lvl="1" fontAlgn="auto">
              <a:lnSpc>
                <a:spcPct val="80000"/>
              </a:lnSpc>
              <a:spcBef>
                <a:spcPts val="370"/>
              </a:spcBef>
              <a:spcAft>
                <a:spcPts val="0"/>
              </a:spcAft>
              <a:buFontTx/>
              <a:buNone/>
              <a:defRPr/>
            </a:pPr>
            <a:r>
              <a:rPr lang="en-US" sz="2400" cap="none" dirty="0"/>
              <a:t>					Raleigh, NC 27611</a:t>
            </a:r>
          </a:p>
          <a:p>
            <a:pPr marL="548640" lvl="1" fontAlgn="auto">
              <a:lnSpc>
                <a:spcPct val="80000"/>
              </a:lnSpc>
              <a:spcBef>
                <a:spcPts val="370"/>
              </a:spcBef>
              <a:spcAft>
                <a:spcPts val="0"/>
              </a:spcAft>
              <a:buFontTx/>
              <a:buNone/>
              <a:defRPr/>
            </a:pPr>
            <a:endParaRPr lang="en-US" sz="2400" cap="none" dirty="0"/>
          </a:p>
          <a:p>
            <a:pPr marL="0" indent="0" fontAlgn="auto">
              <a:lnSpc>
                <a:spcPct val="100000"/>
              </a:lnSpc>
              <a:spcBef>
                <a:spcPts val="0"/>
              </a:spcBef>
              <a:spcAft>
                <a:spcPts val="0"/>
              </a:spcAft>
              <a:buNone/>
              <a:defRPr/>
            </a:pPr>
            <a:r>
              <a:rPr lang="en-US" sz="2400" cap="none" dirty="0"/>
              <a:t>Street address:		424 N. Blount Street</a:t>
            </a:r>
          </a:p>
          <a:p>
            <a:pPr marL="274320" indent="-274320">
              <a:lnSpc>
                <a:spcPct val="100000"/>
              </a:lnSpc>
              <a:spcBef>
                <a:spcPts val="0"/>
              </a:spcBef>
              <a:buNone/>
              <a:defRPr/>
            </a:pPr>
            <a:r>
              <a:rPr lang="en-US" sz="2400" cap="none" dirty="0"/>
              <a:t> 					Raleigh, NC 27601				</a:t>
            </a:r>
          </a:p>
          <a:p>
            <a:pPr marL="0" indent="0" fontAlgn="auto">
              <a:lnSpc>
                <a:spcPct val="80000"/>
              </a:lnSpc>
              <a:spcBef>
                <a:spcPts val="1200"/>
              </a:spcBef>
              <a:spcAft>
                <a:spcPts val="0"/>
              </a:spcAft>
              <a:buNone/>
              <a:defRPr/>
            </a:pPr>
            <a:r>
              <a:rPr lang="en-US" sz="2400" cap="none" dirty="0"/>
              <a:t>Phone				919.814.3600</a:t>
            </a:r>
          </a:p>
          <a:p>
            <a:pPr marL="0" indent="0" fontAlgn="auto">
              <a:lnSpc>
                <a:spcPct val="80000"/>
              </a:lnSpc>
              <a:spcBef>
                <a:spcPts val="1200"/>
              </a:spcBef>
              <a:spcAft>
                <a:spcPts val="0"/>
              </a:spcAft>
              <a:buNone/>
              <a:defRPr/>
            </a:pPr>
            <a:r>
              <a:rPr lang="en-US" sz="2400" cap="none" dirty="0"/>
              <a:t>Email: </a:t>
            </a:r>
          </a:p>
          <a:p>
            <a:pPr marL="548640" lvl="1" fontAlgn="auto">
              <a:lnSpc>
                <a:spcPct val="80000"/>
              </a:lnSpc>
              <a:spcBef>
                <a:spcPts val="370"/>
              </a:spcBef>
              <a:spcAft>
                <a:spcPts val="0"/>
              </a:spcAft>
              <a:buFont typeface="Wingdings 2"/>
              <a:buChar char=""/>
              <a:defRPr/>
            </a:pPr>
            <a:r>
              <a:rPr lang="en-US" sz="2400" cap="none" dirty="0"/>
              <a:t>SEI questions:		</a:t>
            </a:r>
            <a:r>
              <a:rPr lang="en-US" sz="2400" u="sng" cap="none" dirty="0">
                <a:solidFill>
                  <a:srgbClr val="0070C0"/>
                </a:solidFill>
              </a:rPr>
              <a:t>sei@ethics.nc.gov</a:t>
            </a:r>
            <a:endParaRPr lang="en-US" sz="2400" u="sng" cap="none" dirty="0"/>
          </a:p>
          <a:p>
            <a:pPr marL="548640" lvl="1" fontAlgn="auto">
              <a:lnSpc>
                <a:spcPct val="80000"/>
              </a:lnSpc>
              <a:spcBef>
                <a:spcPts val="370"/>
              </a:spcBef>
              <a:spcAft>
                <a:spcPts val="0"/>
              </a:spcAft>
              <a:buFont typeface="Wingdings 2"/>
              <a:buChar char=""/>
              <a:defRPr/>
            </a:pPr>
            <a:r>
              <a:rPr lang="en-US" sz="2400" cap="none" dirty="0"/>
              <a:t>Education questions:   	</a:t>
            </a:r>
            <a:r>
              <a:rPr lang="en-US" sz="2400" cap="none" dirty="0">
                <a:solidFill>
                  <a:srgbClr val="0070C0"/>
                </a:solidFill>
              </a:rPr>
              <a:t>education.ethics@ethics.nc.gov</a:t>
            </a:r>
            <a:endParaRPr lang="en-US" sz="2400" u="sng" cap="none" dirty="0">
              <a:solidFill>
                <a:srgbClr val="0070C0"/>
              </a:solidFill>
            </a:endParaRPr>
          </a:p>
          <a:p>
            <a:pPr marL="548640" lvl="1" fontAlgn="auto">
              <a:lnSpc>
                <a:spcPct val="80000"/>
              </a:lnSpc>
              <a:spcBef>
                <a:spcPts val="370"/>
              </a:spcBef>
              <a:spcAft>
                <a:spcPts val="0"/>
              </a:spcAft>
              <a:buFont typeface="Wingdings 2"/>
              <a:buChar char=""/>
              <a:defRPr/>
            </a:pPr>
            <a:r>
              <a:rPr lang="en-US" sz="2400" cap="none" dirty="0"/>
              <a:t>Advice requests: 		</a:t>
            </a:r>
            <a:r>
              <a:rPr lang="en-US" sz="2400" cap="none" dirty="0">
                <a:solidFill>
                  <a:srgbClr val="0070C0"/>
                </a:solidFill>
              </a:rPr>
              <a:t>ethics.</a:t>
            </a:r>
            <a:r>
              <a:rPr lang="en-US" sz="2400" cap="none" dirty="0" err="1">
                <a:solidFill>
                  <a:srgbClr val="0070C0"/>
                </a:solidFill>
              </a:rPr>
              <a:t>commission@</a:t>
            </a:r>
            <a:r>
              <a:rPr lang="en-US" sz="2400" cap="none" err="1">
                <a:solidFill>
                  <a:srgbClr val="0070C0"/>
                </a:solidFill>
              </a:rPr>
              <a:t>ethics</a:t>
            </a:r>
            <a:r>
              <a:rPr lang="en-US" sz="2400" cap="none">
                <a:solidFill>
                  <a:srgbClr val="0070C0"/>
                </a:solidFill>
              </a:rPr>
              <a:t>.nc.</a:t>
            </a:r>
            <a:r>
              <a:rPr lang="en-US" sz="2400" cap="none" dirty="0">
                <a:solidFill>
                  <a:srgbClr val="0070C0"/>
                </a:solidFill>
              </a:rPr>
              <a:t>gov</a:t>
            </a:r>
            <a:endParaRPr lang="en-US" sz="2400" u="sng" cap="none" dirty="0">
              <a:solidFill>
                <a:srgbClr val="C00000"/>
              </a:solidFill>
            </a:endParaRPr>
          </a:p>
          <a:p>
            <a:pPr marL="548640" lvl="1" fontAlgn="auto">
              <a:lnSpc>
                <a:spcPct val="80000"/>
              </a:lnSpc>
              <a:spcBef>
                <a:spcPts val="370"/>
              </a:spcBef>
              <a:spcAft>
                <a:spcPts val="0"/>
              </a:spcAft>
              <a:buFont typeface="Wingdings 2"/>
              <a:buChar char=""/>
              <a:defRPr/>
            </a:pPr>
            <a:endParaRPr lang="en-US" sz="2000" u="sng" cap="none" dirty="0">
              <a:solidFill>
                <a:srgbClr val="C00000"/>
              </a:solidFill>
            </a:endParaRPr>
          </a:p>
          <a:p>
            <a:pPr marL="320040" lvl="1" indent="0" fontAlgn="auto">
              <a:lnSpc>
                <a:spcPct val="80000"/>
              </a:lnSpc>
              <a:spcBef>
                <a:spcPts val="370"/>
              </a:spcBef>
              <a:spcAft>
                <a:spcPts val="0"/>
              </a:spcAft>
              <a:buNone/>
              <a:defRPr/>
            </a:pPr>
            <a:r>
              <a:rPr lang="en-US" sz="2200" cap="none" dirty="0">
                <a:solidFill>
                  <a:srgbClr val="C00000"/>
                </a:solidFill>
              </a:rPr>
              <a:t>		</a:t>
            </a:r>
            <a:r>
              <a:rPr lang="en-US" sz="2400" cap="none" dirty="0">
                <a:solidFill>
                  <a:srgbClr val="0070C0"/>
                </a:solidFill>
              </a:rPr>
              <a:t>www.ethics.nc.gov</a:t>
            </a:r>
            <a:endParaRPr lang="en-US" sz="2400" cap="none" dirty="0">
              <a:solidFill>
                <a:srgbClr val="C00000"/>
              </a:solidFill>
            </a:endParaRPr>
          </a:p>
          <a:p>
            <a:pPr marL="320040" lvl="1" indent="0" fontAlgn="auto">
              <a:lnSpc>
                <a:spcPct val="80000"/>
              </a:lnSpc>
              <a:spcBef>
                <a:spcPts val="370"/>
              </a:spcBef>
              <a:spcAft>
                <a:spcPts val="0"/>
              </a:spcAft>
              <a:buNone/>
              <a:defRPr/>
            </a:pPr>
            <a:endParaRPr lang="en-US" sz="2200" u="sng" cap="none" dirty="0"/>
          </a:p>
        </p:txBody>
      </p:sp>
      <p:sp>
        <p:nvSpPr>
          <p:cNvPr id="7" name="Slide Number Placeholder 6"/>
          <p:cNvSpPr>
            <a:spLocks noGrp="1"/>
          </p:cNvSpPr>
          <p:nvPr>
            <p:ph type="sldNum" sz="quarter" idx="12"/>
          </p:nvPr>
        </p:nvSpPr>
        <p:spPr/>
        <p:txBody>
          <a:bodyPr/>
          <a:lstStyle/>
          <a:p>
            <a:pPr>
              <a:defRPr/>
            </a:pPr>
            <a:fld id="{8060B4BA-9E09-43AF-A665-95BD2D9BA91F}" type="slidenum">
              <a:rPr lang="en-US"/>
              <a:pPr>
                <a:defRPr/>
              </a:pPr>
              <a:t>114</a:t>
            </a:fld>
            <a:endParaRPr lang="en-US" dirty="0"/>
          </a:p>
        </p:txBody>
      </p:sp>
      <p:pic>
        <p:nvPicPr>
          <p:cNvPr id="6" name="Picture 5" descr="ethicsbluelogo">
            <a:extLst>
              <a:ext uri="{FF2B5EF4-FFF2-40B4-BE49-F238E27FC236}">
                <a16:creationId xmlns:a16="http://schemas.microsoft.com/office/drawing/2014/main" id="{5FB2FE8D-DD26-42F6-8C7E-872ADD40CB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4638"/>
            <a:ext cx="2286000" cy="1371600"/>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1295400" y="457200"/>
            <a:ext cx="6119114" cy="762000"/>
          </a:xfrm>
        </p:spPr>
        <p:txBody>
          <a:bodyPr anchor="ctr">
            <a:normAutofit/>
          </a:bodyPr>
          <a:lstStyle/>
          <a:p>
            <a:r>
              <a:rPr lang="en-US" sz="3600" b="1" cap="none" dirty="0">
                <a:solidFill>
                  <a:srgbClr val="0066CC"/>
                </a:solidFill>
              </a:rPr>
              <a:t>Who must file an SEI?</a:t>
            </a:r>
          </a:p>
        </p:txBody>
      </p:sp>
      <p:sp>
        <p:nvSpPr>
          <p:cNvPr id="5" name="Text Placeholder 4"/>
          <p:cNvSpPr>
            <a:spLocks noGrp="1"/>
          </p:cNvSpPr>
          <p:nvPr>
            <p:ph type="body" sz="half" idx="2"/>
          </p:nvPr>
        </p:nvSpPr>
        <p:spPr>
          <a:xfrm>
            <a:off x="533870" y="1765740"/>
            <a:ext cx="7924800" cy="685800"/>
          </a:xfrm>
        </p:spPr>
        <p:txBody>
          <a:bodyPr>
            <a:normAutofit/>
          </a:bodyPr>
          <a:lstStyle/>
          <a:p>
            <a:pPr marL="114300" indent="-114300">
              <a:spcBef>
                <a:spcPts val="580"/>
              </a:spcBef>
              <a:buFont typeface="Arial" pitchFamily="34" charset="0"/>
              <a:buChar char="•"/>
              <a:defRPr/>
            </a:pPr>
            <a:r>
              <a:rPr lang="en-US" sz="2800" cap="none" dirty="0"/>
              <a:t>   Generally, covered persons under the Ethics Act</a:t>
            </a:r>
          </a:p>
          <a:p>
            <a:pPr marL="114300" indent="-114300" algn="l" fontAlgn="auto">
              <a:spcBef>
                <a:spcPts val="580"/>
              </a:spcBef>
              <a:spcAft>
                <a:spcPts val="0"/>
              </a:spcAft>
              <a:buClr>
                <a:schemeClr val="tx1"/>
              </a:buClr>
              <a:buFont typeface="Arial" pitchFamily="34" charset="0"/>
              <a:buChar char="•"/>
              <a:defRPr/>
            </a:pPr>
            <a:endParaRPr lang="en-US" sz="900" cap="none" dirty="0"/>
          </a:p>
          <a:p>
            <a:pPr marL="114300" indent="-114300" algn="l" fontAlgn="auto">
              <a:spcBef>
                <a:spcPts val="580"/>
              </a:spcBef>
              <a:spcAft>
                <a:spcPts val="0"/>
              </a:spcAft>
              <a:buClr>
                <a:schemeClr val="tx1"/>
              </a:buClr>
              <a:buFont typeface="Arial" pitchFamily="34" charset="0"/>
              <a:buChar char="•"/>
              <a:defRPr/>
            </a:pPr>
            <a:endParaRPr lang="en-US" sz="2000" b="1" dirty="0"/>
          </a:p>
        </p:txBody>
      </p:sp>
      <p:sp>
        <p:nvSpPr>
          <p:cNvPr id="13" name="Slide Number Placeholder 12"/>
          <p:cNvSpPr>
            <a:spLocks noGrp="1"/>
          </p:cNvSpPr>
          <p:nvPr>
            <p:ph type="sldNum" sz="quarter" idx="12"/>
          </p:nvPr>
        </p:nvSpPr>
        <p:spPr/>
        <p:txBody>
          <a:bodyPr/>
          <a:lstStyle/>
          <a:p>
            <a:pPr>
              <a:defRPr/>
            </a:pPr>
            <a:fld id="{1463EAAE-BEED-4993-9B74-D32068CB0C2C}" type="slidenum">
              <a:rPr lang="en-US"/>
              <a:pPr>
                <a:defRPr/>
              </a:pPr>
              <a:t>12</a:t>
            </a:fld>
            <a:endParaRPr lang="en-US" dirty="0"/>
          </a:p>
        </p:txBody>
      </p:sp>
      <p:sp>
        <p:nvSpPr>
          <p:cNvPr id="2" name="TextBox 1">
            <a:extLst>
              <a:ext uri="{FF2B5EF4-FFF2-40B4-BE49-F238E27FC236}">
                <a16:creationId xmlns:a16="http://schemas.microsoft.com/office/drawing/2014/main" id="{161ABCA7-49F3-4C48-B350-4DBDCB70CF96}"/>
              </a:ext>
            </a:extLst>
          </p:cNvPr>
          <p:cNvSpPr txBox="1"/>
          <p:nvPr/>
        </p:nvSpPr>
        <p:spPr>
          <a:xfrm>
            <a:off x="824405" y="2740453"/>
            <a:ext cx="6590109" cy="523220"/>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Candidates for election to covered offices</a:t>
            </a:r>
          </a:p>
        </p:txBody>
      </p:sp>
      <p:sp>
        <p:nvSpPr>
          <p:cNvPr id="4" name="TextBox 3">
            <a:extLst>
              <a:ext uri="{FF2B5EF4-FFF2-40B4-BE49-F238E27FC236}">
                <a16:creationId xmlns:a16="http://schemas.microsoft.com/office/drawing/2014/main" id="{7BA3D443-9B86-4D19-B13C-DEA7473B9508}"/>
              </a:ext>
            </a:extLst>
          </p:cNvPr>
          <p:cNvSpPr txBox="1"/>
          <p:nvPr/>
        </p:nvSpPr>
        <p:spPr>
          <a:xfrm>
            <a:off x="1295400" y="4057335"/>
            <a:ext cx="2819400" cy="800219"/>
          </a:xfrm>
          <a:prstGeom prst="rect">
            <a:avLst/>
          </a:prstGeom>
          <a:noFill/>
        </p:spPr>
        <p:txBody>
          <a:bodyPr wrap="square" rtlCol="0">
            <a:spAutoFit/>
          </a:bodyPr>
          <a:lstStyle/>
          <a:p>
            <a:r>
              <a:rPr lang="en-US" sz="2800" b="1" dirty="0">
                <a:solidFill>
                  <a:srgbClr val="0066CC"/>
                </a:solidFill>
              </a:rPr>
              <a:t>Exceptions:  </a:t>
            </a:r>
          </a:p>
          <a:p>
            <a:endParaRPr lang="en-US" dirty="0"/>
          </a:p>
        </p:txBody>
      </p:sp>
      <p:sp>
        <p:nvSpPr>
          <p:cNvPr id="7" name="TextBox 6">
            <a:extLst>
              <a:ext uri="{FF2B5EF4-FFF2-40B4-BE49-F238E27FC236}">
                <a16:creationId xmlns:a16="http://schemas.microsoft.com/office/drawing/2014/main" id="{7DBB75C8-2EAD-43A2-83A8-F64E60A3BC67}"/>
              </a:ext>
            </a:extLst>
          </p:cNvPr>
          <p:cNvSpPr txBox="1"/>
          <p:nvPr/>
        </p:nvSpPr>
        <p:spPr>
          <a:xfrm>
            <a:off x="1676400" y="4586441"/>
            <a:ext cx="7467600" cy="738664"/>
          </a:xfrm>
          <a:prstGeom prst="rect">
            <a:avLst/>
          </a:prstGeom>
          <a:noFill/>
        </p:spPr>
        <p:txBody>
          <a:bodyPr wrap="square" rtlCol="0">
            <a:spAutoFit/>
          </a:bodyPr>
          <a:lstStyle/>
          <a:p>
            <a:pPr marL="285750" indent="-285750">
              <a:buFont typeface="Arial" panose="020B0604020202020204" pitchFamily="34" charset="0"/>
              <a:buChar char="•"/>
            </a:pPr>
            <a:r>
              <a:rPr lang="en-US" sz="2400" dirty="0"/>
              <a:t>covered state employees making less than $60,000</a:t>
            </a:r>
          </a:p>
          <a:p>
            <a:endParaRPr lang="en-US" dirty="0"/>
          </a:p>
        </p:txBody>
      </p:sp>
      <p:sp>
        <p:nvSpPr>
          <p:cNvPr id="8" name="TextBox 7">
            <a:extLst>
              <a:ext uri="{FF2B5EF4-FFF2-40B4-BE49-F238E27FC236}">
                <a16:creationId xmlns:a16="http://schemas.microsoft.com/office/drawing/2014/main" id="{C44F0443-F2A4-4C98-9A37-A19E13B8EE91}"/>
              </a:ext>
            </a:extLst>
          </p:cNvPr>
          <p:cNvSpPr txBox="1"/>
          <p:nvPr/>
        </p:nvSpPr>
        <p:spPr>
          <a:xfrm>
            <a:off x="1676400" y="5165246"/>
            <a:ext cx="6686550" cy="1107996"/>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voting student members</a:t>
            </a:r>
            <a:r>
              <a:rPr lang="en-US" sz="2400" i="1" dirty="0"/>
              <a:t> </a:t>
            </a:r>
            <a:r>
              <a:rPr lang="en-US" sz="2400" dirty="0"/>
              <a:t>of university and community college boards of trustees</a:t>
            </a:r>
          </a:p>
          <a:p>
            <a:endParaRPr lang="en-US" dirty="0"/>
          </a:p>
        </p:txBody>
      </p:sp>
      <p:sp>
        <p:nvSpPr>
          <p:cNvPr id="11" name="TextBox 10">
            <a:extLst>
              <a:ext uri="{FF2B5EF4-FFF2-40B4-BE49-F238E27FC236}">
                <a16:creationId xmlns:a16="http://schemas.microsoft.com/office/drawing/2014/main" id="{3525D229-EEA5-4505-BBC4-155545C69FB3}"/>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1245499" y="94394"/>
            <a:ext cx="6629400" cy="815703"/>
          </a:xfrm>
        </p:spPr>
        <p:txBody>
          <a:bodyPr>
            <a:normAutofit/>
          </a:bodyPr>
          <a:lstStyle/>
          <a:p>
            <a:r>
              <a:rPr lang="en-US" sz="4000" b="1" cap="none" dirty="0">
                <a:solidFill>
                  <a:srgbClr val="0066CC"/>
                </a:solidFill>
              </a:rPr>
              <a:t>When</a:t>
            </a:r>
            <a:r>
              <a:rPr lang="en-US" sz="4000" b="1" cap="none" dirty="0"/>
              <a:t> </a:t>
            </a:r>
            <a:r>
              <a:rPr lang="en-US" sz="4000" b="1" cap="none" dirty="0">
                <a:solidFill>
                  <a:srgbClr val="0066CC"/>
                </a:solidFill>
              </a:rPr>
              <a:t>is the SEI filing due?</a:t>
            </a:r>
          </a:p>
        </p:txBody>
      </p:sp>
      <p:sp>
        <p:nvSpPr>
          <p:cNvPr id="5" name="Text Placeholder 4"/>
          <p:cNvSpPr>
            <a:spLocks noGrp="1"/>
          </p:cNvSpPr>
          <p:nvPr>
            <p:ph type="body" idx="1"/>
          </p:nvPr>
        </p:nvSpPr>
        <p:spPr>
          <a:xfrm>
            <a:off x="990600" y="1062496"/>
            <a:ext cx="2667000" cy="537704"/>
          </a:xfrm>
        </p:spPr>
        <p:txBody>
          <a:bodyPr anchor="t">
            <a:normAutofit/>
          </a:bodyPr>
          <a:lstStyle/>
          <a:p>
            <a:pPr fontAlgn="auto">
              <a:spcBef>
                <a:spcPts val="580"/>
              </a:spcBef>
              <a:spcAft>
                <a:spcPts val="0"/>
              </a:spcAft>
              <a:buFont typeface="Wingdings 2"/>
              <a:buNone/>
              <a:defRPr/>
            </a:pPr>
            <a:r>
              <a:rPr lang="en-US" sz="3200" b="1" u="sng" cap="none" dirty="0">
                <a:solidFill>
                  <a:schemeClr val="tx1"/>
                </a:solidFill>
              </a:rPr>
              <a:t>Initial Filing</a:t>
            </a:r>
          </a:p>
        </p:txBody>
      </p:sp>
      <p:sp>
        <p:nvSpPr>
          <p:cNvPr id="2" name="Content Placeholder 1"/>
          <p:cNvSpPr>
            <a:spLocks noGrp="1"/>
          </p:cNvSpPr>
          <p:nvPr>
            <p:ph sz="quarter" idx="13"/>
          </p:nvPr>
        </p:nvSpPr>
        <p:spPr>
          <a:xfrm>
            <a:off x="152400" y="1676401"/>
            <a:ext cx="4495800" cy="1447799"/>
          </a:xfrm>
        </p:spPr>
        <p:txBody>
          <a:bodyPr rtlCol="0">
            <a:noAutofit/>
          </a:bodyPr>
          <a:lstStyle/>
          <a:p>
            <a:pPr marL="109538" indent="9525" fontAlgn="auto">
              <a:spcBef>
                <a:spcPts val="0"/>
              </a:spcBef>
              <a:spcAft>
                <a:spcPts val="0"/>
              </a:spcAft>
              <a:buFont typeface="Wingdings 2"/>
              <a:buNone/>
              <a:defRPr/>
            </a:pPr>
            <a:r>
              <a:rPr lang="en-US" sz="2400" cap="none" dirty="0"/>
              <a:t>The SEI must be</a:t>
            </a:r>
            <a:r>
              <a:rPr lang="en-US" sz="2400" i="1" cap="none" dirty="0"/>
              <a:t> </a:t>
            </a:r>
            <a:r>
              <a:rPr lang="en-US" sz="2400" cap="none" dirty="0"/>
              <a:t>filed</a:t>
            </a:r>
            <a:r>
              <a:rPr lang="en-US" sz="2400" i="1" cap="none" dirty="0"/>
              <a:t> </a:t>
            </a:r>
            <a:r>
              <a:rPr lang="en-US" sz="2400" cap="none" dirty="0"/>
              <a:t>and evaluated </a:t>
            </a:r>
            <a:r>
              <a:rPr lang="en-US" sz="2400" i="1" cap="none" dirty="0"/>
              <a:t>before</a:t>
            </a:r>
            <a:r>
              <a:rPr lang="en-US" sz="2400" b="1" cap="none" dirty="0">
                <a:solidFill>
                  <a:srgbClr val="0066CC"/>
                </a:solidFill>
                <a:effectLst>
                  <a:outerShdw blurRad="38100" dist="38100" dir="2700000" algn="tl">
                    <a:srgbClr val="000000">
                      <a:alpha val="43137"/>
                    </a:srgbClr>
                  </a:outerShdw>
                </a:effectLst>
              </a:rPr>
              <a:t> </a:t>
            </a:r>
            <a:r>
              <a:rPr lang="en-US" sz="2400" cap="none" dirty="0"/>
              <a:t>taking your position. Two exceptions:</a:t>
            </a:r>
          </a:p>
          <a:p>
            <a:pPr marL="109538" indent="9525" fontAlgn="auto">
              <a:spcBef>
                <a:spcPts val="0"/>
              </a:spcBef>
              <a:spcAft>
                <a:spcPts val="0"/>
              </a:spcAft>
              <a:buFont typeface="Wingdings 2"/>
              <a:buNone/>
              <a:defRPr/>
            </a:pPr>
            <a:endParaRPr lang="en-US" sz="800" cap="none" dirty="0"/>
          </a:p>
          <a:p>
            <a:pPr marL="465138" lvl="1" indent="-273050" fontAlgn="auto">
              <a:spcBef>
                <a:spcPts val="370"/>
              </a:spcBef>
              <a:spcAft>
                <a:spcPts val="0"/>
              </a:spcAft>
              <a:buFont typeface="Wingdings"/>
              <a:buChar char=""/>
              <a:defRPr/>
            </a:pPr>
            <a:endParaRPr lang="en-US" sz="2000" dirty="0"/>
          </a:p>
        </p:txBody>
      </p:sp>
      <p:sp>
        <p:nvSpPr>
          <p:cNvPr id="6" name="Text Placeholder 5"/>
          <p:cNvSpPr>
            <a:spLocks noGrp="1"/>
          </p:cNvSpPr>
          <p:nvPr>
            <p:ph type="body" sz="quarter" idx="3"/>
          </p:nvPr>
        </p:nvSpPr>
        <p:spPr>
          <a:xfrm>
            <a:off x="5540522" y="1119589"/>
            <a:ext cx="2627709" cy="385011"/>
          </a:xfrm>
        </p:spPr>
        <p:txBody>
          <a:bodyPr anchor="t"/>
          <a:lstStyle/>
          <a:p>
            <a:pPr fontAlgn="auto">
              <a:spcBef>
                <a:spcPts val="580"/>
              </a:spcBef>
              <a:spcAft>
                <a:spcPts val="0"/>
              </a:spcAft>
              <a:buFont typeface="Wingdings 2"/>
              <a:buNone/>
              <a:defRPr/>
            </a:pPr>
            <a:r>
              <a:rPr lang="en-US" sz="3200" b="1" u="sng" cap="none" dirty="0">
                <a:solidFill>
                  <a:schemeClr val="tx1"/>
                </a:solidFill>
              </a:rPr>
              <a:t>Annual Filing</a:t>
            </a:r>
          </a:p>
        </p:txBody>
      </p:sp>
      <p:sp>
        <p:nvSpPr>
          <p:cNvPr id="10" name="Slide Number Placeholder 9"/>
          <p:cNvSpPr>
            <a:spLocks noGrp="1"/>
          </p:cNvSpPr>
          <p:nvPr>
            <p:ph type="sldNum" sz="quarter" idx="12"/>
          </p:nvPr>
        </p:nvSpPr>
        <p:spPr/>
        <p:txBody>
          <a:bodyPr/>
          <a:lstStyle/>
          <a:p>
            <a:pPr>
              <a:defRPr/>
            </a:pPr>
            <a:fld id="{79C2893E-7336-42C7-8E43-3B8343428DFA}" type="slidenum">
              <a:rPr lang="en-US"/>
              <a:pPr>
                <a:defRPr/>
              </a:pPr>
              <a:t>13</a:t>
            </a:fld>
            <a:endParaRPr lang="en-US" dirty="0"/>
          </a:p>
        </p:txBody>
      </p:sp>
      <p:sp>
        <p:nvSpPr>
          <p:cNvPr id="9" name="Rectangle 8"/>
          <p:cNvSpPr/>
          <p:nvPr/>
        </p:nvSpPr>
        <p:spPr>
          <a:xfrm>
            <a:off x="5285171" y="2308382"/>
            <a:ext cx="2600338" cy="523220"/>
          </a:xfrm>
          <a:prstGeom prst="rect">
            <a:avLst/>
          </a:prstGeom>
        </p:spPr>
        <p:txBody>
          <a:bodyPr wrap="square">
            <a:spAutoFit/>
          </a:bodyPr>
          <a:lstStyle/>
          <a:p>
            <a:pPr marL="438912" indent="-320040" algn="ctr" fontAlgn="auto">
              <a:spcBef>
                <a:spcPts val="0"/>
              </a:spcBef>
              <a:spcAft>
                <a:spcPts val="0"/>
              </a:spcAft>
              <a:buClr>
                <a:srgbClr val="FF0000"/>
              </a:buClr>
              <a:defRPr/>
            </a:pPr>
            <a:r>
              <a:rPr lang="en-US" sz="2800" b="1" dirty="0">
                <a:latin typeface="Tw Cen MT" panose="020B0602020104020603" pitchFamily="34" charset="0"/>
              </a:rPr>
              <a:t>April 15 </a:t>
            </a:r>
          </a:p>
        </p:txBody>
      </p:sp>
      <p:sp>
        <p:nvSpPr>
          <p:cNvPr id="3" name="TextBox 2">
            <a:extLst>
              <a:ext uri="{FF2B5EF4-FFF2-40B4-BE49-F238E27FC236}">
                <a16:creationId xmlns:a16="http://schemas.microsoft.com/office/drawing/2014/main" id="{A20EC975-5B1B-4067-813C-0D05864B967A}"/>
              </a:ext>
            </a:extLst>
          </p:cNvPr>
          <p:cNvSpPr txBox="1"/>
          <p:nvPr/>
        </p:nvSpPr>
        <p:spPr>
          <a:xfrm>
            <a:off x="304800" y="3200401"/>
            <a:ext cx="4036700" cy="2082621"/>
          </a:xfrm>
          <a:prstGeom prst="rect">
            <a:avLst/>
          </a:prstGeom>
          <a:noFill/>
        </p:spPr>
        <p:txBody>
          <a:bodyPr wrap="square" rtlCol="0">
            <a:spAutoFit/>
          </a:bodyPr>
          <a:lstStyle/>
          <a:p>
            <a:pPr marL="534988" lvl="1" indent="-342900" fontAlgn="auto">
              <a:spcBef>
                <a:spcPts val="370"/>
              </a:spcBef>
              <a:spcAft>
                <a:spcPts val="0"/>
              </a:spcAft>
              <a:buFont typeface="Arial" panose="020B0604020202020204" pitchFamily="34" charset="0"/>
              <a:buChar char="•"/>
              <a:defRPr/>
            </a:pPr>
            <a:r>
              <a:rPr lang="en-US" sz="2000" dirty="0"/>
              <a:t>Provisional appointments by universities and community colleges. SEI must be filed but not evaluated prior to assuming covered position</a:t>
            </a:r>
          </a:p>
          <a:p>
            <a:pPr marL="192088" lvl="1" indent="0" fontAlgn="auto">
              <a:spcBef>
                <a:spcPts val="370"/>
              </a:spcBef>
              <a:spcAft>
                <a:spcPts val="0"/>
              </a:spcAft>
              <a:buNone/>
              <a:defRPr/>
            </a:pPr>
            <a:endParaRPr lang="en-US" sz="800" dirty="0"/>
          </a:p>
          <a:p>
            <a:endParaRPr lang="en-US" dirty="0"/>
          </a:p>
        </p:txBody>
      </p:sp>
      <p:sp>
        <p:nvSpPr>
          <p:cNvPr id="4" name="TextBox 3">
            <a:extLst>
              <a:ext uri="{FF2B5EF4-FFF2-40B4-BE49-F238E27FC236}">
                <a16:creationId xmlns:a16="http://schemas.microsoft.com/office/drawing/2014/main" id="{BD68ACDA-245F-475C-8F67-E043984583C8}"/>
              </a:ext>
            </a:extLst>
          </p:cNvPr>
          <p:cNvSpPr txBox="1"/>
          <p:nvPr/>
        </p:nvSpPr>
        <p:spPr>
          <a:xfrm>
            <a:off x="517974" y="5089347"/>
            <a:ext cx="3610351" cy="1292662"/>
          </a:xfrm>
          <a:prstGeom prst="rect">
            <a:avLst/>
          </a:prstGeom>
          <a:noFill/>
        </p:spPr>
        <p:txBody>
          <a:bodyPr wrap="square" rtlCol="0">
            <a:spAutoFit/>
          </a:bodyPr>
          <a:lstStyle/>
          <a:p>
            <a:pPr marL="285750" indent="-285750">
              <a:buFont typeface="Arial" panose="020B0604020202020204" pitchFamily="34" charset="0"/>
              <a:buChar char="•"/>
            </a:pPr>
            <a:r>
              <a:rPr lang="en-US" sz="2000" dirty="0"/>
              <a:t>Those hired by constitutional officers during the first 60 days of that officer’s term</a:t>
            </a:r>
          </a:p>
          <a:p>
            <a:endParaRPr lang="en-US" dirty="0"/>
          </a:p>
        </p:txBody>
      </p:sp>
      <p:sp>
        <p:nvSpPr>
          <p:cNvPr id="11" name="TextBox 10">
            <a:extLst>
              <a:ext uri="{FF2B5EF4-FFF2-40B4-BE49-F238E27FC236}">
                <a16:creationId xmlns:a16="http://schemas.microsoft.com/office/drawing/2014/main" id="{D790B014-90B4-410C-B2DE-13232A471897}"/>
              </a:ext>
            </a:extLst>
          </p:cNvPr>
          <p:cNvSpPr txBox="1"/>
          <p:nvPr/>
        </p:nvSpPr>
        <p:spPr>
          <a:xfrm>
            <a:off x="6160762" y="5879069"/>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80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uiExpand="1" build="p"/>
      <p:bldP spid="6" grpId="0" build="p"/>
      <p:bldP spid="9"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974509"/>
            <a:ext cx="3733800" cy="609600"/>
          </a:xfrm>
        </p:spPr>
        <p:txBody>
          <a:bodyPr anchor="t">
            <a:noAutofit/>
          </a:bodyPr>
          <a:lstStyle/>
          <a:p>
            <a:pPr fontAlgn="auto">
              <a:spcAft>
                <a:spcPts val="0"/>
              </a:spcAft>
              <a:defRPr/>
            </a:pPr>
            <a:r>
              <a:rPr lang="en-US" sz="4000" b="1" cap="none" dirty="0">
                <a:solidFill>
                  <a:srgbClr val="0066CC"/>
                </a:solidFill>
              </a:rPr>
              <a:t>SEI Evaluations</a:t>
            </a:r>
          </a:p>
        </p:txBody>
      </p:sp>
      <p:sp>
        <p:nvSpPr>
          <p:cNvPr id="43011" name="Content Placeholder 1"/>
          <p:cNvSpPr>
            <a:spLocks noGrp="1"/>
          </p:cNvSpPr>
          <p:nvPr>
            <p:ph sz="quarter" idx="13"/>
          </p:nvPr>
        </p:nvSpPr>
        <p:spPr>
          <a:xfrm>
            <a:off x="762000" y="2057401"/>
            <a:ext cx="7848600" cy="914400"/>
          </a:xfrm>
        </p:spPr>
        <p:txBody>
          <a:bodyPr>
            <a:noAutofit/>
          </a:bodyPr>
          <a:lstStyle/>
          <a:p>
            <a:pPr>
              <a:buClrTx/>
            </a:pPr>
            <a:r>
              <a:rPr lang="en-US" sz="2400" cap="none" dirty="0">
                <a:solidFill>
                  <a:schemeClr val="tx1"/>
                </a:solidFill>
              </a:rPr>
              <a:t>Public servant SEIs are evaluated for “actual and potential conflicts of interest.”</a:t>
            </a:r>
          </a:p>
          <a:p>
            <a:pPr>
              <a:buClrTx/>
            </a:pPr>
            <a:endParaRPr lang="en-US" sz="2400" cap="none" dirty="0">
              <a:solidFill>
                <a:srgbClr val="FF0000"/>
              </a:solidFill>
            </a:endParaRPr>
          </a:p>
        </p:txBody>
      </p:sp>
      <p:sp>
        <p:nvSpPr>
          <p:cNvPr id="7" name="Slide Number Placeholder 6"/>
          <p:cNvSpPr>
            <a:spLocks noGrp="1"/>
          </p:cNvSpPr>
          <p:nvPr>
            <p:ph type="sldNum" sz="quarter" idx="12"/>
          </p:nvPr>
        </p:nvSpPr>
        <p:spPr/>
        <p:txBody>
          <a:bodyPr/>
          <a:lstStyle/>
          <a:p>
            <a:pPr>
              <a:defRPr/>
            </a:pPr>
            <a:fld id="{4688270A-A406-4A9B-965B-375E6A249ED3}" type="slidenum">
              <a:rPr lang="en-US"/>
              <a:pPr>
                <a:defRPr/>
              </a:pPr>
              <a:t>14</a:t>
            </a:fld>
            <a:endParaRPr lang="en-US" dirty="0"/>
          </a:p>
        </p:txBody>
      </p:sp>
      <p:sp>
        <p:nvSpPr>
          <p:cNvPr id="2" name="TextBox 1">
            <a:extLst>
              <a:ext uri="{FF2B5EF4-FFF2-40B4-BE49-F238E27FC236}">
                <a16:creationId xmlns:a16="http://schemas.microsoft.com/office/drawing/2014/main" id="{97408A3A-78CB-4827-941A-1269DF61757B}"/>
              </a:ext>
            </a:extLst>
          </p:cNvPr>
          <p:cNvSpPr txBox="1"/>
          <p:nvPr/>
        </p:nvSpPr>
        <p:spPr>
          <a:xfrm>
            <a:off x="742950" y="3075764"/>
            <a:ext cx="8382000"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A potential conflict does </a:t>
            </a:r>
            <a:r>
              <a:rPr lang="en-US" sz="2400" u="sng" dirty="0"/>
              <a:t>not</a:t>
            </a:r>
            <a:r>
              <a:rPr lang="en-US" sz="2400" dirty="0"/>
              <a:t> prohibit service, but might require recusal.</a:t>
            </a:r>
          </a:p>
          <a:p>
            <a:endParaRPr lang="en-US" dirty="0"/>
          </a:p>
        </p:txBody>
      </p:sp>
      <p:sp>
        <p:nvSpPr>
          <p:cNvPr id="4" name="TextBox 3">
            <a:extLst>
              <a:ext uri="{FF2B5EF4-FFF2-40B4-BE49-F238E27FC236}">
                <a16:creationId xmlns:a16="http://schemas.microsoft.com/office/drawing/2014/main" id="{199A08F5-BF11-4703-B1C2-981881F86E93}"/>
              </a:ext>
            </a:extLst>
          </p:cNvPr>
          <p:cNvSpPr txBox="1"/>
          <p:nvPr/>
        </p:nvSpPr>
        <p:spPr>
          <a:xfrm>
            <a:off x="762000" y="4092796"/>
            <a:ext cx="8001000" cy="738664"/>
          </a:xfrm>
          <a:prstGeom prst="rect">
            <a:avLst/>
          </a:prstGeom>
          <a:noFill/>
        </p:spPr>
        <p:txBody>
          <a:bodyPr wrap="square" rtlCol="0">
            <a:spAutoFit/>
          </a:bodyPr>
          <a:lstStyle/>
          <a:p>
            <a:pPr marL="285750" indent="-285750">
              <a:buFont typeface="Arial" panose="020B0604020202020204" pitchFamily="34" charset="0"/>
              <a:buChar char="•"/>
            </a:pPr>
            <a:r>
              <a:rPr lang="en-US" sz="2400" dirty="0"/>
              <a:t>Evaluation letters help identify cautionary areas.</a:t>
            </a:r>
          </a:p>
          <a:p>
            <a:endParaRPr lang="en-US" dirty="0"/>
          </a:p>
        </p:txBody>
      </p:sp>
      <p:sp>
        <p:nvSpPr>
          <p:cNvPr id="6" name="TextBox 5">
            <a:extLst>
              <a:ext uri="{FF2B5EF4-FFF2-40B4-BE49-F238E27FC236}">
                <a16:creationId xmlns:a16="http://schemas.microsoft.com/office/drawing/2014/main" id="{3C3B1DE5-AE38-44F2-A1CD-81051EC4A1D3}"/>
              </a:ext>
            </a:extLst>
          </p:cNvPr>
          <p:cNvSpPr txBox="1"/>
          <p:nvPr/>
        </p:nvSpPr>
        <p:spPr>
          <a:xfrm>
            <a:off x="742950" y="4800601"/>
            <a:ext cx="6553200" cy="461665"/>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SEIs and evaluation letters are public records.</a:t>
            </a:r>
          </a:p>
        </p:txBody>
      </p:sp>
      <p:sp>
        <p:nvSpPr>
          <p:cNvPr id="9" name="TextBox 8">
            <a:extLst>
              <a:ext uri="{FF2B5EF4-FFF2-40B4-BE49-F238E27FC236}">
                <a16:creationId xmlns:a16="http://schemas.microsoft.com/office/drawing/2014/main" id="{D6DF17BB-6794-451C-9C7D-A48C7D4BABF7}"/>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7E22-B217-4BD8-98EE-EA43D79364A8}"/>
              </a:ext>
            </a:extLst>
          </p:cNvPr>
          <p:cNvSpPr>
            <a:spLocks noGrp="1"/>
          </p:cNvSpPr>
          <p:nvPr>
            <p:ph type="title"/>
          </p:nvPr>
        </p:nvSpPr>
        <p:spPr/>
        <p:txBody>
          <a:bodyPr/>
          <a:lstStyle/>
          <a:p>
            <a:r>
              <a:rPr lang="en-US" b="1" cap="none" dirty="0">
                <a:solidFill>
                  <a:srgbClr val="0066CC"/>
                </a:solidFill>
              </a:rPr>
              <a:t>Electronic Filing</a:t>
            </a:r>
            <a:endParaRPr lang="en-US" dirty="0"/>
          </a:p>
        </p:txBody>
      </p:sp>
      <p:sp>
        <p:nvSpPr>
          <p:cNvPr id="3" name="Content Placeholder 2">
            <a:extLst>
              <a:ext uri="{FF2B5EF4-FFF2-40B4-BE49-F238E27FC236}">
                <a16:creationId xmlns:a16="http://schemas.microsoft.com/office/drawing/2014/main" id="{F8E28E37-7BC1-45B7-89B4-266CAE41CFEE}"/>
              </a:ext>
            </a:extLst>
          </p:cNvPr>
          <p:cNvSpPr>
            <a:spLocks noGrp="1"/>
          </p:cNvSpPr>
          <p:nvPr>
            <p:ph sz="quarter" idx="13"/>
          </p:nvPr>
        </p:nvSpPr>
        <p:spPr>
          <a:xfrm>
            <a:off x="685330" y="2367093"/>
            <a:ext cx="7772870" cy="2966907"/>
          </a:xfrm>
        </p:spPr>
        <p:txBody>
          <a:bodyPr>
            <a:normAutofit/>
          </a:bodyPr>
          <a:lstStyle/>
          <a:p>
            <a:r>
              <a:rPr lang="en-US" sz="2400" cap="none" dirty="0"/>
              <a:t>Go to the Ethics Commission’s website and file there directly.</a:t>
            </a:r>
          </a:p>
          <a:p>
            <a:r>
              <a:rPr lang="en-US" sz="2400" cap="none" dirty="0"/>
              <a:t>Benefits</a:t>
            </a:r>
          </a:p>
          <a:p>
            <a:pPr lvl="1">
              <a:buFont typeface="Courier New" panose="02070309020205020404" pitchFamily="49" charset="0"/>
              <a:buChar char="o"/>
            </a:pPr>
            <a:r>
              <a:rPr lang="en-US" sz="2400" cap="none" dirty="0"/>
              <a:t>Quick!</a:t>
            </a:r>
          </a:p>
          <a:p>
            <a:pPr lvl="1">
              <a:buFont typeface="Courier New" panose="02070309020205020404" pitchFamily="49" charset="0"/>
              <a:buChar char="o"/>
            </a:pPr>
            <a:r>
              <a:rPr lang="en-US" sz="2400" cap="none" dirty="0"/>
              <a:t>Easy!</a:t>
            </a:r>
          </a:p>
          <a:p>
            <a:pPr lvl="1">
              <a:buFont typeface="Courier New" panose="02070309020205020404" pitchFamily="49" charset="0"/>
              <a:buChar char="o"/>
            </a:pPr>
            <a:r>
              <a:rPr lang="en-US" sz="2400" cap="none" dirty="0"/>
              <a:t>Your information will be saved for next year! </a:t>
            </a:r>
          </a:p>
        </p:txBody>
      </p:sp>
      <p:sp>
        <p:nvSpPr>
          <p:cNvPr id="4" name="Slide Number Placeholder 3">
            <a:extLst>
              <a:ext uri="{FF2B5EF4-FFF2-40B4-BE49-F238E27FC236}">
                <a16:creationId xmlns:a16="http://schemas.microsoft.com/office/drawing/2014/main" id="{751072DE-98AC-4BC3-8DC6-D715C1CA7B2C}"/>
              </a:ext>
            </a:extLst>
          </p:cNvPr>
          <p:cNvSpPr>
            <a:spLocks noGrp="1"/>
          </p:cNvSpPr>
          <p:nvPr>
            <p:ph type="sldNum" sz="quarter" idx="12"/>
          </p:nvPr>
        </p:nvSpPr>
        <p:spPr/>
        <p:txBody>
          <a:bodyPr/>
          <a:lstStyle/>
          <a:p>
            <a:pPr>
              <a:defRPr/>
            </a:pPr>
            <a:fld id="{8C2F2788-9A57-4D72-8D25-6127A48676D3}" type="slidenum">
              <a:rPr lang="en-US" smtClean="0"/>
              <a:pPr>
                <a:defRPr/>
              </a:pPr>
              <a:t>15</a:t>
            </a:fld>
            <a:endParaRPr lang="en-US" dirty="0"/>
          </a:p>
        </p:txBody>
      </p:sp>
      <p:sp>
        <p:nvSpPr>
          <p:cNvPr id="6" name="TextBox 5">
            <a:extLst>
              <a:ext uri="{FF2B5EF4-FFF2-40B4-BE49-F238E27FC236}">
                <a16:creationId xmlns:a16="http://schemas.microsoft.com/office/drawing/2014/main" id="{7BB8F47D-8216-4EBB-9503-4663A185E828}"/>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1313085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A284-627F-42E6-85E6-F5D36DD5AC65}"/>
              </a:ext>
            </a:extLst>
          </p:cNvPr>
          <p:cNvSpPr>
            <a:spLocks noGrp="1"/>
          </p:cNvSpPr>
          <p:nvPr>
            <p:ph type="title"/>
          </p:nvPr>
        </p:nvSpPr>
        <p:spPr>
          <a:xfrm>
            <a:off x="2645780" y="1066800"/>
            <a:ext cx="3776242" cy="838200"/>
          </a:xfrm>
        </p:spPr>
        <p:txBody>
          <a:bodyPr>
            <a:normAutofit fontScale="90000"/>
          </a:bodyPr>
          <a:lstStyle/>
          <a:p>
            <a:pPr fontAlgn="auto">
              <a:lnSpc>
                <a:spcPct val="150000"/>
              </a:lnSpc>
              <a:spcBef>
                <a:spcPts val="1200"/>
              </a:spcBef>
              <a:spcAft>
                <a:spcPts val="1200"/>
              </a:spcAft>
              <a:defRPr/>
            </a:pPr>
            <a:br>
              <a:rPr lang="en-US" sz="4400" b="1" dirty="0">
                <a:solidFill>
                  <a:schemeClr val="tx1"/>
                </a:solidFill>
                <a:effectLst>
                  <a:outerShdw blurRad="38100" dist="38100" dir="2700000" algn="tl">
                    <a:srgbClr val="000000">
                      <a:alpha val="43137"/>
                    </a:srgbClr>
                  </a:outerShdw>
                </a:effectLst>
              </a:rPr>
            </a:br>
            <a:br>
              <a:rPr lang="en-US" sz="4000" b="1" dirty="0">
                <a:solidFill>
                  <a:srgbClr val="0066CC"/>
                </a:solidFill>
              </a:rPr>
            </a:br>
            <a:r>
              <a:rPr lang="en-US" sz="4400" b="1" cap="none" dirty="0">
                <a:solidFill>
                  <a:srgbClr val="0066CC"/>
                </a:solidFill>
              </a:rPr>
              <a:t>Manual Filing</a:t>
            </a:r>
            <a:br>
              <a:rPr lang="en-US" dirty="0"/>
            </a:br>
            <a:br>
              <a:rPr lang="en-US" b="1" dirty="0"/>
            </a:br>
            <a:br>
              <a:rPr lang="en-US" dirty="0">
                <a:solidFill>
                  <a:srgbClr val="0066CC"/>
                </a:solidFill>
              </a:rPr>
            </a:br>
            <a:endParaRPr lang="en-US" dirty="0"/>
          </a:p>
        </p:txBody>
      </p:sp>
      <p:sp>
        <p:nvSpPr>
          <p:cNvPr id="3" name="Content Placeholder 2">
            <a:extLst>
              <a:ext uri="{FF2B5EF4-FFF2-40B4-BE49-F238E27FC236}">
                <a16:creationId xmlns:a16="http://schemas.microsoft.com/office/drawing/2014/main" id="{6153513F-88D9-4047-A2BD-23BCD3659172}"/>
              </a:ext>
            </a:extLst>
          </p:cNvPr>
          <p:cNvSpPr>
            <a:spLocks noGrp="1"/>
          </p:cNvSpPr>
          <p:nvPr>
            <p:ph sz="quarter" idx="13"/>
          </p:nvPr>
        </p:nvSpPr>
        <p:spPr>
          <a:xfrm>
            <a:off x="914868" y="2209800"/>
            <a:ext cx="7771932" cy="3095626"/>
          </a:xfrm>
        </p:spPr>
        <p:txBody>
          <a:bodyPr>
            <a:noAutofit/>
          </a:bodyPr>
          <a:lstStyle/>
          <a:p>
            <a:pPr>
              <a:spcBef>
                <a:spcPts val="580"/>
              </a:spcBef>
              <a:buClr>
                <a:schemeClr val="tx1"/>
              </a:buClr>
              <a:buSzPct val="100000"/>
              <a:defRPr/>
            </a:pPr>
            <a:r>
              <a:rPr lang="en-US" sz="2500" cap="none" dirty="0"/>
              <a:t>Print a </a:t>
            </a:r>
            <a:r>
              <a:rPr lang="en-US" sz="2500" i="1" cap="none" dirty="0"/>
              <a:t>current</a:t>
            </a:r>
            <a:r>
              <a:rPr lang="en-US" sz="2500" cap="none" dirty="0"/>
              <a:t> SEI form.</a:t>
            </a:r>
          </a:p>
          <a:p>
            <a:pPr>
              <a:spcBef>
                <a:spcPts val="580"/>
              </a:spcBef>
              <a:buSzPct val="100000"/>
              <a:defRPr/>
            </a:pPr>
            <a:r>
              <a:rPr lang="en-US" sz="2500" cap="none" dirty="0"/>
              <a:t>Forms available on EC’s website.</a:t>
            </a:r>
          </a:p>
          <a:p>
            <a:pPr>
              <a:spcBef>
                <a:spcPts val="580"/>
              </a:spcBef>
              <a:buClr>
                <a:schemeClr val="tx1"/>
              </a:buClr>
              <a:buSzPct val="100000"/>
              <a:defRPr/>
            </a:pPr>
            <a:r>
              <a:rPr lang="en-US" sz="2500" cap="none" dirty="0"/>
              <a:t>You can use a no-change form if you have no material changes from the previous year. </a:t>
            </a:r>
          </a:p>
          <a:p>
            <a:pPr>
              <a:spcBef>
                <a:spcPts val="580"/>
              </a:spcBef>
              <a:buClr>
                <a:schemeClr val="tx1"/>
              </a:buClr>
              <a:buSzPct val="100000"/>
              <a:defRPr/>
            </a:pPr>
            <a:r>
              <a:rPr lang="en-US" sz="2500" cap="none" dirty="0"/>
              <a:t>Mail or hand-deliver the original to the Ethics Commission. </a:t>
            </a:r>
          </a:p>
        </p:txBody>
      </p:sp>
      <p:sp>
        <p:nvSpPr>
          <p:cNvPr id="4" name="Slide Number Placeholder 3">
            <a:extLst>
              <a:ext uri="{FF2B5EF4-FFF2-40B4-BE49-F238E27FC236}">
                <a16:creationId xmlns:a16="http://schemas.microsoft.com/office/drawing/2014/main" id="{41002424-4B55-44C2-9A52-669E1991C5FA}"/>
              </a:ext>
            </a:extLst>
          </p:cNvPr>
          <p:cNvSpPr>
            <a:spLocks noGrp="1"/>
          </p:cNvSpPr>
          <p:nvPr>
            <p:ph type="sldNum" sz="quarter" idx="12"/>
          </p:nvPr>
        </p:nvSpPr>
        <p:spPr/>
        <p:txBody>
          <a:bodyPr/>
          <a:lstStyle/>
          <a:p>
            <a:pPr>
              <a:defRPr/>
            </a:pPr>
            <a:fld id="{8C2F2788-9A57-4D72-8D25-6127A48676D3}" type="slidenum">
              <a:rPr lang="en-US" smtClean="0"/>
              <a:pPr>
                <a:defRPr/>
              </a:pPr>
              <a:t>16</a:t>
            </a:fld>
            <a:endParaRPr lang="en-US" dirty="0"/>
          </a:p>
        </p:txBody>
      </p:sp>
      <p:sp>
        <p:nvSpPr>
          <p:cNvPr id="6" name="TextBox 5">
            <a:extLst>
              <a:ext uri="{FF2B5EF4-FFF2-40B4-BE49-F238E27FC236}">
                <a16:creationId xmlns:a16="http://schemas.microsoft.com/office/drawing/2014/main" id="{71D1A3D6-C4C5-4561-A12E-6C468BB98A82}"/>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53365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106975D-17B4-4D9B-87D3-737E45503F05}"/>
              </a:ext>
            </a:extLst>
          </p:cNvPr>
          <p:cNvSpPr>
            <a:spLocks noGrp="1"/>
          </p:cNvSpPr>
          <p:nvPr>
            <p:ph type="title"/>
          </p:nvPr>
        </p:nvSpPr>
        <p:spPr>
          <a:xfrm>
            <a:off x="608662" y="609600"/>
            <a:ext cx="7773338" cy="676882"/>
          </a:xfrm>
        </p:spPr>
        <p:txBody>
          <a:bodyPr>
            <a:normAutofit/>
          </a:bodyPr>
          <a:lstStyle/>
          <a:p>
            <a:r>
              <a:rPr lang="en-US" sz="4000" b="1" cap="none" dirty="0">
                <a:solidFill>
                  <a:srgbClr val="0066CC"/>
                </a:solidFill>
              </a:rPr>
              <a:t>Corrections to SEI</a:t>
            </a:r>
          </a:p>
        </p:txBody>
      </p:sp>
      <p:sp>
        <p:nvSpPr>
          <p:cNvPr id="4" name="Text Placeholder 3">
            <a:extLst>
              <a:ext uri="{FF2B5EF4-FFF2-40B4-BE49-F238E27FC236}">
                <a16:creationId xmlns:a16="http://schemas.microsoft.com/office/drawing/2014/main" id="{E82664A0-B857-494D-B5EC-1C47E31552CD}"/>
              </a:ext>
            </a:extLst>
          </p:cNvPr>
          <p:cNvSpPr>
            <a:spLocks noGrp="1"/>
          </p:cNvSpPr>
          <p:nvPr>
            <p:ph type="body" idx="1"/>
          </p:nvPr>
        </p:nvSpPr>
        <p:spPr>
          <a:xfrm>
            <a:off x="1028700" y="1814680"/>
            <a:ext cx="2209800" cy="476522"/>
          </a:xfrm>
        </p:spPr>
        <p:txBody>
          <a:bodyPr/>
          <a:lstStyle/>
          <a:p>
            <a:r>
              <a:rPr lang="en-US" b="1" cap="none" dirty="0"/>
              <a:t>Corrections</a:t>
            </a:r>
          </a:p>
        </p:txBody>
      </p:sp>
      <p:sp>
        <p:nvSpPr>
          <p:cNvPr id="3" name="Content Placeholder 2"/>
          <p:cNvSpPr>
            <a:spLocks noGrp="1"/>
          </p:cNvSpPr>
          <p:nvPr>
            <p:ph sz="quarter" idx="13"/>
          </p:nvPr>
        </p:nvSpPr>
        <p:spPr>
          <a:xfrm>
            <a:off x="381000" y="2819400"/>
            <a:ext cx="3505200" cy="2438400"/>
          </a:xfrm>
        </p:spPr>
        <p:txBody>
          <a:bodyPr/>
          <a:lstStyle/>
          <a:p>
            <a:pPr>
              <a:buClr>
                <a:schemeClr val="tx1"/>
              </a:buClr>
            </a:pPr>
            <a:r>
              <a:rPr lang="en-US" sz="2400" cap="none" dirty="0"/>
              <a:t>If you forgot to disclose or need to correct something, notify the Commission staff as soon as possible.</a:t>
            </a:r>
          </a:p>
          <a:p>
            <a:endParaRPr lang="en-US" dirty="0"/>
          </a:p>
        </p:txBody>
      </p:sp>
      <p:sp>
        <p:nvSpPr>
          <p:cNvPr id="8" name="Text Placeholder 7">
            <a:extLst>
              <a:ext uri="{FF2B5EF4-FFF2-40B4-BE49-F238E27FC236}">
                <a16:creationId xmlns:a16="http://schemas.microsoft.com/office/drawing/2014/main" id="{2CD4C14B-9579-4EC9-BECE-CC26AB3FE372}"/>
              </a:ext>
            </a:extLst>
          </p:cNvPr>
          <p:cNvSpPr>
            <a:spLocks noGrp="1"/>
          </p:cNvSpPr>
          <p:nvPr>
            <p:ph type="body" sz="quarter" idx="3"/>
          </p:nvPr>
        </p:nvSpPr>
        <p:spPr>
          <a:xfrm>
            <a:off x="4876800" y="1906491"/>
            <a:ext cx="4041883" cy="679994"/>
          </a:xfrm>
        </p:spPr>
        <p:txBody>
          <a:bodyPr/>
          <a:lstStyle/>
          <a:p>
            <a:r>
              <a:rPr lang="en-US" b="1" cap="none" dirty="0"/>
              <a:t>Changes in circumstance during the year</a:t>
            </a:r>
          </a:p>
        </p:txBody>
      </p:sp>
      <p:sp>
        <p:nvSpPr>
          <p:cNvPr id="7" name="Content Placeholder 6"/>
          <p:cNvSpPr>
            <a:spLocks noGrp="1"/>
          </p:cNvSpPr>
          <p:nvPr>
            <p:ph sz="quarter" idx="14"/>
          </p:nvPr>
        </p:nvSpPr>
        <p:spPr>
          <a:xfrm>
            <a:off x="4648200" y="2700762"/>
            <a:ext cx="3733800" cy="3733800"/>
          </a:xfrm>
        </p:spPr>
        <p:txBody>
          <a:bodyPr>
            <a:normAutofit/>
          </a:bodyPr>
          <a:lstStyle/>
          <a:p>
            <a:pPr>
              <a:buClrTx/>
            </a:pPr>
            <a:r>
              <a:rPr lang="en-US" sz="2400" cap="none" dirty="0"/>
              <a:t>Once the SEI is properly completed and filed, you are </a:t>
            </a:r>
            <a:r>
              <a:rPr lang="en-US" sz="2400" i="1" cap="none" dirty="0"/>
              <a:t>not</a:t>
            </a:r>
            <a:r>
              <a:rPr lang="en-US" sz="2400" cap="none" dirty="0"/>
              <a:t> required to update or supplement it during the year.</a:t>
            </a:r>
          </a:p>
          <a:p>
            <a:endParaRPr lang="en-US" sz="800" cap="none" dirty="0"/>
          </a:p>
          <a:p>
            <a:pPr>
              <a:buClr>
                <a:schemeClr val="tx1"/>
              </a:buClr>
            </a:pPr>
            <a:r>
              <a:rPr lang="en-US" sz="2400" cap="none" dirty="0"/>
              <a:t>Account for any changes on next year’s filing.</a:t>
            </a:r>
          </a:p>
          <a:p>
            <a:endParaRPr lang="en-US" dirty="0"/>
          </a:p>
        </p:txBody>
      </p:sp>
      <p:sp>
        <p:nvSpPr>
          <p:cNvPr id="9" name="Slide Number Placeholder 8"/>
          <p:cNvSpPr>
            <a:spLocks noGrp="1"/>
          </p:cNvSpPr>
          <p:nvPr>
            <p:ph type="sldNum" sz="quarter" idx="12"/>
          </p:nvPr>
        </p:nvSpPr>
        <p:spPr/>
        <p:txBody>
          <a:bodyPr/>
          <a:lstStyle/>
          <a:p>
            <a:pPr>
              <a:defRPr/>
            </a:pPr>
            <a:fld id="{60AA3CE5-41A2-419E-BCBD-1CD04B709E7D}" type="slidenum">
              <a:rPr lang="en-US"/>
              <a:pPr>
                <a:defRPr/>
              </a:pPr>
              <a:t>17</a:t>
            </a:fld>
            <a:endParaRPr lang="en-US" dirty="0"/>
          </a:p>
        </p:txBody>
      </p:sp>
      <p:sp>
        <p:nvSpPr>
          <p:cNvPr id="12" name="TextBox 11">
            <a:extLst>
              <a:ext uri="{FF2B5EF4-FFF2-40B4-BE49-F238E27FC236}">
                <a16:creationId xmlns:a16="http://schemas.microsoft.com/office/drawing/2014/main" id="{95A0AD0A-A305-47D4-9411-60DFAB5C296A}"/>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057400" y="638512"/>
            <a:ext cx="4495800" cy="669955"/>
          </a:xfrm>
        </p:spPr>
        <p:txBody>
          <a:bodyPr anchor="t">
            <a:normAutofit fontScale="90000"/>
          </a:bodyPr>
          <a:lstStyle/>
          <a:p>
            <a:pPr fontAlgn="auto">
              <a:spcAft>
                <a:spcPts val="0"/>
              </a:spcAft>
              <a:defRPr/>
            </a:pPr>
            <a:r>
              <a:rPr lang="en-US" sz="4400" b="1" cap="none" dirty="0">
                <a:solidFill>
                  <a:srgbClr val="0066CC"/>
                </a:solidFill>
              </a:rPr>
              <a:t>SEI  Violations</a:t>
            </a:r>
          </a:p>
        </p:txBody>
      </p:sp>
      <p:sp>
        <p:nvSpPr>
          <p:cNvPr id="2" name="Text Placeholder 1">
            <a:extLst>
              <a:ext uri="{FF2B5EF4-FFF2-40B4-BE49-F238E27FC236}">
                <a16:creationId xmlns:a16="http://schemas.microsoft.com/office/drawing/2014/main" id="{25FFCBF7-3545-4139-83E6-6907E49D5CAE}"/>
              </a:ext>
            </a:extLst>
          </p:cNvPr>
          <p:cNvSpPr>
            <a:spLocks noGrp="1"/>
          </p:cNvSpPr>
          <p:nvPr>
            <p:ph type="body" idx="1"/>
          </p:nvPr>
        </p:nvSpPr>
        <p:spPr>
          <a:xfrm>
            <a:off x="914400" y="1716820"/>
            <a:ext cx="2197733" cy="517298"/>
          </a:xfrm>
        </p:spPr>
        <p:txBody>
          <a:bodyPr/>
          <a:lstStyle/>
          <a:p>
            <a:r>
              <a:rPr lang="en-US" b="1" u="sng" cap="none" dirty="0"/>
              <a:t>Civil Penalties </a:t>
            </a:r>
            <a:endParaRPr lang="en-US" b="1" u="sng" dirty="0"/>
          </a:p>
        </p:txBody>
      </p:sp>
      <p:sp>
        <p:nvSpPr>
          <p:cNvPr id="308227" name="Rectangle 3"/>
          <p:cNvSpPr>
            <a:spLocks noGrp="1" noChangeArrowheads="1"/>
          </p:cNvSpPr>
          <p:nvPr>
            <p:ph sz="quarter" idx="13"/>
          </p:nvPr>
        </p:nvSpPr>
        <p:spPr>
          <a:xfrm>
            <a:off x="152400" y="2757806"/>
            <a:ext cx="4040188" cy="1052194"/>
          </a:xfrm>
        </p:spPr>
        <p:txBody>
          <a:bodyPr>
            <a:normAutofit/>
          </a:bodyPr>
          <a:lstStyle/>
          <a:p>
            <a:pPr>
              <a:spcBef>
                <a:spcPct val="0"/>
              </a:spcBef>
              <a:buClr>
                <a:schemeClr val="tx1"/>
              </a:buClr>
            </a:pPr>
            <a:r>
              <a:rPr lang="en-US" sz="2400" cap="none" dirty="0"/>
              <a:t>$250 civil penalty for late- or non-filing</a:t>
            </a:r>
          </a:p>
          <a:p>
            <a:pPr>
              <a:spcBef>
                <a:spcPct val="0"/>
              </a:spcBef>
              <a:buClr>
                <a:schemeClr val="tx1"/>
              </a:buClr>
            </a:pPr>
            <a:endParaRPr lang="en-US" sz="2400" cap="none" dirty="0"/>
          </a:p>
          <a:p>
            <a:pPr>
              <a:buClr>
                <a:srgbClr val="00B0F0"/>
              </a:buClr>
              <a:buFont typeface="Wingdings 2" pitchFamily="18" charset="2"/>
              <a:buNone/>
            </a:pPr>
            <a:endParaRPr lang="en-US" b="1" dirty="0"/>
          </a:p>
        </p:txBody>
      </p:sp>
      <p:sp>
        <p:nvSpPr>
          <p:cNvPr id="3" name="Text Placeholder 2">
            <a:extLst>
              <a:ext uri="{FF2B5EF4-FFF2-40B4-BE49-F238E27FC236}">
                <a16:creationId xmlns:a16="http://schemas.microsoft.com/office/drawing/2014/main" id="{C6F48B7C-ED65-4607-8571-7F9750ADB196}"/>
              </a:ext>
            </a:extLst>
          </p:cNvPr>
          <p:cNvSpPr>
            <a:spLocks noGrp="1"/>
          </p:cNvSpPr>
          <p:nvPr>
            <p:ph type="body" sz="quarter" idx="3"/>
          </p:nvPr>
        </p:nvSpPr>
        <p:spPr>
          <a:xfrm>
            <a:off x="5101647" y="1668156"/>
            <a:ext cx="2975554" cy="541411"/>
          </a:xfrm>
        </p:spPr>
        <p:txBody>
          <a:bodyPr/>
          <a:lstStyle/>
          <a:p>
            <a:r>
              <a:rPr lang="en-US" b="1" u="sng" cap="none" dirty="0"/>
              <a:t>Criminal Penalties</a:t>
            </a:r>
          </a:p>
        </p:txBody>
      </p:sp>
      <p:sp>
        <p:nvSpPr>
          <p:cNvPr id="10" name="Slide Number Placeholder 9"/>
          <p:cNvSpPr>
            <a:spLocks noGrp="1"/>
          </p:cNvSpPr>
          <p:nvPr>
            <p:ph type="sldNum" sz="quarter" idx="12"/>
          </p:nvPr>
        </p:nvSpPr>
        <p:spPr/>
        <p:txBody>
          <a:bodyPr/>
          <a:lstStyle/>
          <a:p>
            <a:pPr>
              <a:defRPr/>
            </a:pPr>
            <a:fld id="{E988F843-F0DB-41DE-8160-2B4C819FAC0A}" type="slidenum">
              <a:rPr lang="en-US"/>
              <a:pPr>
                <a:defRPr/>
              </a:pPr>
              <a:t>18</a:t>
            </a:fld>
            <a:endParaRPr lang="en-US" dirty="0"/>
          </a:p>
        </p:txBody>
      </p:sp>
      <p:sp>
        <p:nvSpPr>
          <p:cNvPr id="9" name="Rectangle 8"/>
          <p:cNvSpPr>
            <a:spLocks noChangeArrowheads="1"/>
          </p:cNvSpPr>
          <p:nvPr/>
        </p:nvSpPr>
        <p:spPr bwMode="auto">
          <a:xfrm>
            <a:off x="4224418" y="2782884"/>
            <a:ext cx="5029200" cy="1200329"/>
          </a:xfrm>
          <a:prstGeom prst="rect">
            <a:avLst/>
          </a:prstGeom>
          <a:noFill/>
          <a:ln w="9525">
            <a:noFill/>
            <a:miter lim="800000"/>
            <a:headEnd/>
            <a:tailEnd/>
          </a:ln>
        </p:spPr>
        <p:txBody>
          <a:bodyPr wrap="square">
            <a:spAutoFit/>
          </a:bodyPr>
          <a:lstStyle/>
          <a:p>
            <a:pPr marL="342900" lvl="1" indent="-342900">
              <a:buClr>
                <a:schemeClr val="tx1"/>
              </a:buClr>
              <a:buFont typeface="Arial" panose="020B0604020202020204" pitchFamily="34" charset="0"/>
              <a:buChar char="•"/>
            </a:pPr>
            <a:r>
              <a:rPr lang="en-US" sz="2400" dirty="0"/>
              <a:t>Class 1 misdemeanor for knowingly concealing or failing to disclose</a:t>
            </a:r>
          </a:p>
          <a:p>
            <a:pPr marL="342900" lvl="1" indent="-342900">
              <a:buClr>
                <a:schemeClr val="tx1"/>
              </a:buClr>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17950A6F-C0DC-4677-B602-E00121B678A7}"/>
              </a:ext>
            </a:extLst>
          </p:cNvPr>
          <p:cNvSpPr txBox="1"/>
          <p:nvPr/>
        </p:nvSpPr>
        <p:spPr>
          <a:xfrm>
            <a:off x="114300" y="4151343"/>
            <a:ext cx="3886200"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t>possible removal from your public position</a:t>
            </a:r>
          </a:p>
          <a:p>
            <a:endParaRPr lang="en-US" dirty="0"/>
          </a:p>
        </p:txBody>
      </p:sp>
      <p:sp>
        <p:nvSpPr>
          <p:cNvPr id="5" name="TextBox 4">
            <a:extLst>
              <a:ext uri="{FF2B5EF4-FFF2-40B4-BE49-F238E27FC236}">
                <a16:creationId xmlns:a16="http://schemas.microsoft.com/office/drawing/2014/main" id="{7B34D139-1929-4A57-9E80-6BD81661B005}"/>
              </a:ext>
            </a:extLst>
          </p:cNvPr>
          <p:cNvSpPr txBox="1"/>
          <p:nvPr/>
        </p:nvSpPr>
        <p:spPr>
          <a:xfrm>
            <a:off x="4267200" y="4151343"/>
            <a:ext cx="4572000"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t>Class H felony for knowingly providing false information</a:t>
            </a:r>
          </a:p>
          <a:p>
            <a:endParaRPr lang="en-US" dirty="0"/>
          </a:p>
        </p:txBody>
      </p:sp>
      <p:sp>
        <p:nvSpPr>
          <p:cNvPr id="11" name="TextBox 10">
            <a:extLst>
              <a:ext uri="{FF2B5EF4-FFF2-40B4-BE49-F238E27FC236}">
                <a16:creationId xmlns:a16="http://schemas.microsoft.com/office/drawing/2014/main" id="{5C3C55E2-C4A0-4C83-B60E-EF4860A5534C}"/>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fade">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9"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457200"/>
            <a:ext cx="4419600" cy="838200"/>
          </a:xfrm>
        </p:spPr>
        <p:txBody>
          <a:bodyPr anchor="t">
            <a:noAutofit/>
          </a:bodyPr>
          <a:lstStyle/>
          <a:p>
            <a:pPr algn="ctr" fontAlgn="auto">
              <a:spcAft>
                <a:spcPts val="0"/>
              </a:spcAft>
              <a:defRPr/>
            </a:pPr>
            <a:r>
              <a:rPr lang="en-US" sz="4000" b="1" cap="none" dirty="0">
                <a:solidFill>
                  <a:srgbClr val="0066CC"/>
                </a:solidFill>
              </a:rPr>
              <a:t>Ethics Education</a:t>
            </a:r>
          </a:p>
        </p:txBody>
      </p:sp>
      <p:sp>
        <p:nvSpPr>
          <p:cNvPr id="33795" name="Content Placeholder 1"/>
          <p:cNvSpPr>
            <a:spLocks noGrp="1"/>
          </p:cNvSpPr>
          <p:nvPr>
            <p:ph sz="quarter" idx="13"/>
          </p:nvPr>
        </p:nvSpPr>
        <p:spPr>
          <a:xfrm>
            <a:off x="171450" y="1423611"/>
            <a:ext cx="8153400" cy="1187360"/>
          </a:xfrm>
        </p:spPr>
        <p:txBody>
          <a:bodyPr>
            <a:normAutofit lnSpcReduction="10000"/>
          </a:bodyPr>
          <a:lstStyle/>
          <a:p>
            <a:pPr marL="576262" indent="-457200">
              <a:spcBef>
                <a:spcPts val="600"/>
              </a:spcBef>
              <a:spcAft>
                <a:spcPts val="600"/>
              </a:spcAft>
              <a:buClr>
                <a:schemeClr val="tx1"/>
              </a:buClr>
            </a:pPr>
            <a:r>
              <a:rPr lang="en-US" sz="2800" b="1" cap="none" dirty="0"/>
              <a:t>Initial. </a:t>
            </a:r>
            <a:r>
              <a:rPr lang="en-US" sz="2800" cap="none" dirty="0"/>
              <a:t>You must attend an initial ethics presentation within six months of assuming your position.</a:t>
            </a:r>
          </a:p>
          <a:p>
            <a:pPr marL="438150" indent="-319088">
              <a:spcBef>
                <a:spcPts val="600"/>
              </a:spcBef>
              <a:spcAft>
                <a:spcPts val="600"/>
              </a:spcAft>
              <a:buClr>
                <a:schemeClr val="tx1"/>
              </a:buClr>
            </a:pPr>
            <a:endParaRPr lang="en-US" sz="800" cap="none" dirty="0"/>
          </a:p>
        </p:txBody>
      </p:sp>
      <p:sp>
        <p:nvSpPr>
          <p:cNvPr id="5" name="Slide Number Placeholder 4"/>
          <p:cNvSpPr>
            <a:spLocks noGrp="1"/>
          </p:cNvSpPr>
          <p:nvPr>
            <p:ph type="sldNum" sz="quarter" idx="12"/>
          </p:nvPr>
        </p:nvSpPr>
        <p:spPr/>
        <p:txBody>
          <a:bodyPr/>
          <a:lstStyle/>
          <a:p>
            <a:pPr>
              <a:defRPr/>
            </a:pPr>
            <a:fld id="{C192E6C2-2775-47FF-A5F7-CB704436EF64}" type="slidenum">
              <a:rPr lang="en-US"/>
              <a:pPr>
                <a:defRPr/>
              </a:pPr>
              <a:t>19</a:t>
            </a:fld>
            <a:endParaRPr lang="en-US" dirty="0"/>
          </a:p>
        </p:txBody>
      </p:sp>
      <p:sp>
        <p:nvSpPr>
          <p:cNvPr id="2" name="TextBox 1">
            <a:extLst>
              <a:ext uri="{FF2B5EF4-FFF2-40B4-BE49-F238E27FC236}">
                <a16:creationId xmlns:a16="http://schemas.microsoft.com/office/drawing/2014/main" id="{7E8B59DD-E87F-48DA-937D-92CEE4B30682}"/>
              </a:ext>
            </a:extLst>
          </p:cNvPr>
          <p:cNvSpPr txBox="1"/>
          <p:nvPr/>
        </p:nvSpPr>
        <p:spPr>
          <a:xfrm>
            <a:off x="304800" y="2693075"/>
            <a:ext cx="7924800" cy="1231106"/>
          </a:xfrm>
          <a:prstGeom prst="rect">
            <a:avLst/>
          </a:prstGeom>
          <a:noFill/>
        </p:spPr>
        <p:txBody>
          <a:bodyPr wrap="square" rtlCol="0">
            <a:spAutoFit/>
          </a:bodyPr>
          <a:lstStyle/>
          <a:p>
            <a:pPr marL="342900" indent="-342900">
              <a:buFont typeface="Arial" panose="020B0604020202020204" pitchFamily="34" charset="0"/>
              <a:buChar char="•"/>
            </a:pPr>
            <a:r>
              <a:rPr lang="en-US" sz="2800" b="1" dirty="0"/>
              <a:t>Refresher. . . . </a:t>
            </a:r>
            <a:r>
              <a:rPr lang="en-US" sz="2800" dirty="0"/>
              <a:t>and</a:t>
            </a:r>
            <a:r>
              <a:rPr lang="en-US" sz="2800" b="1" dirty="0"/>
              <a:t> </a:t>
            </a:r>
            <a:r>
              <a:rPr lang="en-US" sz="2800" dirty="0"/>
              <a:t>a refresher presentation at least every two years thereafter. </a:t>
            </a:r>
          </a:p>
          <a:p>
            <a:endParaRPr lang="en-US" dirty="0"/>
          </a:p>
        </p:txBody>
      </p:sp>
      <p:sp>
        <p:nvSpPr>
          <p:cNvPr id="7" name="TextBox 6">
            <a:extLst>
              <a:ext uri="{FF2B5EF4-FFF2-40B4-BE49-F238E27FC236}">
                <a16:creationId xmlns:a16="http://schemas.microsoft.com/office/drawing/2014/main" id="{8A652C05-01F7-4901-A594-219A3255510A}"/>
              </a:ext>
            </a:extLst>
          </p:cNvPr>
          <p:cNvSpPr txBox="1"/>
          <p:nvPr/>
        </p:nvSpPr>
        <p:spPr>
          <a:xfrm>
            <a:off x="323850" y="3866793"/>
            <a:ext cx="7315200" cy="800219"/>
          </a:xfrm>
          <a:prstGeom prst="rect">
            <a:avLst/>
          </a:prstGeom>
          <a:noFill/>
        </p:spPr>
        <p:txBody>
          <a:bodyPr wrap="square" rtlCol="0">
            <a:spAutoFit/>
          </a:bodyPr>
          <a:lstStyle/>
          <a:p>
            <a:pPr marL="342900" indent="-342900">
              <a:buFont typeface="Arial" panose="020B0604020202020204" pitchFamily="34" charset="0"/>
              <a:buChar char="•"/>
            </a:pPr>
            <a:r>
              <a:rPr lang="en-US" sz="2800" b="1" dirty="0"/>
              <a:t>Options:</a:t>
            </a:r>
            <a:r>
              <a:rPr lang="en-US" sz="2800" dirty="0"/>
              <a:t> online or webinar.</a:t>
            </a:r>
          </a:p>
          <a:p>
            <a:endParaRPr lang="en-US" dirty="0"/>
          </a:p>
        </p:txBody>
      </p:sp>
      <p:sp>
        <p:nvSpPr>
          <p:cNvPr id="8" name="TextBox 7">
            <a:extLst>
              <a:ext uri="{FF2B5EF4-FFF2-40B4-BE49-F238E27FC236}">
                <a16:creationId xmlns:a16="http://schemas.microsoft.com/office/drawing/2014/main" id="{CAD06EA0-ACB8-48C0-A64D-CB258DCA642D}"/>
              </a:ext>
            </a:extLst>
          </p:cNvPr>
          <p:cNvSpPr txBox="1"/>
          <p:nvPr/>
        </p:nvSpPr>
        <p:spPr>
          <a:xfrm>
            <a:off x="323850" y="4740296"/>
            <a:ext cx="8534400" cy="1508105"/>
          </a:xfrm>
          <a:prstGeom prst="rect">
            <a:avLst/>
          </a:prstGeom>
          <a:noFill/>
        </p:spPr>
        <p:txBody>
          <a:bodyPr wrap="square" rtlCol="0">
            <a:spAutoFit/>
          </a:bodyPr>
          <a:lstStyle/>
          <a:p>
            <a:pPr marL="285750" indent="-285750">
              <a:buFont typeface="Arial" panose="020B0604020202020204" pitchFamily="34" charset="0"/>
              <a:buChar char="•"/>
            </a:pPr>
            <a:r>
              <a:rPr lang="en-US" sz="2800" b="1" dirty="0"/>
              <a:t>Violation consequences. </a:t>
            </a:r>
            <a:r>
              <a:rPr lang="en-US" sz="2800" dirty="0"/>
              <a:t>Failure to attend is a violation of the Ethics Act and may result in disciplinary action.</a:t>
            </a:r>
          </a:p>
          <a:p>
            <a:endParaRPr lang="en-US" dirty="0"/>
          </a:p>
          <a:p>
            <a:endParaRPr lang="en-US" dirty="0"/>
          </a:p>
        </p:txBody>
      </p:sp>
      <p:sp>
        <p:nvSpPr>
          <p:cNvPr id="10" name="TextBox 9">
            <a:extLst>
              <a:ext uri="{FF2B5EF4-FFF2-40B4-BE49-F238E27FC236}">
                <a16:creationId xmlns:a16="http://schemas.microsoft.com/office/drawing/2014/main" id="{23DAC5A8-6F06-4986-BA42-F0A8909CF4CE}"/>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2"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831" y="526317"/>
            <a:ext cx="6324600" cy="914400"/>
          </a:xfrm>
        </p:spPr>
        <p:txBody>
          <a:bodyPr>
            <a:normAutofit/>
          </a:bodyPr>
          <a:lstStyle/>
          <a:p>
            <a:pPr fontAlgn="auto">
              <a:spcAft>
                <a:spcPts val="0"/>
              </a:spcAft>
              <a:defRPr/>
            </a:pPr>
            <a:r>
              <a:rPr lang="en-US" sz="4000" b="1" cap="none" dirty="0">
                <a:solidFill>
                  <a:srgbClr val="0066CC"/>
                </a:solidFill>
                <a:latin typeface="Tw Cen MT" panose="020B0602020104020603" pitchFamily="34" charset="0"/>
              </a:rPr>
              <a:t>Ethics Laws and Policies…</a:t>
            </a:r>
          </a:p>
        </p:txBody>
      </p:sp>
      <p:sp>
        <p:nvSpPr>
          <p:cNvPr id="10" name="Slide Number Placeholder 9"/>
          <p:cNvSpPr>
            <a:spLocks noGrp="1"/>
          </p:cNvSpPr>
          <p:nvPr>
            <p:ph type="sldNum" sz="quarter" idx="12"/>
          </p:nvPr>
        </p:nvSpPr>
        <p:spPr/>
        <p:txBody>
          <a:bodyPr/>
          <a:lstStyle/>
          <a:p>
            <a:pPr>
              <a:defRPr/>
            </a:pPr>
            <a:fld id="{7B119A5A-25C6-4A7A-A556-F7CB0691C3B0}" type="slidenum">
              <a:rPr lang="en-US"/>
              <a:pPr>
                <a:defRPr/>
              </a:pPr>
              <a:t>2</a:t>
            </a:fld>
            <a:endParaRPr lang="en-US" dirty="0"/>
          </a:p>
        </p:txBody>
      </p:sp>
      <p:sp>
        <p:nvSpPr>
          <p:cNvPr id="5" name="TextBox 4"/>
          <p:cNvSpPr txBox="1"/>
          <p:nvPr/>
        </p:nvSpPr>
        <p:spPr>
          <a:xfrm>
            <a:off x="1050235" y="2161542"/>
            <a:ext cx="3047999" cy="1200329"/>
          </a:xfrm>
          <a:prstGeom prst="rect">
            <a:avLst/>
          </a:prstGeom>
          <a:solidFill>
            <a:schemeClr val="bg2">
              <a:lumMod val="40000"/>
              <a:lumOff val="60000"/>
            </a:schemeClr>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pPr algn="ctr">
              <a:defRPr/>
            </a:pPr>
            <a:r>
              <a:rPr lang="en-US" sz="2400" b="1" dirty="0">
                <a:solidFill>
                  <a:schemeClr val="tx1"/>
                </a:solidFill>
                <a:latin typeface="Tw Cen MT" panose="020B0602020104020603" pitchFamily="34" charset="0"/>
              </a:rPr>
              <a:t>The State Government Ethics Act and Lobbying Law</a:t>
            </a:r>
          </a:p>
        </p:txBody>
      </p:sp>
      <p:sp>
        <p:nvSpPr>
          <p:cNvPr id="6" name="TextBox 5"/>
          <p:cNvSpPr txBox="1"/>
          <p:nvPr/>
        </p:nvSpPr>
        <p:spPr>
          <a:xfrm>
            <a:off x="5332051" y="2359460"/>
            <a:ext cx="2840038" cy="461665"/>
          </a:xfrm>
          <a:prstGeom prst="rect">
            <a:avLst/>
          </a:prstGeom>
          <a:solidFill>
            <a:schemeClr val="bg2">
              <a:lumMod val="40000"/>
              <a:lumOff val="60000"/>
            </a:schemeClr>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sz="2400" b="1">
                <a:solidFill>
                  <a:schemeClr val="tx1"/>
                </a:solidFill>
                <a:latin typeface="Tw Cen MT" panose="020B0602020104020603" pitchFamily="34" charset="0"/>
              </a:rPr>
              <a:t>Other State Laws</a:t>
            </a:r>
            <a:endParaRPr lang="en-US" sz="2400" b="1" dirty="0">
              <a:solidFill>
                <a:schemeClr val="tx1"/>
              </a:solidFill>
              <a:latin typeface="Tw Cen MT" panose="020B0602020104020603" pitchFamily="34" charset="0"/>
            </a:endParaRPr>
          </a:p>
        </p:txBody>
      </p:sp>
      <p:sp>
        <p:nvSpPr>
          <p:cNvPr id="7" name="TextBox 6"/>
          <p:cNvSpPr txBox="1"/>
          <p:nvPr/>
        </p:nvSpPr>
        <p:spPr>
          <a:xfrm>
            <a:off x="946469" y="4536203"/>
            <a:ext cx="3151765" cy="461665"/>
          </a:xfrm>
          <a:prstGeom prst="rect">
            <a:avLst/>
          </a:prstGeom>
          <a:solidFill>
            <a:schemeClr val="bg2">
              <a:lumMod val="40000"/>
              <a:lumOff val="60000"/>
            </a:schemeClr>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en-US" sz="2400" b="1" dirty="0">
                <a:solidFill>
                  <a:schemeClr val="tx1"/>
                </a:solidFill>
                <a:latin typeface="Tw Cen MT" panose="020B0602020104020603" pitchFamily="34" charset="0"/>
              </a:rPr>
              <a:t>Agency Policies</a:t>
            </a:r>
          </a:p>
        </p:txBody>
      </p:sp>
      <p:sp>
        <p:nvSpPr>
          <p:cNvPr id="8" name="TextBox 7"/>
          <p:cNvSpPr txBox="1"/>
          <p:nvPr/>
        </p:nvSpPr>
        <p:spPr>
          <a:xfrm>
            <a:off x="5449526" y="4572646"/>
            <a:ext cx="2605088" cy="461665"/>
          </a:xfrm>
          <a:prstGeom prst="rect">
            <a:avLst/>
          </a:prstGeom>
          <a:solidFill>
            <a:schemeClr val="bg2">
              <a:lumMod val="40000"/>
              <a:lumOff val="60000"/>
            </a:schemeClr>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algn="ctr">
              <a:defRPr/>
            </a:pPr>
            <a:r>
              <a:rPr lang="en-US" sz="2400" b="1" dirty="0">
                <a:solidFill>
                  <a:schemeClr val="tx1"/>
                </a:solidFill>
                <a:latin typeface="Tw Cen MT" panose="020B0602020104020603" pitchFamily="34" charset="0"/>
              </a:rPr>
              <a:t>Executive Orders</a:t>
            </a:r>
          </a:p>
        </p:txBody>
      </p:sp>
      <p:sp>
        <p:nvSpPr>
          <p:cNvPr id="3" name="TextBox 2">
            <a:extLst>
              <a:ext uri="{FF2B5EF4-FFF2-40B4-BE49-F238E27FC236}">
                <a16:creationId xmlns:a16="http://schemas.microsoft.com/office/drawing/2014/main" id="{28D122E2-F127-445F-BC0B-63AD178DC7BC}"/>
              </a:ext>
            </a:extLst>
          </p:cNvPr>
          <p:cNvSpPr txBox="1"/>
          <p:nvPr/>
        </p:nvSpPr>
        <p:spPr>
          <a:xfrm>
            <a:off x="316631" y="6229351"/>
            <a:ext cx="1219200" cy="369332"/>
          </a:xfrm>
          <a:prstGeom prst="rect">
            <a:avLst/>
          </a:prstGeom>
          <a:noFill/>
        </p:spPr>
        <p:txBody>
          <a:bodyPr wrap="square" rtlCol="0">
            <a:spAutoFit/>
          </a:bodyPr>
          <a:lstStyle/>
          <a:p>
            <a:r>
              <a:rPr lang="en-US" b="1" dirty="0">
                <a:solidFill>
                  <a:srgbClr val="0066CC"/>
                </a:solidFill>
              </a:rPr>
              <a:t>Overview</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5"/>
                                        </p:tgtEl>
                                      </p:cBhvr>
                                      <p:by x="150000" y="150000"/>
                                    </p:animScale>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2000" fill="hold"/>
                                        <p:tgtEl>
                                          <p:spTgt spid="6"/>
                                        </p:tgtEl>
                                      </p:cBhvr>
                                      <p:by x="150000" y="150000"/>
                                    </p:animScale>
                                  </p:childTnLst>
                                </p:cTn>
                              </p:par>
                            </p:childTnLst>
                          </p:cTn>
                        </p:par>
                        <p:par>
                          <p:cTn id="10" fill="hold">
                            <p:stCondLst>
                              <p:cond delay="4000"/>
                            </p:stCondLst>
                            <p:childTnLst>
                              <p:par>
                                <p:cTn id="11" presetID="6" presetClass="emph" presetSubtype="0" fill="hold" grpId="0" nodeType="afterEffect">
                                  <p:stCondLst>
                                    <p:cond delay="0"/>
                                  </p:stCondLst>
                                  <p:childTnLst>
                                    <p:animScale>
                                      <p:cBhvr>
                                        <p:cTn id="12" dur="2000" fill="hold"/>
                                        <p:tgtEl>
                                          <p:spTgt spid="8"/>
                                        </p:tgtEl>
                                      </p:cBhvr>
                                      <p:by x="150000" y="150000"/>
                                    </p:animScale>
                                  </p:childTnLst>
                                </p:cTn>
                              </p:par>
                            </p:childTnLst>
                          </p:cTn>
                        </p:par>
                        <p:par>
                          <p:cTn id="13" fill="hold">
                            <p:stCondLst>
                              <p:cond delay="6000"/>
                            </p:stCondLst>
                            <p:childTnLst>
                              <p:par>
                                <p:cTn id="14" presetID="6" presetClass="emph" presetSubtype="0" fill="hold" grpId="0" nodeType="afterEffect">
                                  <p:stCondLst>
                                    <p:cond delay="0"/>
                                  </p:stCondLst>
                                  <p:childTnLst>
                                    <p:animScale>
                                      <p:cBhvr>
                                        <p:cTn id="15"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870" y="843438"/>
            <a:ext cx="5181600" cy="1143000"/>
          </a:xfrm>
        </p:spPr>
        <p:txBody>
          <a:bodyPr>
            <a:noAutofit/>
          </a:bodyPr>
          <a:lstStyle/>
          <a:p>
            <a:pPr algn="ctr" fontAlgn="auto">
              <a:spcAft>
                <a:spcPts val="0"/>
              </a:spcAft>
              <a:defRPr/>
            </a:pPr>
            <a:r>
              <a:rPr lang="en-US" b="1" cap="none" dirty="0">
                <a:solidFill>
                  <a:srgbClr val="0066CC"/>
                </a:solidFill>
              </a:rPr>
              <a:t>Monitoring and Avoiding    Conflicts of Interest</a:t>
            </a:r>
          </a:p>
        </p:txBody>
      </p:sp>
      <p:sp>
        <p:nvSpPr>
          <p:cNvPr id="10" name="Slide Number Placeholder 9"/>
          <p:cNvSpPr>
            <a:spLocks noGrp="1"/>
          </p:cNvSpPr>
          <p:nvPr>
            <p:ph type="sldNum" sz="quarter" idx="12"/>
          </p:nvPr>
        </p:nvSpPr>
        <p:spPr/>
        <p:txBody>
          <a:bodyPr/>
          <a:lstStyle/>
          <a:p>
            <a:pPr>
              <a:defRPr/>
            </a:pPr>
            <a:fld id="{653C4F54-77A9-4245-87EB-4065C4597DD7}" type="slidenum">
              <a:rPr lang="en-US"/>
              <a:pPr>
                <a:defRPr/>
              </a:pPr>
              <a:t>20</a:t>
            </a:fld>
            <a:endParaRPr lang="en-US" dirty="0"/>
          </a:p>
        </p:txBody>
      </p:sp>
      <p:sp>
        <p:nvSpPr>
          <p:cNvPr id="4" name="TextBox 3">
            <a:extLst>
              <a:ext uri="{FF2B5EF4-FFF2-40B4-BE49-F238E27FC236}">
                <a16:creationId xmlns:a16="http://schemas.microsoft.com/office/drawing/2014/main" id="{EE0F1527-2CC4-453C-AA09-0AC59882A974}"/>
              </a:ext>
            </a:extLst>
          </p:cNvPr>
          <p:cNvSpPr txBox="1"/>
          <p:nvPr/>
        </p:nvSpPr>
        <p:spPr>
          <a:xfrm>
            <a:off x="838670" y="2357350"/>
            <a:ext cx="76200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You must make due and diligent effort to </a:t>
            </a:r>
            <a:r>
              <a:rPr lang="en-US" sz="2800" b="1" dirty="0"/>
              <a:t>identify</a:t>
            </a:r>
            <a:r>
              <a:rPr lang="en-US" sz="2800" dirty="0"/>
              <a:t> conflicts of interest before taking action or participating in discussions.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You must also continually </a:t>
            </a:r>
            <a:r>
              <a:rPr lang="en-US" sz="2800" b="1" dirty="0"/>
              <a:t>monitor, evaluate, and manage</a:t>
            </a:r>
            <a:r>
              <a:rPr lang="en-US" sz="2800" dirty="0"/>
              <a:t> personal, professional, and financial affairs to avoid conflicts of interest.</a:t>
            </a:r>
          </a:p>
        </p:txBody>
      </p:sp>
      <p:sp>
        <p:nvSpPr>
          <p:cNvPr id="6" name="TextBox 5">
            <a:extLst>
              <a:ext uri="{FF2B5EF4-FFF2-40B4-BE49-F238E27FC236}">
                <a16:creationId xmlns:a16="http://schemas.microsoft.com/office/drawing/2014/main" id="{A38E25FE-E2C0-4AEC-B121-625F4564F68A}"/>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1160-EF9B-4C00-96A6-B9D9657FDA38}"/>
              </a:ext>
            </a:extLst>
          </p:cNvPr>
          <p:cNvSpPr>
            <a:spLocks noGrp="1"/>
          </p:cNvSpPr>
          <p:nvPr>
            <p:ph type="title"/>
          </p:nvPr>
        </p:nvSpPr>
        <p:spPr>
          <a:xfrm>
            <a:off x="676651" y="533400"/>
            <a:ext cx="7773338" cy="1147895"/>
          </a:xfrm>
        </p:spPr>
        <p:txBody>
          <a:bodyPr>
            <a:normAutofit/>
          </a:bodyPr>
          <a:lstStyle/>
          <a:p>
            <a:r>
              <a:rPr lang="en-US" b="1" cap="none" dirty="0">
                <a:solidFill>
                  <a:srgbClr val="0066CC"/>
                </a:solidFill>
              </a:rPr>
              <a:t>Monitoring and Avoiding </a:t>
            </a:r>
            <a:br>
              <a:rPr lang="en-US" b="1" cap="none" dirty="0">
                <a:solidFill>
                  <a:srgbClr val="0066CC"/>
                </a:solidFill>
              </a:rPr>
            </a:br>
            <a:r>
              <a:rPr lang="en-US" b="1" cap="none" dirty="0">
                <a:solidFill>
                  <a:srgbClr val="0066CC"/>
                </a:solidFill>
              </a:rPr>
              <a:t>Conflicts of Interest</a:t>
            </a:r>
            <a:endParaRPr lang="en-US" dirty="0"/>
          </a:p>
        </p:txBody>
      </p:sp>
      <p:sp>
        <p:nvSpPr>
          <p:cNvPr id="3" name="Slide Number Placeholder 2">
            <a:extLst>
              <a:ext uri="{FF2B5EF4-FFF2-40B4-BE49-F238E27FC236}">
                <a16:creationId xmlns:a16="http://schemas.microsoft.com/office/drawing/2014/main" id="{26093747-5A4A-4DA1-AAB0-167FC5F3ECC2}"/>
              </a:ext>
            </a:extLst>
          </p:cNvPr>
          <p:cNvSpPr>
            <a:spLocks noGrp="1"/>
          </p:cNvSpPr>
          <p:nvPr>
            <p:ph type="sldNum" sz="quarter" idx="12"/>
          </p:nvPr>
        </p:nvSpPr>
        <p:spPr/>
        <p:txBody>
          <a:bodyPr/>
          <a:lstStyle/>
          <a:p>
            <a:pPr>
              <a:defRPr/>
            </a:pPr>
            <a:fld id="{DC8F6D09-6316-4F5E-AC08-851282D5BF5C}" type="slidenum">
              <a:rPr lang="en-US" smtClean="0"/>
              <a:pPr>
                <a:defRPr/>
              </a:pPr>
              <a:t>21</a:t>
            </a:fld>
            <a:endParaRPr lang="en-US" dirty="0"/>
          </a:p>
        </p:txBody>
      </p:sp>
      <p:graphicFrame>
        <p:nvGraphicFramePr>
          <p:cNvPr id="8" name="Diagram 7">
            <a:extLst>
              <a:ext uri="{FF2B5EF4-FFF2-40B4-BE49-F238E27FC236}">
                <a16:creationId xmlns:a16="http://schemas.microsoft.com/office/drawing/2014/main" id="{1D8AE27A-F0E6-41FE-A60A-A15CFA51011B}"/>
              </a:ext>
            </a:extLst>
          </p:cNvPr>
          <p:cNvGraphicFramePr/>
          <p:nvPr>
            <p:extLst>
              <p:ext uri="{D42A27DB-BD31-4B8C-83A1-F6EECF244321}">
                <p14:modId xmlns:p14="http://schemas.microsoft.com/office/powerpoint/2010/main" val="2037138435"/>
              </p:ext>
            </p:extLst>
          </p:nvPr>
        </p:nvGraphicFramePr>
        <p:xfrm>
          <a:off x="152400" y="1905000"/>
          <a:ext cx="8106620" cy="4176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A57382C-512A-4B6E-91C6-E271A4FB08C8}"/>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1847090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0408" y="600476"/>
            <a:ext cx="8458200" cy="771124"/>
          </a:xfrm>
        </p:spPr>
        <p:txBody>
          <a:bodyPr>
            <a:noAutofit/>
          </a:bodyPr>
          <a:lstStyle/>
          <a:p>
            <a:pPr algn="ctr" fontAlgn="auto">
              <a:spcAft>
                <a:spcPts val="0"/>
              </a:spcAft>
              <a:defRPr/>
            </a:pPr>
            <a:r>
              <a:rPr lang="en-US" b="1" cap="none" dirty="0">
                <a:solidFill>
                  <a:srgbClr val="0066CC"/>
                </a:solidFill>
              </a:rPr>
              <a:t>Additional Duties for Agency Heads</a:t>
            </a:r>
          </a:p>
        </p:txBody>
      </p:sp>
      <p:sp>
        <p:nvSpPr>
          <p:cNvPr id="35843" name="Content Placeholder 1"/>
          <p:cNvSpPr>
            <a:spLocks noGrp="1"/>
          </p:cNvSpPr>
          <p:nvPr>
            <p:ph sz="quarter" idx="13"/>
          </p:nvPr>
        </p:nvSpPr>
        <p:spPr>
          <a:xfrm>
            <a:off x="533400" y="1752600"/>
            <a:ext cx="7925270" cy="3581400"/>
          </a:xfrm>
        </p:spPr>
        <p:txBody>
          <a:bodyPr>
            <a:noAutofit/>
          </a:bodyPr>
          <a:lstStyle/>
          <a:p>
            <a:pPr>
              <a:buClrTx/>
            </a:pPr>
            <a:r>
              <a:rPr lang="en-US" sz="2800" cap="none" dirty="0"/>
              <a:t>Agency heads includes board chairs.</a:t>
            </a:r>
          </a:p>
          <a:p>
            <a:pPr>
              <a:buClrTx/>
            </a:pPr>
            <a:r>
              <a:rPr lang="en-US" sz="2800" cap="none" dirty="0"/>
              <a:t>Take an active role in furthering ethics and ensuring compliance </a:t>
            </a:r>
          </a:p>
          <a:p>
            <a:pPr>
              <a:buClrTx/>
            </a:pPr>
            <a:r>
              <a:rPr lang="en-US" sz="2800" cap="none" dirty="0"/>
              <a:t>Be familiar with Commission’s ethics and lobbying opinions, rules, newsletters, etc.</a:t>
            </a:r>
          </a:p>
          <a:p>
            <a:endParaRPr lang="en-US" sz="2000" dirty="0"/>
          </a:p>
        </p:txBody>
      </p:sp>
      <p:sp>
        <p:nvSpPr>
          <p:cNvPr id="5" name="Slide Number Placeholder 4"/>
          <p:cNvSpPr>
            <a:spLocks noGrp="1"/>
          </p:cNvSpPr>
          <p:nvPr>
            <p:ph type="sldNum" sz="quarter" idx="12"/>
          </p:nvPr>
        </p:nvSpPr>
        <p:spPr/>
        <p:txBody>
          <a:bodyPr/>
          <a:lstStyle/>
          <a:p>
            <a:pPr>
              <a:defRPr/>
            </a:pPr>
            <a:fld id="{B60040C4-B848-472F-B75E-24DE76E21C46}" type="slidenum">
              <a:rPr lang="en-US"/>
              <a:pPr>
                <a:defRPr/>
              </a:pPr>
              <a:t>22</a:t>
            </a:fld>
            <a:endParaRPr lang="en-US" dirty="0"/>
          </a:p>
        </p:txBody>
      </p:sp>
      <p:sp>
        <p:nvSpPr>
          <p:cNvPr id="7" name="TextBox 6">
            <a:extLst>
              <a:ext uri="{FF2B5EF4-FFF2-40B4-BE49-F238E27FC236}">
                <a16:creationId xmlns:a16="http://schemas.microsoft.com/office/drawing/2014/main" id="{42E60BF6-4566-4725-A71C-CD35F0B0262E}"/>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5025-CFAF-4C0C-82BA-53CD8FA04B09}"/>
              </a:ext>
            </a:extLst>
          </p:cNvPr>
          <p:cNvSpPr>
            <a:spLocks noGrp="1"/>
          </p:cNvSpPr>
          <p:nvPr>
            <p:ph type="title"/>
          </p:nvPr>
        </p:nvSpPr>
        <p:spPr>
          <a:xfrm>
            <a:off x="838200" y="1143000"/>
            <a:ext cx="7773338" cy="676882"/>
          </a:xfrm>
        </p:spPr>
        <p:txBody>
          <a:bodyPr>
            <a:normAutofit/>
          </a:bodyPr>
          <a:lstStyle/>
          <a:p>
            <a:r>
              <a:rPr lang="en-US" b="1" cap="none" dirty="0">
                <a:solidFill>
                  <a:srgbClr val="0066CC"/>
                </a:solidFill>
              </a:rPr>
              <a:t>Additional Duties for Agency Heads</a:t>
            </a:r>
            <a:endParaRPr lang="en-US" dirty="0"/>
          </a:p>
        </p:txBody>
      </p:sp>
      <p:sp>
        <p:nvSpPr>
          <p:cNvPr id="3" name="Content Placeholder 2">
            <a:extLst>
              <a:ext uri="{FF2B5EF4-FFF2-40B4-BE49-F238E27FC236}">
                <a16:creationId xmlns:a16="http://schemas.microsoft.com/office/drawing/2014/main" id="{BB0615D4-0988-4757-89F7-8106B77D20B2}"/>
              </a:ext>
            </a:extLst>
          </p:cNvPr>
          <p:cNvSpPr>
            <a:spLocks noGrp="1"/>
          </p:cNvSpPr>
          <p:nvPr>
            <p:ph sz="quarter" idx="13"/>
          </p:nvPr>
        </p:nvSpPr>
        <p:spPr>
          <a:xfrm>
            <a:off x="685330" y="2367093"/>
            <a:ext cx="7772870" cy="3516183"/>
          </a:xfrm>
        </p:spPr>
        <p:txBody>
          <a:bodyPr>
            <a:normAutofit lnSpcReduction="10000"/>
          </a:bodyPr>
          <a:lstStyle/>
          <a:p>
            <a:pPr>
              <a:buClrTx/>
            </a:pPr>
            <a:r>
              <a:rPr lang="en-US" sz="2400" cap="none" dirty="0"/>
              <a:t>Remind members/employees of their duty to avoid conflicts of interest and ensure conflicts are recorded in meeting minutes.</a:t>
            </a:r>
          </a:p>
          <a:p>
            <a:pPr>
              <a:buClrTx/>
            </a:pPr>
            <a:r>
              <a:rPr lang="en-US" sz="2400" cap="none" dirty="0"/>
              <a:t>Ensure that your legal counsel is familiar with the Ethics Act.</a:t>
            </a:r>
          </a:p>
          <a:p>
            <a:pPr>
              <a:buClrTx/>
            </a:pPr>
            <a:r>
              <a:rPr lang="en-US" sz="2400" cap="none" dirty="0"/>
              <a:t>Consider the need for customized ethics education programs.</a:t>
            </a:r>
          </a:p>
          <a:p>
            <a:pPr>
              <a:buClrTx/>
            </a:pPr>
            <a:r>
              <a:rPr lang="en-US" sz="2400" b="1" cap="none" dirty="0">
                <a:solidFill>
                  <a:srgbClr val="FF0000"/>
                </a:solidFill>
              </a:rPr>
              <a:t>Designate an ethics liaison.</a:t>
            </a:r>
          </a:p>
          <a:p>
            <a:pPr>
              <a:buClrTx/>
            </a:pPr>
            <a:r>
              <a:rPr lang="en-US" sz="2400" b="1" cap="none" dirty="0">
                <a:solidFill>
                  <a:srgbClr val="FF0000"/>
                </a:solidFill>
              </a:rPr>
              <a:t>Notify the Commission of changes in public servants.</a:t>
            </a:r>
          </a:p>
          <a:p>
            <a:endParaRPr lang="en-US" dirty="0"/>
          </a:p>
        </p:txBody>
      </p:sp>
      <p:sp>
        <p:nvSpPr>
          <p:cNvPr id="4" name="Slide Number Placeholder 3">
            <a:extLst>
              <a:ext uri="{FF2B5EF4-FFF2-40B4-BE49-F238E27FC236}">
                <a16:creationId xmlns:a16="http://schemas.microsoft.com/office/drawing/2014/main" id="{904DEAB7-77F6-4A1F-B8E5-5253E60E3475}"/>
              </a:ext>
            </a:extLst>
          </p:cNvPr>
          <p:cNvSpPr>
            <a:spLocks noGrp="1"/>
          </p:cNvSpPr>
          <p:nvPr>
            <p:ph type="sldNum" sz="quarter" idx="12"/>
          </p:nvPr>
        </p:nvSpPr>
        <p:spPr/>
        <p:txBody>
          <a:bodyPr/>
          <a:lstStyle/>
          <a:p>
            <a:pPr>
              <a:defRPr/>
            </a:pPr>
            <a:fld id="{8C2F2788-9A57-4D72-8D25-6127A48676D3}" type="slidenum">
              <a:rPr lang="en-US" smtClean="0"/>
              <a:pPr>
                <a:defRPr/>
              </a:pPr>
              <a:t>23</a:t>
            </a:fld>
            <a:endParaRPr lang="en-US" dirty="0"/>
          </a:p>
        </p:txBody>
      </p:sp>
      <p:sp>
        <p:nvSpPr>
          <p:cNvPr id="6" name="TextBox 5">
            <a:extLst>
              <a:ext uri="{FF2B5EF4-FFF2-40B4-BE49-F238E27FC236}">
                <a16:creationId xmlns:a16="http://schemas.microsoft.com/office/drawing/2014/main" id="{E7C877D0-CBD4-4025-888C-5C989A750438}"/>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393695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822324"/>
            <a:ext cx="4876799" cy="914400"/>
          </a:xfrm>
        </p:spPr>
        <p:txBody>
          <a:bodyPr>
            <a:noAutofit/>
          </a:bodyPr>
          <a:lstStyle/>
          <a:p>
            <a:r>
              <a:rPr lang="en-US" sz="4400" b="1" cap="none" dirty="0">
                <a:solidFill>
                  <a:srgbClr val="0070C0"/>
                </a:solidFill>
              </a:rPr>
              <a:t>Ethics Liaisons . . .</a:t>
            </a:r>
          </a:p>
        </p:txBody>
      </p:sp>
      <p:sp>
        <p:nvSpPr>
          <p:cNvPr id="3" name="Content Placeholder 2"/>
          <p:cNvSpPr>
            <a:spLocks noGrp="1"/>
          </p:cNvSpPr>
          <p:nvPr>
            <p:ph sz="quarter" idx="13"/>
          </p:nvPr>
        </p:nvSpPr>
        <p:spPr>
          <a:xfrm>
            <a:off x="1219200" y="1981200"/>
            <a:ext cx="6858000" cy="3200400"/>
          </a:xfrm>
        </p:spPr>
        <p:txBody>
          <a:bodyPr>
            <a:normAutofit/>
          </a:bodyPr>
          <a:lstStyle/>
          <a:p>
            <a:pPr>
              <a:buClrTx/>
            </a:pPr>
            <a:r>
              <a:rPr lang="en-US" sz="2800" cap="none" dirty="0"/>
              <a:t>do not have to file an SEI unless they are also serving in a covered position</a:t>
            </a:r>
          </a:p>
          <a:p>
            <a:pPr>
              <a:buClrTx/>
            </a:pPr>
            <a:endParaRPr lang="en-US" sz="1000" cap="none" dirty="0"/>
          </a:p>
          <a:p>
            <a:pPr>
              <a:buClrTx/>
            </a:pPr>
            <a:r>
              <a:rPr lang="en-US" sz="2800" cap="none" dirty="0"/>
              <a:t>must attend ethics education programs (same deadlines apply)</a:t>
            </a:r>
          </a:p>
          <a:p>
            <a:pPr marL="0" indent="0">
              <a:buClr>
                <a:srgbClr val="0066CC"/>
              </a:buClr>
              <a:buNone/>
            </a:pPr>
            <a:r>
              <a:rPr lang="en-US" sz="2600" dirty="0"/>
              <a:t> </a:t>
            </a:r>
          </a:p>
          <a:p>
            <a:endParaRPr lang="en-US" dirty="0"/>
          </a:p>
        </p:txBody>
      </p:sp>
      <p:sp>
        <p:nvSpPr>
          <p:cNvPr id="4" name="Slide Number Placeholder 3"/>
          <p:cNvSpPr>
            <a:spLocks noGrp="1"/>
          </p:cNvSpPr>
          <p:nvPr>
            <p:ph type="sldNum" sz="quarter" idx="12"/>
          </p:nvPr>
        </p:nvSpPr>
        <p:spPr/>
        <p:txBody>
          <a:bodyPr/>
          <a:lstStyle/>
          <a:p>
            <a:pPr>
              <a:defRPr/>
            </a:pPr>
            <a:fld id="{8C2F2788-9A57-4D72-8D25-6127A48676D3}" type="slidenum">
              <a:rPr lang="en-US" smtClean="0"/>
              <a:pPr>
                <a:defRPr/>
              </a:pPr>
              <a:t>24</a:t>
            </a:fld>
            <a:endParaRPr lang="en-US" dirty="0"/>
          </a:p>
        </p:txBody>
      </p:sp>
      <p:sp>
        <p:nvSpPr>
          <p:cNvPr id="6" name="TextBox 5">
            <a:extLst>
              <a:ext uri="{FF2B5EF4-FFF2-40B4-BE49-F238E27FC236}">
                <a16:creationId xmlns:a16="http://schemas.microsoft.com/office/drawing/2014/main" id="{A6EA2B61-292A-4870-8204-E5E42B6A2F81}"/>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3450337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849350"/>
            <a:ext cx="4343400" cy="685800"/>
          </a:xfrm>
        </p:spPr>
        <p:txBody>
          <a:bodyPr>
            <a:normAutofit fontScale="90000"/>
          </a:bodyPr>
          <a:lstStyle/>
          <a:p>
            <a:pPr>
              <a:defRPr/>
            </a:pP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br>
              <a:rPr lang="en-US" sz="4400" b="1" dirty="0">
                <a:solidFill>
                  <a:srgbClr val="FFFF00"/>
                </a:solidFill>
                <a:effectLst>
                  <a:outerShdw blurRad="38100" dist="38100" dir="2700000" algn="tl">
                    <a:srgbClr val="000000">
                      <a:alpha val="43137"/>
                    </a:srgbClr>
                  </a:outerShdw>
                </a:effectLst>
              </a:rPr>
            </a:br>
            <a:r>
              <a:rPr lang="en-US" sz="4400" b="1" cap="none" dirty="0">
                <a:solidFill>
                  <a:srgbClr val="0066CC"/>
                </a:solidFill>
              </a:rPr>
              <a:t>Conflicts of Interest</a:t>
            </a:r>
            <a:endParaRPr lang="en-US" sz="4400" b="1" dirty="0">
              <a:solidFill>
                <a:srgbClr val="FF0000"/>
              </a:solidFill>
              <a:effectLst>
                <a:outerShdw blurRad="38100" dist="38100" dir="2700000" algn="tl">
                  <a:srgbClr val="000000">
                    <a:alpha val="43137"/>
                  </a:srgbClr>
                </a:outerShdw>
              </a:effectLst>
            </a:endParaRPr>
          </a:p>
        </p:txBody>
      </p:sp>
      <p:sp>
        <p:nvSpPr>
          <p:cNvPr id="2" name="Content Placeholder 1"/>
          <p:cNvSpPr>
            <a:spLocks noGrp="1"/>
          </p:cNvSpPr>
          <p:nvPr>
            <p:ph sz="quarter" idx="13"/>
          </p:nvPr>
        </p:nvSpPr>
        <p:spPr>
          <a:xfrm>
            <a:off x="1219200" y="2985313"/>
            <a:ext cx="7772400" cy="1447800"/>
          </a:xfrm>
        </p:spPr>
        <p:txBody>
          <a:bodyPr>
            <a:normAutofit/>
          </a:bodyPr>
          <a:lstStyle/>
          <a:p>
            <a:pPr marL="107950" indent="0">
              <a:spcBef>
                <a:spcPct val="0"/>
              </a:spcBef>
              <a:buClr>
                <a:schemeClr val="tx1"/>
              </a:buClr>
              <a:buNone/>
            </a:pPr>
            <a:endParaRPr lang="en-US" sz="1100" cap="none" dirty="0"/>
          </a:p>
          <a:p>
            <a:pPr marL="622300" indent="-514350">
              <a:spcBef>
                <a:spcPct val="0"/>
              </a:spcBef>
              <a:buClr>
                <a:schemeClr val="tx1"/>
              </a:buClr>
              <a:buFont typeface="+mj-lt"/>
              <a:buAutoNum type="arabicPeriod"/>
            </a:pPr>
            <a:r>
              <a:rPr lang="en-US" sz="2800" cap="none" dirty="0"/>
              <a:t>Financial benefits (two provisions under this category)</a:t>
            </a:r>
          </a:p>
        </p:txBody>
      </p:sp>
      <p:sp>
        <p:nvSpPr>
          <p:cNvPr id="7" name="Slide Number Placeholder 6"/>
          <p:cNvSpPr>
            <a:spLocks noGrp="1"/>
          </p:cNvSpPr>
          <p:nvPr>
            <p:ph type="sldNum" sz="quarter" idx="12"/>
          </p:nvPr>
        </p:nvSpPr>
        <p:spPr/>
        <p:txBody>
          <a:bodyPr/>
          <a:lstStyle/>
          <a:p>
            <a:pPr>
              <a:defRPr/>
            </a:pPr>
            <a:fld id="{38EC047F-66F2-4E76-B528-B4EE9DB338C5}" type="slidenum">
              <a:rPr lang="en-US"/>
              <a:pPr>
                <a:defRPr/>
              </a:pPr>
              <a:t>25</a:t>
            </a:fld>
            <a:endParaRPr lang="en-US" dirty="0"/>
          </a:p>
        </p:txBody>
      </p:sp>
      <p:sp>
        <p:nvSpPr>
          <p:cNvPr id="6" name="TextBox 5">
            <a:extLst>
              <a:ext uri="{FF2B5EF4-FFF2-40B4-BE49-F238E27FC236}">
                <a16:creationId xmlns:a16="http://schemas.microsoft.com/office/drawing/2014/main" id="{4F977C45-6A32-4D17-A409-0AAE0C993840}"/>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
        <p:nvSpPr>
          <p:cNvPr id="4" name="TextBox 3">
            <a:extLst>
              <a:ext uri="{FF2B5EF4-FFF2-40B4-BE49-F238E27FC236}">
                <a16:creationId xmlns:a16="http://schemas.microsoft.com/office/drawing/2014/main" id="{BFACCC49-5B85-E073-6FDC-02E90E7AF0A8}"/>
              </a:ext>
            </a:extLst>
          </p:cNvPr>
          <p:cNvSpPr txBox="1"/>
          <p:nvPr/>
        </p:nvSpPr>
        <p:spPr>
          <a:xfrm>
            <a:off x="762000" y="2185094"/>
            <a:ext cx="7010400" cy="800219"/>
          </a:xfrm>
          <a:prstGeom prst="rect">
            <a:avLst/>
          </a:prstGeom>
          <a:noFill/>
        </p:spPr>
        <p:txBody>
          <a:bodyPr wrap="square" rtlCol="0">
            <a:spAutoFit/>
          </a:bodyPr>
          <a:lstStyle/>
          <a:p>
            <a:r>
              <a:rPr lang="en-US" sz="2800" cap="none" dirty="0"/>
              <a:t>Two </a:t>
            </a:r>
            <a:r>
              <a:rPr lang="en-US" sz="2800" dirty="0"/>
              <a:t>categories </a:t>
            </a:r>
            <a:r>
              <a:rPr lang="en-US" sz="2800" cap="none" dirty="0"/>
              <a:t>covered by the Ethics Act:</a:t>
            </a:r>
          </a:p>
          <a:p>
            <a:endParaRPr lang="en-US" dirty="0"/>
          </a:p>
        </p:txBody>
      </p:sp>
      <p:sp>
        <p:nvSpPr>
          <p:cNvPr id="8" name="TextBox 7">
            <a:extLst>
              <a:ext uri="{FF2B5EF4-FFF2-40B4-BE49-F238E27FC236}">
                <a16:creationId xmlns:a16="http://schemas.microsoft.com/office/drawing/2014/main" id="{CF088F92-31F7-DF27-3CAA-021376CD6007}"/>
              </a:ext>
            </a:extLst>
          </p:cNvPr>
          <p:cNvSpPr txBox="1"/>
          <p:nvPr/>
        </p:nvSpPr>
        <p:spPr>
          <a:xfrm>
            <a:off x="1371600" y="4652170"/>
            <a:ext cx="5715000" cy="1231106"/>
          </a:xfrm>
          <a:prstGeom prst="rect">
            <a:avLst/>
          </a:prstGeom>
          <a:noFill/>
        </p:spPr>
        <p:txBody>
          <a:bodyPr wrap="square" rtlCol="0">
            <a:spAutoFit/>
          </a:bodyPr>
          <a:lstStyle/>
          <a:p>
            <a:r>
              <a:rPr lang="en-US" sz="2800" cap="none" dirty="0"/>
              <a:t>2.  Relationships (one provision here)</a:t>
            </a:r>
          </a:p>
          <a:p>
            <a:endParaRPr lang="en-US" sz="2800" cap="none"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6320" y="327190"/>
            <a:ext cx="7086600" cy="992697"/>
          </a:xfrm>
        </p:spPr>
        <p:txBody>
          <a:bodyPr>
            <a:normAutofit fontScale="90000"/>
          </a:bodyPr>
          <a:lstStyle/>
          <a:p>
            <a:pPr fontAlgn="auto">
              <a:spcAft>
                <a:spcPts val="0"/>
              </a:spcAft>
              <a:defRPr/>
            </a:pPr>
            <a:r>
              <a:rPr lang="en-US" b="1" cap="none" dirty="0">
                <a:solidFill>
                  <a:srgbClr val="0066CC"/>
                </a:solidFill>
              </a:rPr>
              <a:t>Using Public Positions in Official Actions</a:t>
            </a:r>
            <a:br>
              <a:rPr lang="en-US" b="1" cap="none" dirty="0">
                <a:solidFill>
                  <a:srgbClr val="0066CC"/>
                </a:solidFill>
              </a:rPr>
            </a:br>
            <a:r>
              <a:rPr lang="en-US" b="1" cap="none" dirty="0">
                <a:solidFill>
                  <a:srgbClr val="0066CC"/>
                </a:solidFill>
              </a:rPr>
              <a:t>(financial benefit)</a:t>
            </a:r>
          </a:p>
        </p:txBody>
      </p:sp>
      <p:sp>
        <p:nvSpPr>
          <p:cNvPr id="5" name="Content Placeholder 4">
            <a:extLst>
              <a:ext uri="{FF2B5EF4-FFF2-40B4-BE49-F238E27FC236}">
                <a16:creationId xmlns:a16="http://schemas.microsoft.com/office/drawing/2014/main" id="{313D2F66-5BC9-4C1C-A9AD-B1349E715BBB}"/>
              </a:ext>
            </a:extLst>
          </p:cNvPr>
          <p:cNvSpPr>
            <a:spLocks noGrp="1"/>
          </p:cNvSpPr>
          <p:nvPr>
            <p:ph sz="quarter" idx="13"/>
          </p:nvPr>
        </p:nvSpPr>
        <p:spPr>
          <a:xfrm>
            <a:off x="5314950" y="2183396"/>
            <a:ext cx="3829050" cy="4282492"/>
          </a:xfrm>
        </p:spPr>
        <p:txBody>
          <a:bodyPr>
            <a:normAutofit fontScale="70000" lnSpcReduction="20000"/>
          </a:bodyPr>
          <a:lstStyle/>
          <a:p>
            <a:r>
              <a:rPr lang="en-US" sz="2600" cap="none" dirty="0"/>
              <a:t>proceeding, </a:t>
            </a:r>
          </a:p>
          <a:p>
            <a:r>
              <a:rPr lang="en-US" sz="2600" cap="none" dirty="0"/>
              <a:t>application, </a:t>
            </a:r>
          </a:p>
          <a:p>
            <a:r>
              <a:rPr lang="en-US" sz="2600" cap="none" dirty="0"/>
              <a:t>submission, </a:t>
            </a:r>
          </a:p>
          <a:p>
            <a:r>
              <a:rPr lang="en-US" sz="2600" cap="none" dirty="0"/>
              <a:t>request for ruling or other determination, </a:t>
            </a:r>
          </a:p>
          <a:p>
            <a:r>
              <a:rPr lang="en-US" sz="2600" cap="none" dirty="0"/>
              <a:t>contract, </a:t>
            </a:r>
          </a:p>
          <a:p>
            <a:r>
              <a:rPr lang="en-US" sz="2600" cap="none" dirty="0"/>
              <a:t>claim, </a:t>
            </a:r>
          </a:p>
          <a:p>
            <a:r>
              <a:rPr lang="en-US" sz="2600" cap="none" dirty="0"/>
              <a:t>controversy, </a:t>
            </a:r>
          </a:p>
          <a:p>
            <a:r>
              <a:rPr lang="en-US" sz="2600" cap="none" dirty="0"/>
              <a:t>investigation, </a:t>
            </a:r>
          </a:p>
          <a:p>
            <a:r>
              <a:rPr lang="en-US" sz="2600" cap="none" dirty="0"/>
              <a:t>charge, or </a:t>
            </a:r>
          </a:p>
          <a:p>
            <a:r>
              <a:rPr lang="en-US" sz="2600" cap="none" dirty="0"/>
              <a:t>rule-making.</a:t>
            </a:r>
          </a:p>
          <a:p>
            <a:endParaRPr lang="en-US" dirty="0"/>
          </a:p>
        </p:txBody>
      </p:sp>
      <p:sp>
        <p:nvSpPr>
          <p:cNvPr id="11" name="Slide Number Placeholder 10"/>
          <p:cNvSpPr>
            <a:spLocks noGrp="1"/>
          </p:cNvSpPr>
          <p:nvPr>
            <p:ph type="sldNum" sz="quarter" idx="12"/>
          </p:nvPr>
        </p:nvSpPr>
        <p:spPr/>
        <p:txBody>
          <a:bodyPr/>
          <a:lstStyle/>
          <a:p>
            <a:pPr>
              <a:defRPr/>
            </a:pPr>
            <a:fld id="{25E3E59E-A9B5-49C5-A99A-80DEEE78D75C}" type="slidenum">
              <a:rPr lang="en-US"/>
              <a:pPr>
                <a:defRPr/>
              </a:pPr>
              <a:t>26</a:t>
            </a:fld>
            <a:endParaRPr lang="en-US" dirty="0"/>
          </a:p>
        </p:txBody>
      </p:sp>
      <p:sp>
        <p:nvSpPr>
          <p:cNvPr id="39945" name="TextBox 14"/>
          <p:cNvSpPr txBox="1">
            <a:spLocks noChangeArrowheads="1"/>
          </p:cNvSpPr>
          <p:nvPr/>
        </p:nvSpPr>
        <p:spPr bwMode="auto">
          <a:xfrm>
            <a:off x="2057400" y="6096000"/>
            <a:ext cx="184150" cy="369888"/>
          </a:xfrm>
          <a:prstGeom prst="rect">
            <a:avLst/>
          </a:prstGeom>
          <a:noFill/>
          <a:ln w="9525">
            <a:noFill/>
            <a:miter lim="800000"/>
            <a:headEnd/>
            <a:tailEnd/>
          </a:ln>
        </p:spPr>
        <p:txBody>
          <a:bodyPr wrap="none">
            <a:spAutoFit/>
          </a:bodyPr>
          <a:lstStyle/>
          <a:p>
            <a:endParaRPr lang="en-US" dirty="0"/>
          </a:p>
        </p:txBody>
      </p:sp>
      <p:sp>
        <p:nvSpPr>
          <p:cNvPr id="4" name="TextBox 3">
            <a:extLst>
              <a:ext uri="{FF2B5EF4-FFF2-40B4-BE49-F238E27FC236}">
                <a16:creationId xmlns:a16="http://schemas.microsoft.com/office/drawing/2014/main" id="{AE4D77DB-C673-4D26-B500-52D89A9BE4AE}"/>
              </a:ext>
            </a:extLst>
          </p:cNvPr>
          <p:cNvSpPr txBox="1"/>
          <p:nvPr/>
        </p:nvSpPr>
        <p:spPr>
          <a:xfrm>
            <a:off x="514820" y="1981196"/>
            <a:ext cx="4114800" cy="4210383"/>
          </a:xfrm>
          <a:prstGeom prst="rect">
            <a:avLst/>
          </a:prstGeom>
          <a:noFill/>
        </p:spPr>
        <p:txBody>
          <a:bodyPr wrap="square" rtlCol="0">
            <a:spAutoFit/>
          </a:bodyPr>
          <a:lstStyle/>
          <a:p>
            <a:pPr fontAlgn="auto">
              <a:lnSpc>
                <a:spcPct val="80000"/>
              </a:lnSpc>
              <a:spcBef>
                <a:spcPts val="0"/>
              </a:spcBef>
              <a:spcAft>
                <a:spcPts val="0"/>
              </a:spcAft>
              <a:defRPr/>
            </a:pPr>
            <a:endParaRPr lang="en-US" sz="2400" dirty="0"/>
          </a:p>
          <a:p>
            <a:pPr fontAlgn="auto">
              <a:lnSpc>
                <a:spcPct val="80000"/>
              </a:lnSpc>
              <a:spcBef>
                <a:spcPts val="0"/>
              </a:spcBef>
              <a:spcAft>
                <a:spcPts val="0"/>
              </a:spcAft>
              <a:defRPr/>
            </a:pPr>
            <a:r>
              <a:rPr lang="en-US" sz="2400" dirty="0"/>
              <a:t>An official action is any decision, including </a:t>
            </a:r>
          </a:p>
          <a:p>
            <a:pPr marL="742950" lvl="1" indent="-285750">
              <a:lnSpc>
                <a:spcPct val="80000"/>
              </a:lnSpc>
              <a:buFont typeface="Arial" panose="020B0604020202020204" pitchFamily="34" charset="0"/>
              <a:buChar char="•"/>
              <a:defRPr/>
            </a:pPr>
            <a:r>
              <a:rPr lang="en-US" sz="2400" dirty="0"/>
              <a:t>administration, </a:t>
            </a:r>
          </a:p>
          <a:p>
            <a:pPr marL="742950" lvl="1" indent="-285750">
              <a:lnSpc>
                <a:spcPct val="80000"/>
              </a:lnSpc>
              <a:buFont typeface="Arial" panose="020B0604020202020204" pitchFamily="34" charset="0"/>
              <a:buChar char="•"/>
              <a:defRPr/>
            </a:pPr>
            <a:r>
              <a:rPr lang="en-US" sz="2400" dirty="0"/>
              <a:t>approval, </a:t>
            </a:r>
          </a:p>
          <a:p>
            <a:pPr marL="742950" lvl="1" indent="-285750">
              <a:lnSpc>
                <a:spcPct val="80000"/>
              </a:lnSpc>
              <a:buFont typeface="Arial" panose="020B0604020202020204" pitchFamily="34" charset="0"/>
              <a:buChar char="•"/>
              <a:defRPr/>
            </a:pPr>
            <a:r>
              <a:rPr lang="en-US" sz="2400" dirty="0"/>
              <a:t>disapproval, </a:t>
            </a:r>
          </a:p>
          <a:p>
            <a:pPr marL="742950" lvl="1" indent="-285750">
              <a:lnSpc>
                <a:spcPct val="80000"/>
              </a:lnSpc>
              <a:buFont typeface="Arial" panose="020B0604020202020204" pitchFamily="34" charset="0"/>
              <a:buChar char="•"/>
              <a:defRPr/>
            </a:pPr>
            <a:r>
              <a:rPr lang="en-US" sz="2400" dirty="0"/>
              <a:t>preparation, </a:t>
            </a:r>
          </a:p>
          <a:p>
            <a:pPr marL="742950" lvl="1" indent="-285750">
              <a:lnSpc>
                <a:spcPct val="80000"/>
              </a:lnSpc>
              <a:buFont typeface="Arial" panose="020B0604020202020204" pitchFamily="34" charset="0"/>
              <a:buChar char="•"/>
              <a:defRPr/>
            </a:pPr>
            <a:r>
              <a:rPr lang="en-US" sz="2400" dirty="0"/>
              <a:t>recommendation, </a:t>
            </a:r>
          </a:p>
          <a:p>
            <a:pPr marL="742950" lvl="1" indent="-285750">
              <a:lnSpc>
                <a:spcPct val="80000"/>
              </a:lnSpc>
              <a:buFont typeface="Arial" panose="020B0604020202020204" pitchFamily="34" charset="0"/>
              <a:buChar char="•"/>
              <a:defRPr/>
            </a:pPr>
            <a:r>
              <a:rPr lang="en-US" sz="2400" dirty="0"/>
              <a:t>rendering of advice, and </a:t>
            </a:r>
          </a:p>
          <a:p>
            <a:pPr marL="742950" lvl="1" indent="-285750">
              <a:lnSpc>
                <a:spcPct val="80000"/>
              </a:lnSpc>
              <a:buFont typeface="Arial" panose="020B0604020202020204" pitchFamily="34" charset="0"/>
              <a:buChar char="•"/>
              <a:defRPr/>
            </a:pPr>
            <a:r>
              <a:rPr lang="en-US" sz="2400" dirty="0"/>
              <a:t>investigation </a:t>
            </a:r>
          </a:p>
          <a:p>
            <a:pPr marL="742950" lvl="1" indent="-285750">
              <a:lnSpc>
                <a:spcPct val="80000"/>
              </a:lnSpc>
              <a:buFont typeface="Arial" panose="020B0604020202020204" pitchFamily="34" charset="0"/>
              <a:buChar char="•"/>
              <a:defRPr/>
            </a:pPr>
            <a:endParaRPr lang="en-US" sz="2400" dirty="0"/>
          </a:p>
          <a:p>
            <a:pPr lvl="1">
              <a:lnSpc>
                <a:spcPct val="80000"/>
              </a:lnSpc>
              <a:defRPr/>
            </a:pPr>
            <a:r>
              <a:rPr lang="en-US" sz="2400" dirty="0"/>
              <a:t>made or contemplated in any . . .</a:t>
            </a:r>
          </a:p>
          <a:p>
            <a:endParaRPr lang="en-US" dirty="0"/>
          </a:p>
        </p:txBody>
      </p:sp>
      <p:sp>
        <p:nvSpPr>
          <p:cNvPr id="6" name="TextBox 5">
            <a:extLst>
              <a:ext uri="{FF2B5EF4-FFF2-40B4-BE49-F238E27FC236}">
                <a16:creationId xmlns:a16="http://schemas.microsoft.com/office/drawing/2014/main" id="{F2DDEE46-C15A-4137-93EF-EF73B778EC2C}"/>
              </a:ext>
            </a:extLst>
          </p:cNvPr>
          <p:cNvSpPr txBox="1"/>
          <p:nvPr/>
        </p:nvSpPr>
        <p:spPr>
          <a:xfrm>
            <a:off x="278048" y="1283234"/>
            <a:ext cx="8915400" cy="800219"/>
          </a:xfrm>
          <a:prstGeom prst="rect">
            <a:avLst/>
          </a:prstGeom>
          <a:noFill/>
        </p:spPr>
        <p:txBody>
          <a:bodyPr wrap="square" rtlCol="0">
            <a:spAutoFit/>
          </a:bodyPr>
          <a:lstStyle/>
          <a:p>
            <a:r>
              <a:rPr lang="en-US" sz="2800" dirty="0"/>
              <a:t>1. Are you using your public position in an “official action”? </a:t>
            </a:r>
          </a:p>
          <a:p>
            <a:endParaRPr lang="en-US" dirty="0"/>
          </a:p>
        </p:txBody>
      </p:sp>
      <p:sp>
        <p:nvSpPr>
          <p:cNvPr id="9" name="TextBox 8">
            <a:extLst>
              <a:ext uri="{FF2B5EF4-FFF2-40B4-BE49-F238E27FC236}">
                <a16:creationId xmlns:a16="http://schemas.microsoft.com/office/drawing/2014/main" id="{F26A1CE8-A959-4488-A2BD-85A527AE8A52}"/>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7904C-6444-4AE7-9C76-EEFF233F4403}"/>
              </a:ext>
            </a:extLst>
          </p:cNvPr>
          <p:cNvSpPr>
            <a:spLocks noGrp="1"/>
          </p:cNvSpPr>
          <p:nvPr>
            <p:ph type="title"/>
          </p:nvPr>
        </p:nvSpPr>
        <p:spPr>
          <a:xfrm>
            <a:off x="685332" y="838200"/>
            <a:ext cx="7773338" cy="753082"/>
          </a:xfrm>
        </p:spPr>
        <p:txBody>
          <a:bodyPr>
            <a:normAutofit fontScale="90000"/>
          </a:bodyPr>
          <a:lstStyle/>
          <a:p>
            <a:r>
              <a:rPr lang="en-US" b="1" cap="none" dirty="0">
                <a:solidFill>
                  <a:srgbClr val="0066CC"/>
                </a:solidFill>
              </a:rPr>
              <a:t>Using Public Positions in Official Actions</a:t>
            </a:r>
            <a:br>
              <a:rPr lang="en-US" b="1" cap="none" dirty="0">
                <a:solidFill>
                  <a:srgbClr val="0066CC"/>
                </a:solidFill>
              </a:rPr>
            </a:br>
            <a:r>
              <a:rPr lang="en-US" b="1" cap="none" dirty="0">
                <a:solidFill>
                  <a:srgbClr val="0066CC"/>
                </a:solidFill>
              </a:rPr>
              <a:t>(financial benefit)</a:t>
            </a:r>
            <a:endParaRPr lang="en-US" dirty="0"/>
          </a:p>
        </p:txBody>
      </p:sp>
      <p:sp>
        <p:nvSpPr>
          <p:cNvPr id="5" name="Content Placeholder 4">
            <a:extLst>
              <a:ext uri="{FF2B5EF4-FFF2-40B4-BE49-F238E27FC236}">
                <a16:creationId xmlns:a16="http://schemas.microsoft.com/office/drawing/2014/main" id="{54F39C43-2FA7-4DA4-B483-FA8C73856CAA}"/>
              </a:ext>
            </a:extLst>
          </p:cNvPr>
          <p:cNvSpPr>
            <a:spLocks noGrp="1"/>
          </p:cNvSpPr>
          <p:nvPr>
            <p:ph sz="quarter" idx="13"/>
          </p:nvPr>
        </p:nvSpPr>
        <p:spPr>
          <a:xfrm>
            <a:off x="1066800" y="2824294"/>
            <a:ext cx="7772870" cy="3424107"/>
          </a:xfrm>
        </p:spPr>
        <p:txBody>
          <a:bodyPr/>
          <a:lstStyle/>
          <a:p>
            <a:pPr marL="0" indent="0">
              <a:lnSpc>
                <a:spcPct val="80000"/>
              </a:lnSpc>
              <a:spcBef>
                <a:spcPts val="0"/>
              </a:spcBef>
              <a:buNone/>
              <a:defRPr/>
            </a:pPr>
            <a:r>
              <a:rPr lang="en-US" sz="2800" cap="none" dirty="0"/>
              <a:t>2. Are you benefiting from the official action?</a:t>
            </a:r>
          </a:p>
          <a:p>
            <a:pPr marL="288925" lvl="1" indent="0">
              <a:lnSpc>
                <a:spcPct val="80000"/>
              </a:lnSpc>
              <a:spcBef>
                <a:spcPts val="370"/>
              </a:spcBef>
              <a:buNone/>
              <a:defRPr/>
            </a:pPr>
            <a:endParaRPr lang="en-US" sz="2800" cap="none" dirty="0"/>
          </a:p>
          <a:p>
            <a:pPr marL="631825" lvl="1" indent="-342900">
              <a:lnSpc>
                <a:spcPct val="80000"/>
              </a:lnSpc>
              <a:spcBef>
                <a:spcPts val="370"/>
              </a:spcBef>
              <a:defRPr/>
            </a:pPr>
            <a:r>
              <a:rPr lang="en-US" sz="2800" cap="none" dirty="0"/>
              <a:t>What about a member of your extended family?</a:t>
            </a:r>
          </a:p>
          <a:p>
            <a:pPr marL="631825" lvl="1" indent="-342900">
              <a:lnSpc>
                <a:spcPct val="80000"/>
              </a:lnSpc>
              <a:spcBef>
                <a:spcPts val="370"/>
              </a:spcBef>
              <a:defRPr/>
            </a:pPr>
            <a:r>
              <a:rPr lang="en-US" sz="2800" cap="none" dirty="0"/>
              <a:t>What about a business you’re associated with? </a:t>
            </a:r>
          </a:p>
          <a:p>
            <a:endParaRPr lang="en-US" dirty="0"/>
          </a:p>
        </p:txBody>
      </p:sp>
      <p:sp>
        <p:nvSpPr>
          <p:cNvPr id="3" name="Slide Number Placeholder 2">
            <a:extLst>
              <a:ext uri="{FF2B5EF4-FFF2-40B4-BE49-F238E27FC236}">
                <a16:creationId xmlns:a16="http://schemas.microsoft.com/office/drawing/2014/main" id="{D3BF56CA-2E1A-4400-B448-6FEB3542A284}"/>
              </a:ext>
            </a:extLst>
          </p:cNvPr>
          <p:cNvSpPr>
            <a:spLocks noGrp="1"/>
          </p:cNvSpPr>
          <p:nvPr>
            <p:ph type="sldNum" sz="quarter" idx="12"/>
          </p:nvPr>
        </p:nvSpPr>
        <p:spPr/>
        <p:txBody>
          <a:bodyPr/>
          <a:lstStyle/>
          <a:p>
            <a:pPr>
              <a:defRPr/>
            </a:pPr>
            <a:fld id="{DC8F6D09-6316-4F5E-AC08-851282D5BF5C}" type="slidenum">
              <a:rPr lang="en-US" smtClean="0"/>
              <a:pPr>
                <a:defRPr/>
              </a:pPr>
              <a:t>27</a:t>
            </a:fld>
            <a:endParaRPr lang="en-US" dirty="0"/>
          </a:p>
        </p:txBody>
      </p:sp>
      <p:sp>
        <p:nvSpPr>
          <p:cNvPr id="7" name="TextBox 6">
            <a:extLst>
              <a:ext uri="{FF2B5EF4-FFF2-40B4-BE49-F238E27FC236}">
                <a16:creationId xmlns:a16="http://schemas.microsoft.com/office/drawing/2014/main" id="{2A329B3E-94B7-489C-A8F0-6DD81FD5984F}"/>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121673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3DB9-4AF9-4F7C-92E9-66943CDD865A}"/>
              </a:ext>
            </a:extLst>
          </p:cNvPr>
          <p:cNvSpPr>
            <a:spLocks noGrp="1"/>
          </p:cNvSpPr>
          <p:nvPr>
            <p:ph type="title"/>
          </p:nvPr>
        </p:nvSpPr>
        <p:spPr>
          <a:xfrm>
            <a:off x="685332" y="618519"/>
            <a:ext cx="7773338" cy="981682"/>
          </a:xfrm>
        </p:spPr>
        <p:txBody>
          <a:bodyPr>
            <a:normAutofit fontScale="90000"/>
          </a:bodyPr>
          <a:lstStyle/>
          <a:p>
            <a:r>
              <a:rPr lang="en-US" b="1" cap="none" dirty="0">
                <a:solidFill>
                  <a:srgbClr val="0066CC"/>
                </a:solidFill>
              </a:rPr>
              <a:t>Using Public Positions in Official Actions</a:t>
            </a:r>
            <a:br>
              <a:rPr lang="en-US" b="1" cap="none" dirty="0">
                <a:solidFill>
                  <a:srgbClr val="0066CC"/>
                </a:solidFill>
              </a:rPr>
            </a:br>
            <a:r>
              <a:rPr lang="en-US" b="1" cap="none" dirty="0">
                <a:solidFill>
                  <a:srgbClr val="0066CC"/>
                </a:solidFill>
              </a:rPr>
              <a:t>(financial benefit)</a:t>
            </a:r>
            <a:endParaRPr lang="en-US" dirty="0"/>
          </a:p>
        </p:txBody>
      </p:sp>
      <p:sp>
        <p:nvSpPr>
          <p:cNvPr id="3" name="Content Placeholder 2">
            <a:extLst>
              <a:ext uri="{FF2B5EF4-FFF2-40B4-BE49-F238E27FC236}">
                <a16:creationId xmlns:a16="http://schemas.microsoft.com/office/drawing/2014/main" id="{AC799238-E5A5-4454-B529-F4DA92C075CE}"/>
              </a:ext>
            </a:extLst>
          </p:cNvPr>
          <p:cNvSpPr>
            <a:spLocks noGrp="1"/>
          </p:cNvSpPr>
          <p:nvPr>
            <p:ph sz="quarter" idx="13"/>
          </p:nvPr>
        </p:nvSpPr>
        <p:spPr>
          <a:xfrm>
            <a:off x="685332" y="2011363"/>
            <a:ext cx="7772870" cy="4038600"/>
          </a:xfrm>
        </p:spPr>
        <p:txBody>
          <a:bodyPr>
            <a:normAutofit fontScale="92500" lnSpcReduction="10000"/>
          </a:bodyPr>
          <a:lstStyle/>
          <a:p>
            <a:pPr marL="0" indent="0">
              <a:lnSpc>
                <a:spcPct val="80000"/>
              </a:lnSpc>
              <a:spcBef>
                <a:spcPts val="0"/>
              </a:spcBef>
              <a:buNone/>
              <a:defRPr/>
            </a:pPr>
            <a:r>
              <a:rPr lang="en-US" sz="2800" cap="none" dirty="0"/>
              <a:t>3. Is the benefit a “financial benefit”?</a:t>
            </a:r>
          </a:p>
          <a:p>
            <a:pPr marL="0" indent="0">
              <a:lnSpc>
                <a:spcPct val="80000"/>
              </a:lnSpc>
              <a:spcBef>
                <a:spcPts val="0"/>
              </a:spcBef>
              <a:buNone/>
              <a:defRPr/>
            </a:pPr>
            <a:endParaRPr lang="en-US" sz="2800" cap="none" dirty="0"/>
          </a:p>
          <a:p>
            <a:pPr marL="0" indent="0">
              <a:lnSpc>
                <a:spcPct val="80000"/>
              </a:lnSpc>
              <a:spcBef>
                <a:spcPts val="0"/>
              </a:spcBef>
              <a:buNone/>
              <a:defRPr/>
            </a:pPr>
            <a:r>
              <a:rPr lang="en-US" sz="2800" cap="none" dirty="0"/>
              <a:t>A financial benefit is defined as a direct monetary gain to . . . </a:t>
            </a:r>
          </a:p>
          <a:p>
            <a:pPr marL="0" indent="0">
              <a:lnSpc>
                <a:spcPct val="80000"/>
              </a:lnSpc>
              <a:spcBef>
                <a:spcPts val="0"/>
              </a:spcBef>
              <a:buNone/>
              <a:defRPr/>
            </a:pPr>
            <a:endParaRPr lang="en-US" sz="2800" cap="none" dirty="0"/>
          </a:p>
          <a:p>
            <a:pPr lvl="1">
              <a:lnSpc>
                <a:spcPct val="80000"/>
              </a:lnSpc>
              <a:spcBef>
                <a:spcPts val="0"/>
              </a:spcBef>
              <a:defRPr/>
            </a:pPr>
            <a:r>
              <a:rPr lang="en-US" sz="2800" cap="none" dirty="0"/>
              <a:t>you or</a:t>
            </a:r>
          </a:p>
          <a:p>
            <a:pPr lvl="1">
              <a:lnSpc>
                <a:spcPct val="80000"/>
              </a:lnSpc>
              <a:spcBef>
                <a:spcPts val="0"/>
              </a:spcBef>
              <a:defRPr/>
            </a:pPr>
            <a:r>
              <a:rPr lang="en-US" sz="2800" cap="none" dirty="0"/>
              <a:t>a “person with which [you are] associated,” </a:t>
            </a:r>
            <a:r>
              <a:rPr lang="en-US" sz="2800" b="1" cap="none" dirty="0"/>
              <a:t>or</a:t>
            </a:r>
          </a:p>
          <a:p>
            <a:pPr marL="0" indent="0">
              <a:lnSpc>
                <a:spcPct val="80000"/>
              </a:lnSpc>
              <a:spcBef>
                <a:spcPts val="0"/>
              </a:spcBef>
              <a:buNone/>
              <a:defRPr/>
            </a:pPr>
            <a:endParaRPr lang="en-US" sz="3000" cap="none" dirty="0"/>
          </a:p>
          <a:p>
            <a:pPr marL="0" indent="0">
              <a:lnSpc>
                <a:spcPct val="80000"/>
              </a:lnSpc>
              <a:spcBef>
                <a:spcPts val="0"/>
              </a:spcBef>
              <a:buNone/>
              <a:defRPr/>
            </a:pPr>
            <a:r>
              <a:rPr lang="en-US" sz="2800" cap="none" dirty="0"/>
              <a:t>a monetary loss to . . .</a:t>
            </a:r>
          </a:p>
          <a:p>
            <a:pPr marL="457200" lvl="1" indent="0">
              <a:lnSpc>
                <a:spcPct val="80000"/>
              </a:lnSpc>
              <a:spcBef>
                <a:spcPts val="0"/>
              </a:spcBef>
              <a:buNone/>
              <a:defRPr/>
            </a:pPr>
            <a:r>
              <a:rPr lang="en-US" sz="2800" cap="none" dirty="0"/>
              <a:t> </a:t>
            </a:r>
          </a:p>
          <a:p>
            <a:pPr lvl="1">
              <a:lnSpc>
                <a:spcPct val="80000"/>
              </a:lnSpc>
              <a:spcBef>
                <a:spcPts val="0"/>
              </a:spcBef>
              <a:defRPr/>
            </a:pPr>
            <a:r>
              <a:rPr lang="en-US" sz="2800" cap="none" dirty="0"/>
              <a:t>your business competitor, or</a:t>
            </a:r>
          </a:p>
          <a:p>
            <a:pPr lvl="1">
              <a:lnSpc>
                <a:spcPct val="80000"/>
              </a:lnSpc>
              <a:spcBef>
                <a:spcPts val="0"/>
              </a:spcBef>
              <a:defRPr/>
            </a:pPr>
            <a:r>
              <a:rPr lang="en-US" sz="2800" cap="none" dirty="0"/>
              <a:t>a business competitor of a “person with which [you are] associated.”</a:t>
            </a:r>
          </a:p>
          <a:p>
            <a:endParaRPr lang="en-US" dirty="0"/>
          </a:p>
        </p:txBody>
      </p:sp>
      <p:sp>
        <p:nvSpPr>
          <p:cNvPr id="4" name="Slide Number Placeholder 3">
            <a:extLst>
              <a:ext uri="{FF2B5EF4-FFF2-40B4-BE49-F238E27FC236}">
                <a16:creationId xmlns:a16="http://schemas.microsoft.com/office/drawing/2014/main" id="{6373C58E-8E9F-4494-BB3C-370D35FCF734}"/>
              </a:ext>
            </a:extLst>
          </p:cNvPr>
          <p:cNvSpPr>
            <a:spLocks noGrp="1"/>
          </p:cNvSpPr>
          <p:nvPr>
            <p:ph type="sldNum" sz="quarter" idx="12"/>
          </p:nvPr>
        </p:nvSpPr>
        <p:spPr/>
        <p:txBody>
          <a:bodyPr/>
          <a:lstStyle/>
          <a:p>
            <a:pPr>
              <a:defRPr/>
            </a:pPr>
            <a:fld id="{8C2F2788-9A57-4D72-8D25-6127A48676D3}" type="slidenum">
              <a:rPr lang="en-US" smtClean="0"/>
              <a:pPr>
                <a:defRPr/>
              </a:pPr>
              <a:t>28</a:t>
            </a:fld>
            <a:endParaRPr lang="en-US" dirty="0"/>
          </a:p>
        </p:txBody>
      </p:sp>
      <p:sp>
        <p:nvSpPr>
          <p:cNvPr id="6" name="TextBox 5">
            <a:extLst>
              <a:ext uri="{FF2B5EF4-FFF2-40B4-BE49-F238E27FC236}">
                <a16:creationId xmlns:a16="http://schemas.microsoft.com/office/drawing/2014/main" id="{83BA2E1A-5B86-4AF3-94DA-6CCE4221B7B3}"/>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3905598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B20C-FD83-4498-8EB5-9C21E1E93DE4}"/>
              </a:ext>
            </a:extLst>
          </p:cNvPr>
          <p:cNvSpPr>
            <a:spLocks noGrp="1"/>
          </p:cNvSpPr>
          <p:nvPr>
            <p:ph type="title"/>
          </p:nvPr>
        </p:nvSpPr>
        <p:spPr>
          <a:xfrm>
            <a:off x="685332" y="618519"/>
            <a:ext cx="8077668" cy="1210282"/>
          </a:xfrm>
        </p:spPr>
        <p:txBody>
          <a:bodyPr>
            <a:normAutofit/>
          </a:bodyPr>
          <a:lstStyle/>
          <a:p>
            <a:r>
              <a:rPr lang="en-US" b="1" cap="none" dirty="0">
                <a:solidFill>
                  <a:srgbClr val="0066CC"/>
                </a:solidFill>
              </a:rPr>
              <a:t>Using Public Positions in Official Actions</a:t>
            </a:r>
            <a:br>
              <a:rPr lang="en-US" b="1" cap="none" dirty="0">
                <a:solidFill>
                  <a:srgbClr val="0066CC"/>
                </a:solidFill>
              </a:rPr>
            </a:br>
            <a:r>
              <a:rPr lang="en-US" b="1" cap="none" dirty="0">
                <a:solidFill>
                  <a:srgbClr val="0066CC"/>
                </a:solidFill>
              </a:rPr>
              <a:t>(financial benefit)</a:t>
            </a:r>
            <a:endParaRPr lang="en-US" dirty="0"/>
          </a:p>
        </p:txBody>
      </p:sp>
      <p:sp>
        <p:nvSpPr>
          <p:cNvPr id="3" name="Content Placeholder 2">
            <a:extLst>
              <a:ext uri="{FF2B5EF4-FFF2-40B4-BE49-F238E27FC236}">
                <a16:creationId xmlns:a16="http://schemas.microsoft.com/office/drawing/2014/main" id="{6EC05EA0-C93C-490D-A396-C7A48E8AB7E6}"/>
              </a:ext>
            </a:extLst>
          </p:cNvPr>
          <p:cNvSpPr>
            <a:spLocks noGrp="1"/>
          </p:cNvSpPr>
          <p:nvPr>
            <p:ph sz="quarter" idx="13"/>
          </p:nvPr>
        </p:nvSpPr>
        <p:spPr>
          <a:xfrm>
            <a:off x="457200" y="2362200"/>
            <a:ext cx="8458670" cy="3424107"/>
          </a:xfrm>
        </p:spPr>
        <p:txBody>
          <a:bodyPr>
            <a:normAutofit fontScale="92500" lnSpcReduction="20000"/>
          </a:bodyPr>
          <a:lstStyle/>
          <a:p>
            <a:pPr marL="0" indent="0">
              <a:buNone/>
            </a:pPr>
            <a:r>
              <a:rPr lang="en-US" sz="2600" cap="none" dirty="0"/>
              <a:t>3.a.  Is the benefit going to a business you’re associated with?</a:t>
            </a:r>
          </a:p>
          <a:p>
            <a:r>
              <a:rPr lang="en-US" sz="2600" cap="none" dirty="0"/>
              <a:t>“Business with which associated” means a business in which you or a member of your immediate family:</a:t>
            </a:r>
          </a:p>
          <a:p>
            <a:pPr lvl="1"/>
            <a:r>
              <a:rPr lang="en-US" sz="2600" cap="none" dirty="0"/>
              <a:t>is an employee,</a:t>
            </a:r>
          </a:p>
          <a:p>
            <a:pPr lvl="1"/>
            <a:r>
              <a:rPr lang="en-US" sz="2600" cap="none" dirty="0"/>
              <a:t>is a director, officer, partner, proprietor, or member or manager of an LLC,</a:t>
            </a:r>
          </a:p>
          <a:p>
            <a:pPr lvl="1"/>
            <a:r>
              <a:rPr lang="en-US" sz="2600" cap="none" dirty="0"/>
              <a:t>owns an interest of $10,000 or 5% (whichever is less), </a:t>
            </a:r>
            <a:r>
              <a:rPr lang="en-US" sz="2600" b="1" cap="none" dirty="0"/>
              <a:t>or</a:t>
            </a:r>
          </a:p>
          <a:p>
            <a:pPr lvl="1"/>
            <a:r>
              <a:rPr lang="en-US" sz="2600" cap="none" dirty="0"/>
              <a:t>is a lobbyist.</a:t>
            </a:r>
          </a:p>
          <a:p>
            <a:pPr lvl="1"/>
            <a:endParaRPr lang="en-US" dirty="0"/>
          </a:p>
        </p:txBody>
      </p:sp>
      <p:sp>
        <p:nvSpPr>
          <p:cNvPr id="4" name="Slide Number Placeholder 3">
            <a:extLst>
              <a:ext uri="{FF2B5EF4-FFF2-40B4-BE49-F238E27FC236}">
                <a16:creationId xmlns:a16="http://schemas.microsoft.com/office/drawing/2014/main" id="{7EC2A8FA-9FA6-489A-B17E-F147C9211A28}"/>
              </a:ext>
            </a:extLst>
          </p:cNvPr>
          <p:cNvSpPr>
            <a:spLocks noGrp="1"/>
          </p:cNvSpPr>
          <p:nvPr>
            <p:ph type="sldNum" sz="quarter" idx="12"/>
          </p:nvPr>
        </p:nvSpPr>
        <p:spPr/>
        <p:txBody>
          <a:bodyPr/>
          <a:lstStyle/>
          <a:p>
            <a:pPr>
              <a:defRPr/>
            </a:pPr>
            <a:fld id="{8C2F2788-9A57-4D72-8D25-6127A48676D3}" type="slidenum">
              <a:rPr lang="en-US" smtClean="0"/>
              <a:pPr>
                <a:defRPr/>
              </a:pPr>
              <a:t>29</a:t>
            </a:fld>
            <a:endParaRPr lang="en-US" dirty="0"/>
          </a:p>
        </p:txBody>
      </p:sp>
      <p:sp>
        <p:nvSpPr>
          <p:cNvPr id="6" name="TextBox 5">
            <a:extLst>
              <a:ext uri="{FF2B5EF4-FFF2-40B4-BE49-F238E27FC236}">
                <a16:creationId xmlns:a16="http://schemas.microsoft.com/office/drawing/2014/main" id="{9B1D84CF-73EE-4737-A499-B95BFB14C127}"/>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41115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5684" y="1574750"/>
            <a:ext cx="1461609" cy="467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66CC"/>
                </a:solidFill>
                <a:latin typeface="Tw Cen MT" panose="020B0602020104020603" pitchFamily="34" charset="0"/>
              </a:rPr>
              <a:t>Legislative</a:t>
            </a:r>
          </a:p>
        </p:txBody>
      </p:sp>
      <p:sp>
        <p:nvSpPr>
          <p:cNvPr id="11" name="Rectangle 10"/>
          <p:cNvSpPr/>
          <p:nvPr/>
        </p:nvSpPr>
        <p:spPr>
          <a:xfrm>
            <a:off x="6227118" y="1490915"/>
            <a:ext cx="2231552" cy="71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70C0"/>
                </a:solidFill>
                <a:latin typeface="Tw Cen MT" panose="020B0602020104020603" pitchFamily="34" charset="0"/>
              </a:rPr>
              <a:t>Executive</a:t>
            </a:r>
            <a:endParaRPr lang="en-US" sz="2000" b="1" cap="all" dirty="0">
              <a:solidFill>
                <a:srgbClr val="0070C0"/>
              </a:solidFill>
              <a:latin typeface="Tw Cen MT" panose="020B0602020104020603" pitchFamily="34" charset="0"/>
            </a:endParaRPr>
          </a:p>
          <a:p>
            <a:pPr algn="ctr" fontAlgn="auto">
              <a:spcBef>
                <a:spcPts val="0"/>
              </a:spcBef>
              <a:spcAft>
                <a:spcPts val="0"/>
              </a:spcAft>
              <a:defRPr/>
            </a:pPr>
            <a:r>
              <a:rPr lang="en-US" sz="2000" b="1" dirty="0">
                <a:solidFill>
                  <a:srgbClr val="0070C0"/>
                </a:solidFill>
                <a:latin typeface="Tw Cen MT" panose="020B0602020104020603" pitchFamily="34" charset="0"/>
              </a:rPr>
              <a:t>“Public Servants”</a:t>
            </a:r>
          </a:p>
        </p:txBody>
      </p:sp>
      <p:sp>
        <p:nvSpPr>
          <p:cNvPr id="12" name="Rectangle 11"/>
          <p:cNvSpPr/>
          <p:nvPr/>
        </p:nvSpPr>
        <p:spPr>
          <a:xfrm>
            <a:off x="3472516" y="1574750"/>
            <a:ext cx="2362200" cy="543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66CC"/>
                </a:solidFill>
                <a:latin typeface="Tw Cen MT" panose="020B0602020104020603" pitchFamily="34" charset="0"/>
              </a:rPr>
              <a:t>Judicial</a:t>
            </a:r>
          </a:p>
          <a:p>
            <a:pPr algn="ctr" fontAlgn="auto">
              <a:spcBef>
                <a:spcPts val="0"/>
              </a:spcBef>
              <a:spcAft>
                <a:spcPts val="0"/>
              </a:spcAft>
              <a:defRPr/>
            </a:pPr>
            <a:r>
              <a:rPr lang="en-US" sz="2000" b="1" cap="all" dirty="0">
                <a:solidFill>
                  <a:srgbClr val="0066CC"/>
                </a:solidFill>
                <a:latin typeface="Tw Cen MT" panose="020B0602020104020603" pitchFamily="34" charset="0"/>
              </a:rPr>
              <a:t>“</a:t>
            </a:r>
            <a:r>
              <a:rPr lang="en-US" sz="2000" b="1" dirty="0">
                <a:solidFill>
                  <a:srgbClr val="0066CC"/>
                </a:solidFill>
                <a:latin typeface="Tw Cen MT" panose="020B0602020104020603" pitchFamily="34" charset="0"/>
              </a:rPr>
              <a:t>Judicial Officers</a:t>
            </a:r>
            <a:r>
              <a:rPr lang="en-US" sz="2000" b="1" cap="all" dirty="0">
                <a:solidFill>
                  <a:srgbClr val="0066CC"/>
                </a:solidFill>
                <a:latin typeface="Tw Cen MT" panose="020B0602020104020603" pitchFamily="34" charset="0"/>
              </a:rPr>
              <a:t>”</a:t>
            </a:r>
          </a:p>
        </p:txBody>
      </p:sp>
      <p:sp>
        <p:nvSpPr>
          <p:cNvPr id="20488" name="TextBox 12"/>
          <p:cNvSpPr txBox="1">
            <a:spLocks noChangeArrowheads="1"/>
          </p:cNvSpPr>
          <p:nvPr/>
        </p:nvSpPr>
        <p:spPr bwMode="auto">
          <a:xfrm>
            <a:off x="533400" y="2667000"/>
            <a:ext cx="2279650" cy="584775"/>
          </a:xfrm>
          <a:prstGeom prst="rect">
            <a:avLst/>
          </a:prstGeom>
          <a:noFill/>
          <a:ln w="9525">
            <a:noFill/>
            <a:miter lim="800000"/>
            <a:headEnd/>
            <a:tailEnd/>
          </a:ln>
        </p:spPr>
        <p:txBody>
          <a:bodyPr wrap="square">
            <a:spAutoFit/>
          </a:bodyPr>
          <a:lstStyle/>
          <a:p>
            <a:pPr marL="231775" indent="-231775">
              <a:buFont typeface="Arial" pitchFamily="34" charset="0"/>
              <a:buChar char="•"/>
            </a:pPr>
            <a:r>
              <a:rPr lang="en-US" sz="1600" dirty="0">
                <a:latin typeface="Tw Cen MT" panose="020B0602020104020603" pitchFamily="34" charset="0"/>
              </a:rPr>
              <a:t>Legislators</a:t>
            </a:r>
          </a:p>
          <a:p>
            <a:pPr marL="231775" indent="-231775">
              <a:buFont typeface="Arial" pitchFamily="34" charset="0"/>
              <a:buChar char="•"/>
            </a:pPr>
            <a:r>
              <a:rPr lang="en-US" sz="1600" dirty="0">
                <a:latin typeface="Tw Cen MT" panose="020B0602020104020603" pitchFamily="34" charset="0"/>
              </a:rPr>
              <a:t>Legislative Employees</a:t>
            </a:r>
          </a:p>
        </p:txBody>
      </p:sp>
      <p:sp>
        <p:nvSpPr>
          <p:cNvPr id="20489" name="TextBox 13"/>
          <p:cNvSpPr txBox="1">
            <a:spLocks noChangeArrowheads="1"/>
          </p:cNvSpPr>
          <p:nvPr/>
        </p:nvSpPr>
        <p:spPr bwMode="auto">
          <a:xfrm>
            <a:off x="6102350" y="2552901"/>
            <a:ext cx="3041650" cy="2893100"/>
          </a:xfrm>
          <a:prstGeom prst="rect">
            <a:avLst/>
          </a:prstGeom>
          <a:noFill/>
          <a:ln w="9525">
            <a:noFill/>
            <a:miter lim="800000"/>
            <a:headEnd/>
            <a:tailEnd/>
          </a:ln>
        </p:spPr>
        <p:txBody>
          <a:bodyPr wrap="square">
            <a:spAutoFit/>
          </a:bodyPr>
          <a:lstStyle/>
          <a:p>
            <a:pPr marL="231775" indent="-231775">
              <a:buFont typeface="Arial" pitchFamily="34" charset="0"/>
              <a:buChar char="•"/>
            </a:pPr>
            <a:r>
              <a:rPr lang="en-US" sz="1400" dirty="0">
                <a:latin typeface="Tw Cen MT" panose="020B0602020104020603" pitchFamily="34" charset="0"/>
              </a:rPr>
              <a:t>Council of State members</a:t>
            </a:r>
          </a:p>
          <a:p>
            <a:pPr marL="231775" indent="-231775">
              <a:buFont typeface="Arial" pitchFamily="34" charset="0"/>
              <a:buChar char="•"/>
            </a:pPr>
            <a:r>
              <a:rPr lang="en-US" sz="1400" dirty="0">
                <a:latin typeface="Tw Cen MT" panose="020B0602020104020603" pitchFamily="34" charset="0"/>
              </a:rPr>
              <a:t>Cabinet Secretaries</a:t>
            </a:r>
          </a:p>
          <a:p>
            <a:pPr marL="231775" indent="-231775">
              <a:buFont typeface="Arial" pitchFamily="34" charset="0"/>
              <a:buChar char="•"/>
            </a:pPr>
            <a:r>
              <a:rPr lang="en-US" sz="1400" dirty="0">
                <a:latin typeface="Tw Cen MT" panose="020B0602020104020603" pitchFamily="34" charset="0"/>
              </a:rPr>
              <a:t>Governor’s office employees</a:t>
            </a:r>
          </a:p>
          <a:p>
            <a:pPr marL="231775" indent="-231775">
              <a:buFont typeface="Arial" pitchFamily="34" charset="0"/>
              <a:buChar char="•"/>
            </a:pPr>
            <a:r>
              <a:rPr lang="en-US" sz="1400" dirty="0">
                <a:latin typeface="Tw Cen MT" panose="020B0602020104020603" pitchFamily="34" charset="0"/>
              </a:rPr>
              <a:t>Policy-making positions chief deputies, confidential assistants</a:t>
            </a:r>
          </a:p>
          <a:p>
            <a:pPr marL="231775" indent="-231775">
              <a:buFont typeface="Arial" pitchFamily="34" charset="0"/>
              <a:buChar char="•"/>
            </a:pPr>
            <a:r>
              <a:rPr lang="en-US" sz="1400" dirty="0">
                <a:latin typeface="Tw Cen MT" panose="020B0602020104020603" pitchFamily="34" charset="0"/>
              </a:rPr>
              <a:t>Certain managerial positions</a:t>
            </a:r>
          </a:p>
          <a:p>
            <a:pPr marL="231775" indent="-231775">
              <a:buFont typeface="Arial" pitchFamily="34" charset="0"/>
              <a:buChar char="•"/>
            </a:pPr>
            <a:r>
              <a:rPr lang="en-US" sz="1400" dirty="0">
                <a:latin typeface="Tw Cen MT" panose="020B0602020104020603" pitchFamily="34" charset="0"/>
              </a:rPr>
              <a:t>Others designated by Governor</a:t>
            </a:r>
          </a:p>
          <a:p>
            <a:pPr marL="231775" indent="-231775">
              <a:buFont typeface="Arial" pitchFamily="34" charset="0"/>
              <a:buChar char="•"/>
            </a:pPr>
            <a:r>
              <a:rPr lang="en-US" sz="1400" dirty="0">
                <a:latin typeface="Tw Cen MT" panose="020B0602020104020603" pitchFamily="34" charset="0"/>
              </a:rPr>
              <a:t>Certain UNC and community college officials, Board of Governors and boards of trustees members</a:t>
            </a:r>
          </a:p>
          <a:p>
            <a:pPr marL="231775" indent="-231775">
              <a:buFont typeface="Arial" pitchFamily="34" charset="0"/>
              <a:buChar char="•"/>
            </a:pPr>
            <a:r>
              <a:rPr lang="en-US" sz="1400" dirty="0">
                <a:latin typeface="Tw Cen MT" panose="020B0602020104020603" pitchFamily="34" charset="0"/>
              </a:rPr>
              <a:t>Voting members of State non-advisory boards</a:t>
            </a:r>
          </a:p>
          <a:p>
            <a:pPr marL="231775" indent="-231775">
              <a:buFont typeface="Arial" pitchFamily="34" charset="0"/>
              <a:buChar char="•"/>
            </a:pPr>
            <a:r>
              <a:rPr lang="en-US" sz="1400" dirty="0">
                <a:latin typeface="Tw Cen MT" panose="020B0602020104020603" pitchFamily="34" charset="0"/>
              </a:rPr>
              <a:t>Some AOC employees</a:t>
            </a:r>
          </a:p>
        </p:txBody>
      </p:sp>
      <p:sp>
        <p:nvSpPr>
          <p:cNvPr id="20490" name="TextBox 14"/>
          <p:cNvSpPr txBox="1">
            <a:spLocks noChangeArrowheads="1"/>
          </p:cNvSpPr>
          <p:nvPr/>
        </p:nvSpPr>
        <p:spPr bwMode="auto">
          <a:xfrm>
            <a:off x="3603455" y="2589835"/>
            <a:ext cx="2266950" cy="2292935"/>
          </a:xfrm>
          <a:prstGeom prst="rect">
            <a:avLst/>
          </a:prstGeom>
          <a:noFill/>
          <a:ln w="9525">
            <a:noFill/>
            <a:miter lim="800000"/>
            <a:headEnd/>
            <a:tailEnd/>
          </a:ln>
        </p:spPr>
        <p:txBody>
          <a:bodyPr wrap="square">
            <a:spAutoFit/>
          </a:bodyPr>
          <a:lstStyle/>
          <a:p>
            <a:pPr marL="231775" indent="-231775">
              <a:buFont typeface="Arial" pitchFamily="34" charset="0"/>
              <a:buChar char="•"/>
            </a:pPr>
            <a:r>
              <a:rPr lang="en-US" sz="1600" dirty="0">
                <a:latin typeface="Tw Cen MT" panose="020B0602020104020603" pitchFamily="34" charset="0"/>
              </a:rPr>
              <a:t>Judges at all levels</a:t>
            </a:r>
          </a:p>
          <a:p>
            <a:pPr marL="688975" lvl="1" indent="-231775">
              <a:buFont typeface="Arial" pitchFamily="34" charset="0"/>
              <a:buChar char="•"/>
            </a:pPr>
            <a:r>
              <a:rPr lang="en-US" sz="1600" dirty="0">
                <a:latin typeface="Tw Cen MT" panose="020B0602020104020603" pitchFamily="34" charset="0"/>
              </a:rPr>
              <a:t>Supreme Court</a:t>
            </a:r>
          </a:p>
          <a:p>
            <a:pPr marL="688975" lvl="1" indent="-231775">
              <a:buFont typeface="Arial" pitchFamily="34" charset="0"/>
              <a:buChar char="•"/>
            </a:pPr>
            <a:r>
              <a:rPr lang="en-US" sz="1500" dirty="0">
                <a:latin typeface="Tw Cen MT" panose="020B0602020104020603" pitchFamily="34" charset="0"/>
              </a:rPr>
              <a:t>Court of Appeals</a:t>
            </a:r>
          </a:p>
          <a:p>
            <a:pPr marL="688975" lvl="1" indent="-231775">
              <a:buFont typeface="Arial" pitchFamily="34" charset="0"/>
              <a:buChar char="•"/>
            </a:pPr>
            <a:r>
              <a:rPr lang="en-US" sz="1600" dirty="0">
                <a:latin typeface="Tw Cen MT" panose="020B0602020104020603" pitchFamily="34" charset="0"/>
              </a:rPr>
              <a:t>Superior Court</a:t>
            </a:r>
          </a:p>
          <a:p>
            <a:pPr marL="688975" lvl="1" indent="-231775">
              <a:buFont typeface="Arial" pitchFamily="34" charset="0"/>
              <a:buChar char="•"/>
            </a:pPr>
            <a:r>
              <a:rPr lang="en-US" sz="1600" dirty="0">
                <a:latin typeface="Tw Cen MT" panose="020B0602020104020603" pitchFamily="34" charset="0"/>
              </a:rPr>
              <a:t>District Court</a:t>
            </a:r>
          </a:p>
          <a:p>
            <a:pPr marL="231775" indent="-231775">
              <a:buFont typeface="Arial" pitchFamily="34" charset="0"/>
              <a:buChar char="•"/>
            </a:pPr>
            <a:r>
              <a:rPr lang="en-US" sz="1600" dirty="0">
                <a:latin typeface="Tw Cen MT" panose="020B0602020104020603" pitchFamily="34" charset="0"/>
              </a:rPr>
              <a:t>Clerks of Court</a:t>
            </a:r>
          </a:p>
          <a:p>
            <a:pPr marL="231775" indent="-231775">
              <a:buFont typeface="Arial" pitchFamily="34" charset="0"/>
              <a:buChar char="•"/>
            </a:pPr>
            <a:r>
              <a:rPr lang="en-US" sz="1600" dirty="0">
                <a:latin typeface="Tw Cen MT" panose="020B0602020104020603" pitchFamily="34" charset="0"/>
              </a:rPr>
              <a:t>District Attorneys</a:t>
            </a:r>
          </a:p>
          <a:p>
            <a:pPr marL="231775" indent="-231775">
              <a:buFont typeface="Arial" pitchFamily="34" charset="0"/>
              <a:buChar char="•"/>
            </a:pPr>
            <a:r>
              <a:rPr lang="en-US" sz="1600" dirty="0">
                <a:latin typeface="Tw Cen MT" panose="020B0602020104020603" pitchFamily="34" charset="0"/>
              </a:rPr>
              <a:t>Not magistrates</a:t>
            </a:r>
          </a:p>
          <a:p>
            <a:pPr marL="231775" indent="-231775">
              <a:buFont typeface="Arial" pitchFamily="34" charset="0"/>
              <a:buChar char="•"/>
            </a:pPr>
            <a:endParaRPr lang="en-US" sz="1600" dirty="0">
              <a:latin typeface="Tw Cen MT" panose="020B0602020104020603" pitchFamily="34" charset="0"/>
            </a:endParaRPr>
          </a:p>
        </p:txBody>
      </p:sp>
      <p:sp>
        <p:nvSpPr>
          <p:cNvPr id="19" name="TextBox 18"/>
          <p:cNvSpPr txBox="1"/>
          <p:nvPr/>
        </p:nvSpPr>
        <p:spPr>
          <a:xfrm>
            <a:off x="1466489" y="517505"/>
            <a:ext cx="6705600" cy="584775"/>
          </a:xfrm>
          <a:prstGeom prst="rect">
            <a:avLst/>
          </a:prstGeom>
          <a:noFill/>
        </p:spPr>
        <p:txBody>
          <a:bodyPr wrap="square">
            <a:spAutoFit/>
          </a:bodyPr>
          <a:lstStyle/>
          <a:p>
            <a:pPr algn="ctr" fontAlgn="auto">
              <a:spcBef>
                <a:spcPts val="0"/>
              </a:spcBef>
              <a:spcAft>
                <a:spcPts val="0"/>
              </a:spcAft>
              <a:defRPr/>
            </a:pPr>
            <a:r>
              <a:rPr lang="en-US" sz="3200" b="1" dirty="0">
                <a:solidFill>
                  <a:srgbClr val="0066CC"/>
                </a:solidFill>
                <a:latin typeface="Tw Cen MT" panose="020B0602020104020603" pitchFamily="34" charset="0"/>
              </a:rPr>
              <a:t>Who  is  covered  by  the  Ethics  Act?</a:t>
            </a:r>
          </a:p>
        </p:txBody>
      </p:sp>
      <p:sp>
        <p:nvSpPr>
          <p:cNvPr id="13" name="Slide Number Placeholder 12"/>
          <p:cNvSpPr>
            <a:spLocks noGrp="1"/>
          </p:cNvSpPr>
          <p:nvPr>
            <p:ph type="sldNum" sz="quarter" idx="12"/>
          </p:nvPr>
        </p:nvSpPr>
        <p:spPr/>
        <p:txBody>
          <a:bodyPr/>
          <a:lstStyle/>
          <a:p>
            <a:pPr>
              <a:defRPr/>
            </a:pPr>
            <a:fld id="{02A8AA68-2BCB-4A5F-8563-616A6DD99A1F}" type="slidenum">
              <a:rPr lang="en-US"/>
              <a:pPr>
                <a:defRPr/>
              </a:pPr>
              <a:t>3</a:t>
            </a:fld>
            <a:endParaRPr lang="en-US" dirty="0"/>
          </a:p>
        </p:txBody>
      </p:sp>
      <p:sp>
        <p:nvSpPr>
          <p:cNvPr id="15" name="TextBox 14">
            <a:extLst>
              <a:ext uri="{FF2B5EF4-FFF2-40B4-BE49-F238E27FC236}">
                <a16:creationId xmlns:a16="http://schemas.microsoft.com/office/drawing/2014/main" id="{E9A7AAF2-134A-44B3-AA4D-081F47FB0CC1}"/>
              </a:ext>
            </a:extLst>
          </p:cNvPr>
          <p:cNvSpPr txBox="1"/>
          <p:nvPr/>
        </p:nvSpPr>
        <p:spPr>
          <a:xfrm>
            <a:off x="316631" y="6229351"/>
            <a:ext cx="1880662" cy="369332"/>
          </a:xfrm>
          <a:prstGeom prst="rect">
            <a:avLst/>
          </a:prstGeom>
          <a:noFill/>
        </p:spPr>
        <p:txBody>
          <a:bodyPr wrap="square" rtlCol="0">
            <a:spAutoFit/>
          </a:bodyPr>
          <a:lstStyle/>
          <a:p>
            <a:r>
              <a:rPr lang="en-US" b="1" dirty="0">
                <a:solidFill>
                  <a:srgbClr val="0066CC"/>
                </a:solidFill>
              </a:rPr>
              <a:t>Covered Persons</a:t>
            </a:r>
          </a:p>
        </p:txBody>
      </p:sp>
    </p:spTree>
    <p:custDataLst>
      <p:tags r:id="rId1"/>
    </p:custDataLst>
    <p:extLst>
      <p:ext uri="{BB962C8B-B14F-4D97-AF65-F5344CB8AC3E}">
        <p14:creationId xmlns:p14="http://schemas.microsoft.com/office/powerpoint/2010/main" val="13165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8"/>
                                        </p:tgtEl>
                                        <p:attrNameLst>
                                          <p:attrName>style.visibility</p:attrName>
                                        </p:attrNameLst>
                                      </p:cBhvr>
                                      <p:to>
                                        <p:strVal val="visible"/>
                                      </p:to>
                                    </p:set>
                                    <p:anim calcmode="lin" valueType="num">
                                      <p:cBhvr additive="base">
                                        <p:cTn id="13" dur="500" fill="hold"/>
                                        <p:tgtEl>
                                          <p:spTgt spid="20488"/>
                                        </p:tgtEl>
                                        <p:attrNameLst>
                                          <p:attrName>ppt_x</p:attrName>
                                        </p:attrNameLst>
                                      </p:cBhvr>
                                      <p:tavLst>
                                        <p:tav tm="0">
                                          <p:val>
                                            <p:strVal val="#ppt_x"/>
                                          </p:val>
                                        </p:tav>
                                        <p:tav tm="100000">
                                          <p:val>
                                            <p:strVal val="#ppt_x"/>
                                          </p:val>
                                        </p:tav>
                                      </p:tavLst>
                                    </p:anim>
                                    <p:anim calcmode="lin" valueType="num">
                                      <p:cBhvr additive="base">
                                        <p:cTn id="14"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90"/>
                                        </p:tgtEl>
                                        <p:attrNameLst>
                                          <p:attrName>style.visibility</p:attrName>
                                        </p:attrNameLst>
                                      </p:cBhvr>
                                      <p:to>
                                        <p:strVal val="visible"/>
                                      </p:to>
                                    </p:set>
                                    <p:anim calcmode="lin" valueType="num">
                                      <p:cBhvr additive="base">
                                        <p:cTn id="25" dur="500" fill="hold"/>
                                        <p:tgtEl>
                                          <p:spTgt spid="20490"/>
                                        </p:tgtEl>
                                        <p:attrNameLst>
                                          <p:attrName>ppt_x</p:attrName>
                                        </p:attrNameLst>
                                      </p:cBhvr>
                                      <p:tavLst>
                                        <p:tav tm="0">
                                          <p:val>
                                            <p:strVal val="#ppt_x"/>
                                          </p:val>
                                        </p:tav>
                                        <p:tav tm="100000">
                                          <p:val>
                                            <p:strVal val="#ppt_x"/>
                                          </p:val>
                                        </p:tav>
                                      </p:tavLst>
                                    </p:anim>
                                    <p:anim calcmode="lin" valueType="num">
                                      <p:cBhvr additive="base">
                                        <p:cTn id="26"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9"/>
                                        </p:tgtEl>
                                        <p:attrNameLst>
                                          <p:attrName>style.visibility</p:attrName>
                                        </p:attrNameLst>
                                      </p:cBhvr>
                                      <p:to>
                                        <p:strVal val="visible"/>
                                      </p:to>
                                    </p:set>
                                    <p:anim calcmode="lin" valueType="num">
                                      <p:cBhvr additive="base">
                                        <p:cTn id="37" dur="500" fill="hold"/>
                                        <p:tgtEl>
                                          <p:spTgt spid="20489"/>
                                        </p:tgtEl>
                                        <p:attrNameLst>
                                          <p:attrName>ppt_x</p:attrName>
                                        </p:attrNameLst>
                                      </p:cBhvr>
                                      <p:tavLst>
                                        <p:tav tm="0">
                                          <p:val>
                                            <p:strVal val="#ppt_x"/>
                                          </p:val>
                                        </p:tav>
                                        <p:tav tm="100000">
                                          <p:val>
                                            <p:strVal val="#ppt_x"/>
                                          </p:val>
                                        </p:tav>
                                      </p:tavLst>
                                    </p:anim>
                                    <p:anim calcmode="lin" valueType="num">
                                      <p:cBhvr additive="base">
                                        <p:cTn id="38"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0488" grpId="0"/>
      <p:bldP spid="20489" grpId="0"/>
      <p:bldP spid="2049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1C06-0B44-4DF5-9B1A-26DACF2FA718}"/>
              </a:ext>
            </a:extLst>
          </p:cNvPr>
          <p:cNvSpPr>
            <a:spLocks noGrp="1"/>
          </p:cNvSpPr>
          <p:nvPr>
            <p:ph type="title"/>
          </p:nvPr>
        </p:nvSpPr>
        <p:spPr>
          <a:xfrm>
            <a:off x="685332" y="618518"/>
            <a:ext cx="8001468" cy="1596177"/>
          </a:xfrm>
        </p:spPr>
        <p:txBody>
          <a:bodyPr>
            <a:normAutofit/>
          </a:bodyPr>
          <a:lstStyle/>
          <a:p>
            <a:r>
              <a:rPr lang="en-US" b="1" cap="none" dirty="0">
                <a:solidFill>
                  <a:srgbClr val="0066CC"/>
                </a:solidFill>
              </a:rPr>
              <a:t>Using Public Positions in Official Actions</a:t>
            </a:r>
            <a:br>
              <a:rPr lang="en-US" b="1" cap="none" dirty="0">
                <a:solidFill>
                  <a:srgbClr val="0066CC"/>
                </a:solidFill>
              </a:rPr>
            </a:br>
            <a:r>
              <a:rPr lang="en-US" b="1" cap="none" dirty="0">
                <a:solidFill>
                  <a:srgbClr val="0066CC"/>
                </a:solidFill>
              </a:rPr>
              <a:t>(an oversimplified summary)</a:t>
            </a:r>
            <a:endParaRPr lang="en-US" dirty="0"/>
          </a:p>
        </p:txBody>
      </p:sp>
      <p:sp>
        <p:nvSpPr>
          <p:cNvPr id="3" name="Content Placeholder 2">
            <a:extLst>
              <a:ext uri="{FF2B5EF4-FFF2-40B4-BE49-F238E27FC236}">
                <a16:creationId xmlns:a16="http://schemas.microsoft.com/office/drawing/2014/main" id="{D1E0DD60-A420-476E-B3FE-B851FFA89388}"/>
              </a:ext>
            </a:extLst>
          </p:cNvPr>
          <p:cNvSpPr>
            <a:spLocks noGrp="1"/>
          </p:cNvSpPr>
          <p:nvPr>
            <p:ph sz="quarter" idx="13"/>
          </p:nvPr>
        </p:nvSpPr>
        <p:spPr/>
        <p:txBody>
          <a:bodyPr>
            <a:noAutofit/>
          </a:bodyPr>
          <a:lstStyle/>
          <a:p>
            <a:r>
              <a:rPr lang="en-US" sz="2400" cap="none" dirty="0"/>
              <a:t>So if you are about to use your public position in an official action, and one of these would financially benefit:</a:t>
            </a:r>
          </a:p>
          <a:p>
            <a:pPr lvl="1"/>
            <a:r>
              <a:rPr lang="en-US" sz="2400" cap="none" dirty="0"/>
              <a:t>you,</a:t>
            </a:r>
          </a:p>
          <a:p>
            <a:pPr lvl="1"/>
            <a:r>
              <a:rPr lang="en-US" sz="2400" cap="none" dirty="0"/>
              <a:t>your family, </a:t>
            </a:r>
            <a:r>
              <a:rPr lang="en-US" sz="2400" b="1" cap="none" dirty="0"/>
              <a:t>or</a:t>
            </a:r>
          </a:p>
          <a:p>
            <a:pPr lvl="1"/>
            <a:r>
              <a:rPr lang="en-US" sz="2400" cap="none" dirty="0"/>
              <a:t>your business </a:t>
            </a:r>
          </a:p>
          <a:p>
            <a:pPr lvl="1"/>
            <a:endParaRPr lang="en-US" sz="2400" cap="none" dirty="0"/>
          </a:p>
          <a:p>
            <a:pPr marL="457200" lvl="1" indent="0">
              <a:buNone/>
            </a:pPr>
            <a:r>
              <a:rPr lang="en-US" sz="2400" cap="none" dirty="0"/>
              <a:t>. . . Please don’t do it.  Consider recusal instead.</a:t>
            </a:r>
          </a:p>
        </p:txBody>
      </p:sp>
      <p:sp>
        <p:nvSpPr>
          <p:cNvPr id="4" name="Slide Number Placeholder 3">
            <a:extLst>
              <a:ext uri="{FF2B5EF4-FFF2-40B4-BE49-F238E27FC236}">
                <a16:creationId xmlns:a16="http://schemas.microsoft.com/office/drawing/2014/main" id="{DEC82BF3-FD65-4B1D-AF4F-0F91EE2B19C0}"/>
              </a:ext>
            </a:extLst>
          </p:cNvPr>
          <p:cNvSpPr>
            <a:spLocks noGrp="1"/>
          </p:cNvSpPr>
          <p:nvPr>
            <p:ph type="sldNum" sz="quarter" idx="12"/>
          </p:nvPr>
        </p:nvSpPr>
        <p:spPr/>
        <p:txBody>
          <a:bodyPr/>
          <a:lstStyle/>
          <a:p>
            <a:pPr>
              <a:defRPr/>
            </a:pPr>
            <a:fld id="{8C2F2788-9A57-4D72-8D25-6127A48676D3}" type="slidenum">
              <a:rPr lang="en-US" smtClean="0"/>
              <a:pPr>
                <a:defRPr/>
              </a:pPr>
              <a:t>30</a:t>
            </a:fld>
            <a:endParaRPr lang="en-US" dirty="0"/>
          </a:p>
        </p:txBody>
      </p:sp>
      <p:sp>
        <p:nvSpPr>
          <p:cNvPr id="6" name="TextBox 5">
            <a:extLst>
              <a:ext uri="{FF2B5EF4-FFF2-40B4-BE49-F238E27FC236}">
                <a16:creationId xmlns:a16="http://schemas.microsoft.com/office/drawing/2014/main" id="{15FF1398-062F-423F-BF41-E81C898FDEF7}"/>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2688714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359F-48FE-4590-AF8A-618A11691E52}"/>
              </a:ext>
            </a:extLst>
          </p:cNvPr>
          <p:cNvSpPr>
            <a:spLocks noGrp="1"/>
          </p:cNvSpPr>
          <p:nvPr>
            <p:ph type="title"/>
          </p:nvPr>
        </p:nvSpPr>
        <p:spPr/>
        <p:txBody>
          <a:bodyPr/>
          <a:lstStyle/>
          <a:p>
            <a:r>
              <a:rPr lang="en-US" b="1" cap="none" dirty="0">
                <a:solidFill>
                  <a:srgbClr val="0066CC"/>
                </a:solidFill>
              </a:rPr>
              <a:t>Participating in Official Actions</a:t>
            </a:r>
            <a:br>
              <a:rPr lang="en-US" b="1" cap="none" dirty="0">
                <a:solidFill>
                  <a:srgbClr val="0066CC"/>
                </a:solidFill>
              </a:rPr>
            </a:br>
            <a:r>
              <a:rPr lang="en-US" b="1" cap="none" dirty="0">
                <a:solidFill>
                  <a:srgbClr val="0066CC"/>
                </a:solidFill>
              </a:rPr>
              <a:t>(financial benefit)</a:t>
            </a:r>
            <a:endParaRPr lang="en-US" dirty="0"/>
          </a:p>
        </p:txBody>
      </p:sp>
      <p:sp>
        <p:nvSpPr>
          <p:cNvPr id="3" name="Content Placeholder 2">
            <a:extLst>
              <a:ext uri="{FF2B5EF4-FFF2-40B4-BE49-F238E27FC236}">
                <a16:creationId xmlns:a16="http://schemas.microsoft.com/office/drawing/2014/main" id="{C2DE0E7D-392F-49BF-B125-2A415CB0CB57}"/>
              </a:ext>
            </a:extLst>
          </p:cNvPr>
          <p:cNvSpPr>
            <a:spLocks noGrp="1"/>
          </p:cNvSpPr>
          <p:nvPr>
            <p:ph sz="quarter" idx="13"/>
          </p:nvPr>
        </p:nvSpPr>
        <p:spPr>
          <a:xfrm>
            <a:off x="685330" y="2367093"/>
            <a:ext cx="7772870" cy="2890707"/>
          </a:xfrm>
        </p:spPr>
        <p:txBody>
          <a:bodyPr>
            <a:normAutofit/>
          </a:bodyPr>
          <a:lstStyle/>
          <a:p>
            <a:pPr marL="457200" indent="-457200">
              <a:buAutoNum type="arabicPeriod"/>
            </a:pPr>
            <a:r>
              <a:rPr lang="en-US" sz="2400" cap="none" dirty="0"/>
              <a:t>Are you authorized to perform an official action requiring the exercise of discretion? </a:t>
            </a:r>
          </a:p>
          <a:p>
            <a:pPr marL="457200" indent="-457200">
              <a:buAutoNum type="arabicPeriod"/>
            </a:pPr>
            <a:r>
              <a:rPr lang="en-US" sz="2400" cap="none" dirty="0"/>
              <a:t>Do you know that you or a person you’re associated with might incur a reasonably foreseeable financial benefit from that official action? </a:t>
            </a:r>
          </a:p>
        </p:txBody>
      </p:sp>
      <p:sp>
        <p:nvSpPr>
          <p:cNvPr id="4" name="Slide Number Placeholder 3">
            <a:extLst>
              <a:ext uri="{FF2B5EF4-FFF2-40B4-BE49-F238E27FC236}">
                <a16:creationId xmlns:a16="http://schemas.microsoft.com/office/drawing/2014/main" id="{CAC2552B-9DF4-47F6-B170-39F9062839DB}"/>
              </a:ext>
            </a:extLst>
          </p:cNvPr>
          <p:cNvSpPr>
            <a:spLocks noGrp="1"/>
          </p:cNvSpPr>
          <p:nvPr>
            <p:ph type="sldNum" sz="quarter" idx="12"/>
          </p:nvPr>
        </p:nvSpPr>
        <p:spPr/>
        <p:txBody>
          <a:bodyPr/>
          <a:lstStyle/>
          <a:p>
            <a:pPr>
              <a:defRPr/>
            </a:pPr>
            <a:fld id="{8C2F2788-9A57-4D72-8D25-6127A48676D3}" type="slidenum">
              <a:rPr lang="en-US" smtClean="0"/>
              <a:pPr>
                <a:defRPr/>
              </a:pPr>
              <a:t>31</a:t>
            </a:fld>
            <a:endParaRPr lang="en-US" dirty="0"/>
          </a:p>
        </p:txBody>
      </p:sp>
      <p:sp>
        <p:nvSpPr>
          <p:cNvPr id="6" name="TextBox 5">
            <a:extLst>
              <a:ext uri="{FF2B5EF4-FFF2-40B4-BE49-F238E27FC236}">
                <a16:creationId xmlns:a16="http://schemas.microsoft.com/office/drawing/2014/main" id="{198C4328-D9ED-407C-B6EE-2F428CDD775B}"/>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305593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006A-20E0-4072-99B2-B3552FBA1276}"/>
              </a:ext>
            </a:extLst>
          </p:cNvPr>
          <p:cNvSpPr>
            <a:spLocks noGrp="1"/>
          </p:cNvSpPr>
          <p:nvPr>
            <p:ph type="title"/>
          </p:nvPr>
        </p:nvSpPr>
        <p:spPr/>
        <p:txBody>
          <a:bodyPr/>
          <a:lstStyle/>
          <a:p>
            <a:r>
              <a:rPr lang="en-US" b="1" cap="none" dirty="0">
                <a:solidFill>
                  <a:srgbClr val="0066CC"/>
                </a:solidFill>
              </a:rPr>
              <a:t>Participating in Official Actions</a:t>
            </a:r>
            <a:br>
              <a:rPr lang="en-US" b="1" cap="none" dirty="0">
                <a:solidFill>
                  <a:srgbClr val="0066CC"/>
                </a:solidFill>
              </a:rPr>
            </a:br>
            <a:r>
              <a:rPr lang="en-US" b="1" cap="none" dirty="0">
                <a:solidFill>
                  <a:srgbClr val="0066CC"/>
                </a:solidFill>
              </a:rPr>
              <a:t>(financial benefit)</a:t>
            </a:r>
            <a:endParaRPr lang="en-US" dirty="0"/>
          </a:p>
        </p:txBody>
      </p:sp>
      <p:sp>
        <p:nvSpPr>
          <p:cNvPr id="3" name="Content Placeholder 2">
            <a:extLst>
              <a:ext uri="{FF2B5EF4-FFF2-40B4-BE49-F238E27FC236}">
                <a16:creationId xmlns:a16="http://schemas.microsoft.com/office/drawing/2014/main" id="{8D047291-CFE8-4E38-B77E-8FB8C84A2770}"/>
              </a:ext>
            </a:extLst>
          </p:cNvPr>
          <p:cNvSpPr>
            <a:spLocks noGrp="1"/>
          </p:cNvSpPr>
          <p:nvPr>
            <p:ph sz="quarter" idx="13"/>
          </p:nvPr>
        </p:nvSpPr>
        <p:spPr>
          <a:xfrm>
            <a:off x="656500" y="3137103"/>
            <a:ext cx="7772870" cy="2067218"/>
          </a:xfrm>
        </p:spPr>
        <p:txBody>
          <a:bodyPr>
            <a:normAutofit fontScale="92500" lnSpcReduction="10000"/>
          </a:bodyPr>
          <a:lstStyle/>
          <a:p>
            <a:r>
              <a:rPr lang="en-US" sz="2200" cap="none" dirty="0"/>
              <a:t>The definition is broad and includes:</a:t>
            </a:r>
          </a:p>
          <a:p>
            <a:pPr lvl="1"/>
            <a:r>
              <a:rPr lang="en-US" sz="2200" cap="none" dirty="0"/>
              <a:t>a member of your extended family</a:t>
            </a:r>
          </a:p>
          <a:p>
            <a:pPr lvl="1"/>
            <a:r>
              <a:rPr lang="en-US" sz="2200" cap="none" dirty="0"/>
              <a:t>your client</a:t>
            </a:r>
          </a:p>
          <a:p>
            <a:pPr lvl="1"/>
            <a:r>
              <a:rPr lang="en-US" sz="2200" cap="none" dirty="0"/>
              <a:t>a business that you or your immediate family is associated with</a:t>
            </a:r>
          </a:p>
          <a:p>
            <a:pPr lvl="1"/>
            <a:r>
              <a:rPr lang="en-US" sz="2200" cap="none" dirty="0"/>
              <a:t>a state entity that employs you or your immediate family</a:t>
            </a:r>
          </a:p>
          <a:p>
            <a:pPr lvl="1"/>
            <a:endParaRPr lang="en-US" sz="2200" cap="none" dirty="0"/>
          </a:p>
          <a:p>
            <a:pPr lvl="1"/>
            <a:endParaRPr lang="en-US" dirty="0"/>
          </a:p>
        </p:txBody>
      </p:sp>
      <p:sp>
        <p:nvSpPr>
          <p:cNvPr id="4" name="Slide Number Placeholder 3">
            <a:extLst>
              <a:ext uri="{FF2B5EF4-FFF2-40B4-BE49-F238E27FC236}">
                <a16:creationId xmlns:a16="http://schemas.microsoft.com/office/drawing/2014/main" id="{6568E3A0-8650-439E-99DC-C42C56356327}"/>
              </a:ext>
            </a:extLst>
          </p:cNvPr>
          <p:cNvSpPr>
            <a:spLocks noGrp="1"/>
          </p:cNvSpPr>
          <p:nvPr>
            <p:ph type="sldNum" sz="quarter" idx="12"/>
          </p:nvPr>
        </p:nvSpPr>
        <p:spPr/>
        <p:txBody>
          <a:bodyPr/>
          <a:lstStyle/>
          <a:p>
            <a:pPr>
              <a:defRPr/>
            </a:pPr>
            <a:fld id="{8C2F2788-9A57-4D72-8D25-6127A48676D3}" type="slidenum">
              <a:rPr lang="en-US" smtClean="0"/>
              <a:pPr>
                <a:defRPr/>
              </a:pPr>
              <a:t>32</a:t>
            </a:fld>
            <a:endParaRPr lang="en-US" dirty="0"/>
          </a:p>
        </p:txBody>
      </p:sp>
      <p:sp>
        <p:nvSpPr>
          <p:cNvPr id="5" name="TextBox 4">
            <a:extLst>
              <a:ext uri="{FF2B5EF4-FFF2-40B4-BE49-F238E27FC236}">
                <a16:creationId xmlns:a16="http://schemas.microsoft.com/office/drawing/2014/main" id="{E1EF4ABC-476D-4976-8DA7-95889782AF17}"/>
              </a:ext>
            </a:extLst>
          </p:cNvPr>
          <p:cNvSpPr txBox="1"/>
          <p:nvPr/>
        </p:nvSpPr>
        <p:spPr>
          <a:xfrm>
            <a:off x="580300" y="2160278"/>
            <a:ext cx="7849070" cy="830997"/>
          </a:xfrm>
          <a:prstGeom prst="rect">
            <a:avLst/>
          </a:prstGeom>
          <a:noFill/>
        </p:spPr>
        <p:txBody>
          <a:bodyPr wrap="square" rtlCol="0">
            <a:spAutoFit/>
          </a:bodyPr>
          <a:lstStyle/>
          <a:p>
            <a:r>
              <a:rPr lang="en-US" sz="2400" dirty="0"/>
              <a:t>2.a. Are you associated with the “person” receiving the benefit?</a:t>
            </a:r>
          </a:p>
        </p:txBody>
      </p:sp>
      <p:sp>
        <p:nvSpPr>
          <p:cNvPr id="7" name="TextBox 6">
            <a:extLst>
              <a:ext uri="{FF2B5EF4-FFF2-40B4-BE49-F238E27FC236}">
                <a16:creationId xmlns:a16="http://schemas.microsoft.com/office/drawing/2014/main" id="{C8FEFC81-287E-431C-AF54-EEEB08E99D73}"/>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
        <p:nvSpPr>
          <p:cNvPr id="8" name="TextBox 7">
            <a:extLst>
              <a:ext uri="{FF2B5EF4-FFF2-40B4-BE49-F238E27FC236}">
                <a16:creationId xmlns:a16="http://schemas.microsoft.com/office/drawing/2014/main" id="{C8F30F09-3260-4790-858C-29936D64C3B9}"/>
              </a:ext>
            </a:extLst>
          </p:cNvPr>
          <p:cNvSpPr txBox="1"/>
          <p:nvPr/>
        </p:nvSpPr>
        <p:spPr>
          <a:xfrm>
            <a:off x="1115461" y="5241064"/>
            <a:ext cx="6959165"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rPr>
              <a:t>a nonprofit that you or your immediate family is associated with</a:t>
            </a:r>
          </a:p>
          <a:p>
            <a:endParaRPr lang="en-US" dirty="0"/>
          </a:p>
        </p:txBody>
      </p:sp>
    </p:spTree>
    <p:custDataLst>
      <p:tags r:id="rId1"/>
    </p:custDataLst>
    <p:extLst>
      <p:ext uri="{BB962C8B-B14F-4D97-AF65-F5344CB8AC3E}">
        <p14:creationId xmlns:p14="http://schemas.microsoft.com/office/powerpoint/2010/main" val="34269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C097-F06E-4775-9DC6-1C166E9F1A34}"/>
              </a:ext>
            </a:extLst>
          </p:cNvPr>
          <p:cNvSpPr>
            <a:spLocks noGrp="1"/>
          </p:cNvSpPr>
          <p:nvPr>
            <p:ph type="title"/>
          </p:nvPr>
        </p:nvSpPr>
        <p:spPr/>
        <p:txBody>
          <a:bodyPr/>
          <a:lstStyle/>
          <a:p>
            <a:r>
              <a:rPr lang="en-US" b="1" cap="none" dirty="0">
                <a:solidFill>
                  <a:srgbClr val="0066CC"/>
                </a:solidFill>
              </a:rPr>
              <a:t>Participating in Official Actions</a:t>
            </a:r>
            <a:br>
              <a:rPr lang="en-US" b="1" cap="none" dirty="0">
                <a:solidFill>
                  <a:srgbClr val="0066CC"/>
                </a:solidFill>
              </a:rPr>
            </a:br>
            <a:r>
              <a:rPr lang="en-US" b="1" cap="none" dirty="0">
                <a:solidFill>
                  <a:srgbClr val="0066CC"/>
                </a:solidFill>
              </a:rPr>
              <a:t>(financial benefit)</a:t>
            </a:r>
            <a:endParaRPr lang="en-US" dirty="0"/>
          </a:p>
        </p:txBody>
      </p:sp>
      <p:sp>
        <p:nvSpPr>
          <p:cNvPr id="3" name="Content Placeholder 2">
            <a:extLst>
              <a:ext uri="{FF2B5EF4-FFF2-40B4-BE49-F238E27FC236}">
                <a16:creationId xmlns:a16="http://schemas.microsoft.com/office/drawing/2014/main" id="{3A7AB58F-5CFD-420C-ABA3-B3B75F5D4BF9}"/>
              </a:ext>
            </a:extLst>
          </p:cNvPr>
          <p:cNvSpPr>
            <a:spLocks noGrp="1"/>
          </p:cNvSpPr>
          <p:nvPr>
            <p:ph sz="quarter" idx="13"/>
          </p:nvPr>
        </p:nvSpPr>
        <p:spPr>
          <a:xfrm>
            <a:off x="723900" y="2805244"/>
            <a:ext cx="7772870" cy="3424107"/>
          </a:xfrm>
        </p:spPr>
        <p:txBody>
          <a:bodyPr>
            <a:normAutofit/>
          </a:bodyPr>
          <a:lstStyle/>
          <a:p>
            <a:pPr marL="0" indent="0">
              <a:buNone/>
            </a:pPr>
            <a:r>
              <a:rPr lang="en-US" cap="none" dirty="0"/>
              <a:t>“Nonprofit . . . organization with which associated” means </a:t>
            </a:r>
          </a:p>
          <a:p>
            <a:pPr lvl="1"/>
            <a:r>
              <a:rPr lang="en-US" sz="2000" cap="none" dirty="0"/>
              <a:t>any not for profit corporation, organization, or association, </a:t>
            </a:r>
            <a:r>
              <a:rPr lang="en-US" sz="2000" b="1" i="1" cap="none" dirty="0"/>
              <a:t>that is</a:t>
            </a:r>
            <a:r>
              <a:rPr lang="en-US" sz="2000" cap="none" dirty="0"/>
              <a:t> </a:t>
            </a:r>
          </a:p>
          <a:p>
            <a:pPr lvl="1"/>
            <a:r>
              <a:rPr lang="en-US" sz="2000" cap="none" dirty="0"/>
              <a:t>organized or operating in the state </a:t>
            </a:r>
            <a:r>
              <a:rPr lang="en-US" sz="2000" b="1" i="1" cap="none" dirty="0"/>
              <a:t>primarily for</a:t>
            </a:r>
            <a:r>
              <a:rPr lang="en-US" sz="2000" cap="none" dirty="0"/>
              <a:t> </a:t>
            </a:r>
          </a:p>
          <a:p>
            <a:pPr lvl="1"/>
            <a:r>
              <a:rPr lang="en-US" sz="2000" cap="none" dirty="0"/>
              <a:t>religious, charitable, scientific, literary, public health and safety, or educational purposes </a:t>
            </a:r>
            <a:r>
              <a:rPr lang="en-US" sz="2000" b="1" i="1" cap="none" dirty="0"/>
              <a:t>and of which</a:t>
            </a:r>
            <a:r>
              <a:rPr lang="en-US" sz="2000" cap="none" dirty="0"/>
              <a:t> </a:t>
            </a:r>
          </a:p>
          <a:p>
            <a:pPr lvl="1"/>
            <a:r>
              <a:rPr lang="en-US" sz="2000" cap="none" dirty="0"/>
              <a:t>you or your immediate family </a:t>
            </a:r>
            <a:r>
              <a:rPr lang="en-US" sz="2000" b="1" i="1" cap="none" dirty="0"/>
              <a:t>is a</a:t>
            </a:r>
            <a:r>
              <a:rPr lang="en-US" sz="2000" cap="none" dirty="0"/>
              <a:t> </a:t>
            </a:r>
          </a:p>
          <a:p>
            <a:pPr lvl="1"/>
            <a:r>
              <a:rPr lang="en-US" sz="2000" cap="none" dirty="0"/>
              <a:t>director, officer, board member, employee, lobbyist, or independent contractor.</a:t>
            </a:r>
          </a:p>
        </p:txBody>
      </p:sp>
      <p:sp>
        <p:nvSpPr>
          <p:cNvPr id="4" name="Slide Number Placeholder 3">
            <a:extLst>
              <a:ext uri="{FF2B5EF4-FFF2-40B4-BE49-F238E27FC236}">
                <a16:creationId xmlns:a16="http://schemas.microsoft.com/office/drawing/2014/main" id="{E6AA2FFA-CDBD-4486-9224-100F27C06177}"/>
              </a:ext>
            </a:extLst>
          </p:cNvPr>
          <p:cNvSpPr>
            <a:spLocks noGrp="1"/>
          </p:cNvSpPr>
          <p:nvPr>
            <p:ph type="sldNum" sz="quarter" idx="12"/>
          </p:nvPr>
        </p:nvSpPr>
        <p:spPr/>
        <p:txBody>
          <a:bodyPr/>
          <a:lstStyle/>
          <a:p>
            <a:pPr>
              <a:defRPr/>
            </a:pPr>
            <a:fld id="{8C2F2788-9A57-4D72-8D25-6127A48676D3}" type="slidenum">
              <a:rPr lang="en-US" smtClean="0"/>
              <a:pPr>
                <a:defRPr/>
              </a:pPr>
              <a:t>33</a:t>
            </a:fld>
            <a:endParaRPr lang="en-US" dirty="0"/>
          </a:p>
        </p:txBody>
      </p:sp>
      <p:sp>
        <p:nvSpPr>
          <p:cNvPr id="5" name="TextBox 4">
            <a:extLst>
              <a:ext uri="{FF2B5EF4-FFF2-40B4-BE49-F238E27FC236}">
                <a16:creationId xmlns:a16="http://schemas.microsoft.com/office/drawing/2014/main" id="{86FDE3C8-4472-40DA-80DF-2A11C616E5C5}"/>
              </a:ext>
            </a:extLst>
          </p:cNvPr>
          <p:cNvSpPr txBox="1"/>
          <p:nvPr/>
        </p:nvSpPr>
        <p:spPr>
          <a:xfrm>
            <a:off x="381000" y="2057400"/>
            <a:ext cx="8686800" cy="430887"/>
          </a:xfrm>
          <a:prstGeom prst="rect">
            <a:avLst/>
          </a:prstGeom>
          <a:noFill/>
        </p:spPr>
        <p:txBody>
          <a:bodyPr wrap="square" rtlCol="0">
            <a:spAutoFit/>
          </a:bodyPr>
          <a:lstStyle/>
          <a:p>
            <a:r>
              <a:rPr lang="en-US" sz="2200" dirty="0"/>
              <a:t>2.b.  Is the benefit going to a nonprofit organization you’re associated with?</a:t>
            </a:r>
          </a:p>
        </p:txBody>
      </p:sp>
      <p:sp>
        <p:nvSpPr>
          <p:cNvPr id="7" name="TextBox 6">
            <a:extLst>
              <a:ext uri="{FF2B5EF4-FFF2-40B4-BE49-F238E27FC236}">
                <a16:creationId xmlns:a16="http://schemas.microsoft.com/office/drawing/2014/main" id="{2E330A11-EEEA-45D8-853F-02AFBD29BB0A}"/>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3060944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3354-C61C-4CCA-923D-90243E512B46}"/>
              </a:ext>
            </a:extLst>
          </p:cNvPr>
          <p:cNvSpPr>
            <a:spLocks noGrp="1"/>
          </p:cNvSpPr>
          <p:nvPr>
            <p:ph type="title"/>
          </p:nvPr>
        </p:nvSpPr>
        <p:spPr/>
        <p:txBody>
          <a:bodyPr/>
          <a:lstStyle/>
          <a:p>
            <a:r>
              <a:rPr lang="en-US" b="1" cap="none" dirty="0">
                <a:solidFill>
                  <a:srgbClr val="0066CC"/>
                </a:solidFill>
              </a:rPr>
              <a:t>Participating in Official Actions</a:t>
            </a:r>
            <a:br>
              <a:rPr lang="en-US" b="1" cap="none" dirty="0">
                <a:solidFill>
                  <a:srgbClr val="0066CC"/>
                </a:solidFill>
              </a:rPr>
            </a:br>
            <a:r>
              <a:rPr lang="en-US" b="1" cap="none" dirty="0">
                <a:solidFill>
                  <a:srgbClr val="0066CC"/>
                </a:solidFill>
              </a:rPr>
              <a:t>(financial benefit)</a:t>
            </a:r>
            <a:endParaRPr lang="en-US" dirty="0"/>
          </a:p>
        </p:txBody>
      </p:sp>
      <p:sp>
        <p:nvSpPr>
          <p:cNvPr id="3" name="Content Placeholder 2">
            <a:extLst>
              <a:ext uri="{FF2B5EF4-FFF2-40B4-BE49-F238E27FC236}">
                <a16:creationId xmlns:a16="http://schemas.microsoft.com/office/drawing/2014/main" id="{49486D7C-33E1-4372-AE59-7C91145507B1}"/>
              </a:ext>
            </a:extLst>
          </p:cNvPr>
          <p:cNvSpPr>
            <a:spLocks noGrp="1"/>
          </p:cNvSpPr>
          <p:nvPr>
            <p:ph sz="quarter" idx="13"/>
          </p:nvPr>
        </p:nvSpPr>
        <p:spPr>
          <a:xfrm>
            <a:off x="685330" y="2367093"/>
            <a:ext cx="7772870" cy="1138107"/>
          </a:xfrm>
        </p:spPr>
        <p:txBody>
          <a:bodyPr/>
          <a:lstStyle/>
          <a:p>
            <a:pPr marL="0" indent="0">
              <a:buNone/>
            </a:pPr>
            <a:r>
              <a:rPr lang="en-US" sz="2400" cap="none" dirty="0"/>
              <a:t>3.a.  Would that financial benefit impair your independence of judgment </a:t>
            </a:r>
            <a:r>
              <a:rPr lang="en-US" sz="2400" b="1" cap="none" dirty="0"/>
              <a:t>or</a:t>
            </a:r>
          </a:p>
          <a:p>
            <a:endParaRPr lang="en-US" dirty="0"/>
          </a:p>
        </p:txBody>
      </p:sp>
      <p:sp>
        <p:nvSpPr>
          <p:cNvPr id="4" name="Slide Number Placeholder 3">
            <a:extLst>
              <a:ext uri="{FF2B5EF4-FFF2-40B4-BE49-F238E27FC236}">
                <a16:creationId xmlns:a16="http://schemas.microsoft.com/office/drawing/2014/main" id="{FD925E2A-7965-43AE-8D54-B5F891DAA85D}"/>
              </a:ext>
            </a:extLst>
          </p:cNvPr>
          <p:cNvSpPr>
            <a:spLocks noGrp="1"/>
          </p:cNvSpPr>
          <p:nvPr>
            <p:ph type="sldNum" sz="quarter" idx="12"/>
          </p:nvPr>
        </p:nvSpPr>
        <p:spPr/>
        <p:txBody>
          <a:bodyPr/>
          <a:lstStyle/>
          <a:p>
            <a:pPr>
              <a:defRPr/>
            </a:pPr>
            <a:fld id="{8C2F2788-9A57-4D72-8D25-6127A48676D3}" type="slidenum">
              <a:rPr lang="en-US" smtClean="0"/>
              <a:pPr>
                <a:defRPr/>
              </a:pPr>
              <a:t>34</a:t>
            </a:fld>
            <a:endParaRPr lang="en-US" dirty="0"/>
          </a:p>
        </p:txBody>
      </p:sp>
      <p:sp>
        <p:nvSpPr>
          <p:cNvPr id="6" name="TextBox 5">
            <a:extLst>
              <a:ext uri="{FF2B5EF4-FFF2-40B4-BE49-F238E27FC236}">
                <a16:creationId xmlns:a16="http://schemas.microsoft.com/office/drawing/2014/main" id="{B7216779-2FC7-4AFC-A17E-DAA3250A1F91}"/>
              </a:ext>
            </a:extLst>
          </p:cNvPr>
          <p:cNvSpPr txBox="1"/>
          <p:nvPr/>
        </p:nvSpPr>
        <p:spPr>
          <a:xfrm>
            <a:off x="685330" y="3995778"/>
            <a:ext cx="7791920" cy="1107996"/>
          </a:xfrm>
          <a:prstGeom prst="rect">
            <a:avLst/>
          </a:prstGeom>
          <a:noFill/>
        </p:spPr>
        <p:txBody>
          <a:bodyPr wrap="square" rtlCol="0">
            <a:spAutoFit/>
          </a:bodyPr>
          <a:lstStyle/>
          <a:p>
            <a:r>
              <a:rPr lang="en-US" sz="2400" dirty="0"/>
              <a:t>3.b. Could it be reasonably inferred that the financial benefit would influence your participation in the official action?</a:t>
            </a:r>
          </a:p>
          <a:p>
            <a:endParaRPr lang="en-US" dirty="0"/>
          </a:p>
        </p:txBody>
      </p:sp>
      <p:sp>
        <p:nvSpPr>
          <p:cNvPr id="7" name="TextBox 6">
            <a:extLst>
              <a:ext uri="{FF2B5EF4-FFF2-40B4-BE49-F238E27FC236}">
                <a16:creationId xmlns:a16="http://schemas.microsoft.com/office/drawing/2014/main" id="{B4AA8A35-20EB-4B9D-AA57-939DFD19DB83}"/>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707674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3354-C61C-4CCA-923D-90243E512B46}"/>
              </a:ext>
            </a:extLst>
          </p:cNvPr>
          <p:cNvSpPr>
            <a:spLocks noGrp="1"/>
          </p:cNvSpPr>
          <p:nvPr>
            <p:ph type="title"/>
          </p:nvPr>
        </p:nvSpPr>
        <p:spPr/>
        <p:txBody>
          <a:bodyPr/>
          <a:lstStyle/>
          <a:p>
            <a:r>
              <a:rPr lang="en-US" b="1" cap="none" dirty="0">
                <a:solidFill>
                  <a:srgbClr val="0066CC"/>
                </a:solidFill>
              </a:rPr>
              <a:t>Participating in Official Actions</a:t>
            </a:r>
            <a:br>
              <a:rPr lang="en-US" b="1" cap="none" dirty="0">
                <a:solidFill>
                  <a:srgbClr val="0066CC"/>
                </a:solidFill>
              </a:rPr>
            </a:br>
            <a:r>
              <a:rPr lang="en-US" b="1" cap="none" dirty="0">
                <a:solidFill>
                  <a:srgbClr val="0066CC"/>
                </a:solidFill>
              </a:rPr>
              <a:t>(financial benefit)</a:t>
            </a:r>
            <a:endParaRPr lang="en-US" dirty="0"/>
          </a:p>
        </p:txBody>
      </p:sp>
      <p:sp>
        <p:nvSpPr>
          <p:cNvPr id="3" name="Content Placeholder 2">
            <a:extLst>
              <a:ext uri="{FF2B5EF4-FFF2-40B4-BE49-F238E27FC236}">
                <a16:creationId xmlns:a16="http://schemas.microsoft.com/office/drawing/2014/main" id="{49486D7C-33E1-4372-AE59-7C91145507B1}"/>
              </a:ext>
            </a:extLst>
          </p:cNvPr>
          <p:cNvSpPr>
            <a:spLocks noGrp="1"/>
          </p:cNvSpPr>
          <p:nvPr>
            <p:ph sz="quarter" idx="13"/>
          </p:nvPr>
        </p:nvSpPr>
        <p:spPr>
          <a:xfrm>
            <a:off x="685330" y="2367093"/>
            <a:ext cx="7200179" cy="2433507"/>
          </a:xfrm>
        </p:spPr>
        <p:txBody>
          <a:bodyPr/>
          <a:lstStyle/>
          <a:p>
            <a:pPr marL="0" indent="0">
              <a:buNone/>
            </a:pPr>
            <a:r>
              <a:rPr lang="en-US" sz="2400" cap="none" dirty="0"/>
              <a:t>If so . . .</a:t>
            </a:r>
          </a:p>
          <a:p>
            <a:pPr lvl="1"/>
            <a:r>
              <a:rPr lang="en-US" sz="2400" cap="none" dirty="0"/>
              <a:t>Abstain from taking any verbal or written action, </a:t>
            </a:r>
            <a:r>
              <a:rPr lang="en-US" sz="2400" b="1" cap="none" dirty="0"/>
              <a:t>and</a:t>
            </a:r>
          </a:p>
          <a:p>
            <a:pPr lvl="1"/>
            <a:r>
              <a:rPr lang="en-US" sz="2400" cap="none" dirty="0"/>
              <a:t>Submit the reasons for the abstention in writing to the employing entity.</a:t>
            </a:r>
          </a:p>
          <a:p>
            <a:endParaRPr lang="en-US" dirty="0"/>
          </a:p>
        </p:txBody>
      </p:sp>
      <p:sp>
        <p:nvSpPr>
          <p:cNvPr id="4" name="Slide Number Placeholder 3">
            <a:extLst>
              <a:ext uri="{FF2B5EF4-FFF2-40B4-BE49-F238E27FC236}">
                <a16:creationId xmlns:a16="http://schemas.microsoft.com/office/drawing/2014/main" id="{FD925E2A-7965-43AE-8D54-B5F891DAA85D}"/>
              </a:ext>
            </a:extLst>
          </p:cNvPr>
          <p:cNvSpPr>
            <a:spLocks noGrp="1"/>
          </p:cNvSpPr>
          <p:nvPr>
            <p:ph type="sldNum" sz="quarter" idx="12"/>
          </p:nvPr>
        </p:nvSpPr>
        <p:spPr/>
        <p:txBody>
          <a:bodyPr/>
          <a:lstStyle/>
          <a:p>
            <a:pPr>
              <a:defRPr/>
            </a:pPr>
            <a:fld id="{8C2F2788-9A57-4D72-8D25-6127A48676D3}" type="slidenum">
              <a:rPr lang="en-US" smtClean="0"/>
              <a:pPr>
                <a:defRPr/>
              </a:pPr>
              <a:t>35</a:t>
            </a:fld>
            <a:endParaRPr lang="en-US" dirty="0"/>
          </a:p>
        </p:txBody>
      </p:sp>
      <p:sp>
        <p:nvSpPr>
          <p:cNvPr id="6" name="TextBox 5">
            <a:extLst>
              <a:ext uri="{FF2B5EF4-FFF2-40B4-BE49-F238E27FC236}">
                <a16:creationId xmlns:a16="http://schemas.microsoft.com/office/drawing/2014/main" id="{0411C349-AAB7-46CE-9CA6-AF3613FB55A0}"/>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1717133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CD0A-B464-488B-95CC-34D0D833A754}"/>
              </a:ext>
            </a:extLst>
          </p:cNvPr>
          <p:cNvSpPr>
            <a:spLocks noGrp="1"/>
          </p:cNvSpPr>
          <p:nvPr>
            <p:ph type="title"/>
          </p:nvPr>
        </p:nvSpPr>
        <p:spPr>
          <a:xfrm>
            <a:off x="914400" y="838200"/>
            <a:ext cx="7696201" cy="762000"/>
          </a:xfrm>
        </p:spPr>
        <p:txBody>
          <a:bodyPr>
            <a:normAutofit fontScale="90000"/>
          </a:bodyPr>
          <a:lstStyle/>
          <a:p>
            <a:br>
              <a:rPr lang="en-US" sz="4400" b="1" cap="none" dirty="0">
                <a:solidFill>
                  <a:srgbClr val="0066CC"/>
                </a:solidFill>
              </a:rPr>
            </a:br>
            <a:r>
              <a:rPr lang="en-US" sz="4400" b="1" cap="none" dirty="0">
                <a:solidFill>
                  <a:srgbClr val="0066CC"/>
                </a:solidFill>
              </a:rPr>
              <a:t>Removal from Proceedings</a:t>
            </a:r>
            <a:br>
              <a:rPr lang="en-US" sz="4400" b="1" cap="none" dirty="0">
                <a:solidFill>
                  <a:srgbClr val="0066CC"/>
                </a:solidFill>
              </a:rPr>
            </a:br>
            <a:r>
              <a:rPr lang="en-US" b="1" cap="none" dirty="0">
                <a:solidFill>
                  <a:srgbClr val="0066CC"/>
                </a:solidFill>
              </a:rPr>
              <a:t>(</a:t>
            </a:r>
            <a:r>
              <a:rPr lang="en-US" cap="none" dirty="0">
                <a:solidFill>
                  <a:srgbClr val="0066CC"/>
                </a:solidFill>
              </a:rPr>
              <a:t>familial, personal, or financial relationship)</a:t>
            </a:r>
            <a:br>
              <a:rPr lang="en-US" b="1" cap="none" dirty="0">
                <a:solidFill>
                  <a:srgbClr val="0066CC"/>
                </a:solidFill>
              </a:rPr>
            </a:br>
            <a:endParaRPr lang="en-US" b="1" cap="none" dirty="0">
              <a:solidFill>
                <a:srgbClr val="0066CC"/>
              </a:solidFill>
            </a:endParaRPr>
          </a:p>
        </p:txBody>
      </p:sp>
      <p:sp>
        <p:nvSpPr>
          <p:cNvPr id="3" name="Content Placeholder 2">
            <a:extLst>
              <a:ext uri="{FF2B5EF4-FFF2-40B4-BE49-F238E27FC236}">
                <a16:creationId xmlns:a16="http://schemas.microsoft.com/office/drawing/2014/main" id="{CA9757F6-8912-4761-9BA6-AA0F0FC47973}"/>
              </a:ext>
            </a:extLst>
          </p:cNvPr>
          <p:cNvSpPr>
            <a:spLocks noGrp="1"/>
          </p:cNvSpPr>
          <p:nvPr>
            <p:ph sz="quarter" idx="13"/>
          </p:nvPr>
        </p:nvSpPr>
        <p:spPr>
          <a:xfrm>
            <a:off x="1522823" y="2286000"/>
            <a:ext cx="6362686" cy="3424107"/>
          </a:xfrm>
        </p:spPr>
        <p:txBody>
          <a:bodyPr>
            <a:noAutofit/>
          </a:bodyPr>
          <a:lstStyle/>
          <a:p>
            <a:pPr marL="0" indent="0">
              <a:buNone/>
            </a:pPr>
            <a:r>
              <a:rPr lang="en-US" sz="2800" cap="none" dirty="0"/>
              <a:t>You must take appropriate steps . . .             </a:t>
            </a:r>
          </a:p>
          <a:p>
            <a:pPr lvl="1"/>
            <a:r>
              <a:rPr lang="en-US" sz="2400" b="1" i="1" cap="none" dirty="0"/>
              <a:t>under the particular circumstances</a:t>
            </a:r>
            <a:r>
              <a:rPr lang="en-US" sz="2400" b="1" cap="none" dirty="0"/>
              <a:t> </a:t>
            </a:r>
            <a:r>
              <a:rPr lang="en-US" sz="2400" cap="none" dirty="0"/>
              <a:t>and</a:t>
            </a:r>
          </a:p>
          <a:p>
            <a:pPr lvl="1"/>
            <a:r>
              <a:rPr lang="en-US" sz="2400" b="1" i="1" cap="none" dirty="0"/>
              <a:t>considering the type of proceeding</a:t>
            </a:r>
            <a:r>
              <a:rPr lang="en-US" sz="2400" cap="none" dirty="0"/>
              <a:t> involved</a:t>
            </a:r>
          </a:p>
          <a:p>
            <a:pPr lvl="1"/>
            <a:r>
              <a:rPr lang="en-US" sz="2400" cap="none" dirty="0"/>
              <a:t>to remove yourself </a:t>
            </a:r>
            <a:r>
              <a:rPr lang="en-US" sz="2400" b="1" i="1" cap="none" dirty="0"/>
              <a:t>to the extent necessary</a:t>
            </a:r>
            <a:r>
              <a:rPr lang="en-US" sz="2400" cap="none" dirty="0"/>
              <a:t> </a:t>
            </a:r>
          </a:p>
          <a:p>
            <a:pPr lvl="2"/>
            <a:r>
              <a:rPr lang="en-US" sz="2400" cap="none" dirty="0"/>
              <a:t>to protect the public interest and </a:t>
            </a:r>
          </a:p>
          <a:p>
            <a:pPr lvl="2"/>
            <a:r>
              <a:rPr lang="en-US" sz="2400" cap="none" dirty="0"/>
              <a:t>to comply with the Ethics Act . . .</a:t>
            </a:r>
          </a:p>
        </p:txBody>
      </p:sp>
      <p:sp>
        <p:nvSpPr>
          <p:cNvPr id="4" name="Slide Number Placeholder 3">
            <a:extLst>
              <a:ext uri="{FF2B5EF4-FFF2-40B4-BE49-F238E27FC236}">
                <a16:creationId xmlns:a16="http://schemas.microsoft.com/office/drawing/2014/main" id="{81331AEF-4880-4E1F-9094-D3932F51CAA8}"/>
              </a:ext>
            </a:extLst>
          </p:cNvPr>
          <p:cNvSpPr>
            <a:spLocks noGrp="1"/>
          </p:cNvSpPr>
          <p:nvPr>
            <p:ph type="sldNum" sz="quarter" idx="12"/>
          </p:nvPr>
        </p:nvSpPr>
        <p:spPr/>
        <p:txBody>
          <a:bodyPr/>
          <a:lstStyle/>
          <a:p>
            <a:pPr>
              <a:defRPr/>
            </a:pPr>
            <a:fld id="{8C2F2788-9A57-4D72-8D25-6127A48676D3}" type="slidenum">
              <a:rPr lang="en-US" smtClean="0"/>
              <a:pPr>
                <a:defRPr/>
              </a:pPr>
              <a:t>36</a:t>
            </a:fld>
            <a:endParaRPr lang="en-US" dirty="0"/>
          </a:p>
        </p:txBody>
      </p:sp>
      <p:sp>
        <p:nvSpPr>
          <p:cNvPr id="6" name="TextBox 5">
            <a:extLst>
              <a:ext uri="{FF2B5EF4-FFF2-40B4-BE49-F238E27FC236}">
                <a16:creationId xmlns:a16="http://schemas.microsoft.com/office/drawing/2014/main" id="{84BE843C-4D1E-477E-BF85-390F4FA2509D}"/>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226225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34FA-67C7-43FD-87C4-F5584FFC7396}"/>
              </a:ext>
            </a:extLst>
          </p:cNvPr>
          <p:cNvSpPr>
            <a:spLocks noGrp="1"/>
          </p:cNvSpPr>
          <p:nvPr>
            <p:ph type="title"/>
          </p:nvPr>
        </p:nvSpPr>
        <p:spPr>
          <a:xfrm>
            <a:off x="1067270" y="841193"/>
            <a:ext cx="7391400" cy="981682"/>
          </a:xfrm>
        </p:spPr>
        <p:txBody>
          <a:bodyPr>
            <a:normAutofit fontScale="90000"/>
          </a:bodyPr>
          <a:lstStyle/>
          <a:p>
            <a:r>
              <a:rPr lang="en-US" b="1" cap="none" dirty="0">
                <a:solidFill>
                  <a:srgbClr val="0066CC"/>
                </a:solidFill>
              </a:rPr>
              <a:t>Removal from Proceedings</a:t>
            </a:r>
            <a:br>
              <a:rPr lang="en-US" b="1" cap="none" dirty="0">
                <a:solidFill>
                  <a:srgbClr val="0066CC"/>
                </a:solidFill>
              </a:rPr>
            </a:br>
            <a:r>
              <a:rPr lang="en-US" b="1" cap="none" dirty="0">
                <a:solidFill>
                  <a:srgbClr val="0066CC"/>
                </a:solidFill>
              </a:rPr>
              <a:t>(</a:t>
            </a:r>
            <a:r>
              <a:rPr lang="en-US" cap="none" dirty="0">
                <a:solidFill>
                  <a:srgbClr val="0066CC"/>
                </a:solidFill>
              </a:rPr>
              <a:t>familial, personal, or financial relationship)</a:t>
            </a:r>
            <a:endParaRPr lang="en-US" dirty="0">
              <a:solidFill>
                <a:srgbClr val="0066CC"/>
              </a:solidFill>
            </a:endParaRPr>
          </a:p>
        </p:txBody>
      </p:sp>
      <p:sp>
        <p:nvSpPr>
          <p:cNvPr id="3" name="Content Placeholder 2">
            <a:extLst>
              <a:ext uri="{FF2B5EF4-FFF2-40B4-BE49-F238E27FC236}">
                <a16:creationId xmlns:a16="http://schemas.microsoft.com/office/drawing/2014/main" id="{D80D349C-F686-4B9E-A70C-16E958A65F66}"/>
              </a:ext>
            </a:extLst>
          </p:cNvPr>
          <p:cNvSpPr>
            <a:spLocks noGrp="1"/>
          </p:cNvSpPr>
          <p:nvPr>
            <p:ph sz="quarter" idx="13"/>
          </p:nvPr>
        </p:nvSpPr>
        <p:spPr>
          <a:xfrm>
            <a:off x="838200" y="2590800"/>
            <a:ext cx="7772870" cy="2738307"/>
          </a:xfrm>
        </p:spPr>
        <p:txBody>
          <a:bodyPr/>
          <a:lstStyle/>
          <a:p>
            <a:pPr marL="0" indent="0">
              <a:buNone/>
            </a:pPr>
            <a:r>
              <a:rPr lang="en-US" sz="2400" cap="none" dirty="0"/>
              <a:t>. . . from any proceeding</a:t>
            </a:r>
          </a:p>
          <a:p>
            <a:pPr lvl="1"/>
            <a:r>
              <a:rPr lang="en-US" sz="2400" cap="none" dirty="0"/>
              <a:t>in which your </a:t>
            </a:r>
            <a:r>
              <a:rPr lang="en-US" sz="2400" b="1" i="1" cap="none" dirty="0"/>
              <a:t>impartiality might reasonably be questioned</a:t>
            </a:r>
            <a:r>
              <a:rPr lang="en-US" sz="2400" b="1" cap="none" dirty="0"/>
              <a:t> </a:t>
            </a:r>
          </a:p>
          <a:p>
            <a:pPr lvl="1"/>
            <a:r>
              <a:rPr lang="en-US" sz="2400" cap="none" dirty="0"/>
              <a:t>due to your familial, personal, or financial relationship </a:t>
            </a:r>
          </a:p>
          <a:p>
            <a:pPr lvl="1"/>
            <a:r>
              <a:rPr lang="en-US" sz="2400" cap="none" dirty="0"/>
              <a:t>with a participant in the proceeding</a:t>
            </a:r>
          </a:p>
          <a:p>
            <a:endParaRPr lang="en-US" dirty="0"/>
          </a:p>
        </p:txBody>
      </p:sp>
      <p:sp>
        <p:nvSpPr>
          <p:cNvPr id="4" name="Slide Number Placeholder 3">
            <a:extLst>
              <a:ext uri="{FF2B5EF4-FFF2-40B4-BE49-F238E27FC236}">
                <a16:creationId xmlns:a16="http://schemas.microsoft.com/office/drawing/2014/main" id="{7FBAF98A-67B2-4D78-AACC-095091C248CA}"/>
              </a:ext>
            </a:extLst>
          </p:cNvPr>
          <p:cNvSpPr>
            <a:spLocks noGrp="1"/>
          </p:cNvSpPr>
          <p:nvPr>
            <p:ph type="sldNum" sz="quarter" idx="12"/>
          </p:nvPr>
        </p:nvSpPr>
        <p:spPr/>
        <p:txBody>
          <a:bodyPr/>
          <a:lstStyle/>
          <a:p>
            <a:pPr>
              <a:defRPr/>
            </a:pPr>
            <a:fld id="{8C2F2788-9A57-4D72-8D25-6127A48676D3}" type="slidenum">
              <a:rPr lang="en-US" smtClean="0"/>
              <a:pPr>
                <a:defRPr/>
              </a:pPr>
              <a:t>37</a:t>
            </a:fld>
            <a:endParaRPr lang="en-US" dirty="0"/>
          </a:p>
        </p:txBody>
      </p:sp>
      <p:sp>
        <p:nvSpPr>
          <p:cNvPr id="6" name="TextBox 5">
            <a:extLst>
              <a:ext uri="{FF2B5EF4-FFF2-40B4-BE49-F238E27FC236}">
                <a16:creationId xmlns:a16="http://schemas.microsoft.com/office/drawing/2014/main" id="{84C5FB05-4ED6-46F1-8470-9D538CF0467E}"/>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3418418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8711-4178-4AD6-8868-02268CC36C60}"/>
              </a:ext>
            </a:extLst>
          </p:cNvPr>
          <p:cNvSpPr>
            <a:spLocks noGrp="1"/>
          </p:cNvSpPr>
          <p:nvPr>
            <p:ph type="title"/>
          </p:nvPr>
        </p:nvSpPr>
        <p:spPr>
          <a:xfrm>
            <a:off x="457200" y="533400"/>
            <a:ext cx="8230068" cy="1071695"/>
          </a:xfrm>
        </p:spPr>
        <p:txBody>
          <a:bodyPr>
            <a:normAutofit fontScale="90000"/>
          </a:bodyPr>
          <a:lstStyle/>
          <a:p>
            <a:r>
              <a:rPr lang="en-US" b="1" cap="none" dirty="0">
                <a:solidFill>
                  <a:srgbClr val="0066CC"/>
                </a:solidFill>
              </a:rPr>
              <a:t>Removal from Proceedings</a:t>
            </a:r>
            <a:br>
              <a:rPr lang="en-US" b="1" cap="none" dirty="0">
                <a:solidFill>
                  <a:srgbClr val="0066CC"/>
                </a:solidFill>
              </a:rPr>
            </a:br>
            <a:r>
              <a:rPr lang="en-US" b="1" cap="none" dirty="0">
                <a:solidFill>
                  <a:srgbClr val="0066CC"/>
                </a:solidFill>
              </a:rPr>
              <a:t>(</a:t>
            </a:r>
            <a:r>
              <a:rPr lang="en-US" cap="none" dirty="0">
                <a:solidFill>
                  <a:srgbClr val="0066CC"/>
                </a:solidFill>
              </a:rPr>
              <a:t>familial, personal, or financial relationship)</a:t>
            </a:r>
            <a:endParaRPr lang="en-US" dirty="0"/>
          </a:p>
        </p:txBody>
      </p:sp>
      <p:sp>
        <p:nvSpPr>
          <p:cNvPr id="3" name="Content Placeholder 2">
            <a:extLst>
              <a:ext uri="{FF2B5EF4-FFF2-40B4-BE49-F238E27FC236}">
                <a16:creationId xmlns:a16="http://schemas.microsoft.com/office/drawing/2014/main" id="{9D14F7B3-5B12-478B-8BB1-C8E4B649CC5B}"/>
              </a:ext>
            </a:extLst>
          </p:cNvPr>
          <p:cNvSpPr>
            <a:spLocks noGrp="1"/>
          </p:cNvSpPr>
          <p:nvPr>
            <p:ph sz="quarter" idx="13"/>
          </p:nvPr>
        </p:nvSpPr>
        <p:spPr/>
        <p:txBody>
          <a:bodyPr>
            <a:noAutofit/>
          </a:bodyPr>
          <a:lstStyle/>
          <a:p>
            <a:r>
              <a:rPr lang="en-US" sz="2400" cap="none" dirty="0"/>
              <a:t>“Proceedings” include quasi-judicial proceedings and quasi-legislative proceedings. </a:t>
            </a:r>
          </a:p>
          <a:p>
            <a:endParaRPr lang="en-US" sz="2400" cap="none" dirty="0"/>
          </a:p>
          <a:p>
            <a:r>
              <a:rPr lang="en-US" sz="2400" cap="none" dirty="0"/>
              <a:t>A “personal relationship” includes a relationship with someone in a leadership or policy-making position in a business, organization, or group.</a:t>
            </a:r>
          </a:p>
        </p:txBody>
      </p:sp>
      <p:sp>
        <p:nvSpPr>
          <p:cNvPr id="4" name="Slide Number Placeholder 3">
            <a:extLst>
              <a:ext uri="{FF2B5EF4-FFF2-40B4-BE49-F238E27FC236}">
                <a16:creationId xmlns:a16="http://schemas.microsoft.com/office/drawing/2014/main" id="{21B809E0-15A7-4703-94A1-C657FD9DC0FF}"/>
              </a:ext>
            </a:extLst>
          </p:cNvPr>
          <p:cNvSpPr>
            <a:spLocks noGrp="1"/>
          </p:cNvSpPr>
          <p:nvPr>
            <p:ph type="sldNum" sz="quarter" idx="12"/>
          </p:nvPr>
        </p:nvSpPr>
        <p:spPr/>
        <p:txBody>
          <a:bodyPr/>
          <a:lstStyle/>
          <a:p>
            <a:pPr>
              <a:defRPr/>
            </a:pPr>
            <a:fld id="{8C2F2788-9A57-4D72-8D25-6127A48676D3}" type="slidenum">
              <a:rPr lang="en-US" smtClean="0"/>
              <a:pPr>
                <a:defRPr/>
              </a:pPr>
              <a:t>38</a:t>
            </a:fld>
            <a:endParaRPr lang="en-US" dirty="0"/>
          </a:p>
        </p:txBody>
      </p:sp>
      <p:sp>
        <p:nvSpPr>
          <p:cNvPr id="6" name="TextBox 5">
            <a:extLst>
              <a:ext uri="{FF2B5EF4-FFF2-40B4-BE49-F238E27FC236}">
                <a16:creationId xmlns:a16="http://schemas.microsoft.com/office/drawing/2014/main" id="{AF860DF7-9C3D-4971-9A96-DD57BE9DCA7B}"/>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2418530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650522" y="1066800"/>
            <a:ext cx="6521567" cy="644692"/>
          </a:xfrm>
        </p:spPr>
        <p:txBody>
          <a:bodyPr>
            <a:normAutofit/>
          </a:bodyPr>
          <a:lstStyle/>
          <a:p>
            <a:pPr fontAlgn="auto">
              <a:spcAft>
                <a:spcPts val="0"/>
              </a:spcAft>
              <a:defRPr/>
            </a:pPr>
            <a:r>
              <a:rPr lang="en-US" sz="3600" b="1" cap="none" dirty="0">
                <a:solidFill>
                  <a:srgbClr val="0066CC"/>
                </a:solidFill>
              </a:rPr>
              <a:t>Safe Harbors for Public Servants</a:t>
            </a:r>
          </a:p>
        </p:txBody>
      </p:sp>
      <p:sp>
        <p:nvSpPr>
          <p:cNvPr id="24" name="Slide Number Placeholder 23"/>
          <p:cNvSpPr>
            <a:spLocks noGrp="1"/>
          </p:cNvSpPr>
          <p:nvPr>
            <p:ph type="sldNum" sz="quarter" idx="12"/>
          </p:nvPr>
        </p:nvSpPr>
        <p:spPr/>
        <p:txBody>
          <a:bodyPr/>
          <a:lstStyle/>
          <a:p>
            <a:pPr>
              <a:defRPr/>
            </a:pPr>
            <a:fld id="{BA3B13D1-0287-44F2-AE63-DC09AF15538A}" type="slidenum">
              <a:rPr lang="en-US"/>
              <a:pPr>
                <a:defRPr/>
              </a:pPr>
              <a:t>39</a:t>
            </a:fld>
            <a:endParaRPr lang="en-US" dirty="0"/>
          </a:p>
        </p:txBody>
      </p:sp>
      <p:sp>
        <p:nvSpPr>
          <p:cNvPr id="2" name="TextBox 1">
            <a:extLst>
              <a:ext uri="{FF2B5EF4-FFF2-40B4-BE49-F238E27FC236}">
                <a16:creationId xmlns:a16="http://schemas.microsoft.com/office/drawing/2014/main" id="{E302B10B-CD5C-44D6-8A62-521025A6E576}"/>
              </a:ext>
            </a:extLst>
          </p:cNvPr>
          <p:cNvSpPr txBox="1"/>
          <p:nvPr/>
        </p:nvSpPr>
        <p:spPr>
          <a:xfrm>
            <a:off x="914400" y="2166168"/>
            <a:ext cx="7467600" cy="3662541"/>
          </a:xfrm>
          <a:prstGeom prst="rect">
            <a:avLst/>
          </a:prstGeom>
          <a:noFill/>
        </p:spPr>
        <p:txBody>
          <a:bodyPr wrap="square" rtlCol="0">
            <a:spAutoFit/>
          </a:bodyPr>
          <a:lstStyle/>
          <a:p>
            <a:r>
              <a:rPr lang="en-US" sz="2600" dirty="0"/>
              <a:t>Notwithstanding these prohibitions, you may participate in an official action if:</a:t>
            </a:r>
          </a:p>
          <a:p>
            <a:endParaRPr lang="en-US" sz="2600" dirty="0"/>
          </a:p>
          <a:p>
            <a:pPr marL="514350" indent="-514350">
              <a:buFont typeface="+mj-lt"/>
              <a:buAutoNum type="arabicPeriod"/>
            </a:pPr>
            <a:r>
              <a:rPr lang="en-US" sz="2600" dirty="0"/>
              <a:t>The benefit is no greater than the benefit accruing to all members of a profession, occupation, or class;</a:t>
            </a:r>
          </a:p>
          <a:p>
            <a:pPr marL="514350" indent="-514350">
              <a:buFont typeface="+mj-lt"/>
              <a:buAutoNum type="arabicPeriod"/>
            </a:pPr>
            <a:r>
              <a:rPr lang="en-US" sz="2600" dirty="0"/>
              <a:t>The official action would affect your compensation;</a:t>
            </a:r>
          </a:p>
          <a:p>
            <a:pPr marL="514350" indent="-514350">
              <a:buFont typeface="+mj-lt"/>
              <a:buAutoNum type="arabicPeriod"/>
            </a:pPr>
            <a:r>
              <a:rPr lang="en-US" sz="2600" dirty="0"/>
              <a:t>Your presence is necessary to obtain a quorum;</a:t>
            </a:r>
          </a:p>
          <a:p>
            <a:pPr marL="285750"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7D8C349A-0BF0-4C10-BB97-61C5C982BA38}"/>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533400" y="761999"/>
            <a:ext cx="8458200" cy="533400"/>
          </a:xfrm>
        </p:spPr>
        <p:txBody>
          <a:bodyPr>
            <a:noAutofit/>
          </a:bodyPr>
          <a:lstStyle/>
          <a:p>
            <a:pPr fontAlgn="auto">
              <a:spcAft>
                <a:spcPts val="0"/>
              </a:spcAft>
              <a:defRPr/>
            </a:pPr>
            <a:r>
              <a:rPr lang="en-US" sz="4000" b="1" cap="none" dirty="0">
                <a:solidFill>
                  <a:srgbClr val="0066CC"/>
                </a:solidFill>
                <a:latin typeface="Tw Cen MT" panose="020B0602020104020603" pitchFamily="34" charset="0"/>
              </a:rPr>
              <a:t>Who is </a:t>
            </a:r>
            <a:r>
              <a:rPr lang="en-US" sz="4000" b="1" i="1" cap="none" dirty="0">
                <a:solidFill>
                  <a:srgbClr val="0066CC"/>
                </a:solidFill>
                <a:latin typeface="Tw Cen MT" panose="020B0602020104020603" pitchFamily="34" charset="0"/>
              </a:rPr>
              <a:t>not</a:t>
            </a:r>
            <a:r>
              <a:rPr lang="en-US" sz="4000" b="1" cap="none" dirty="0">
                <a:solidFill>
                  <a:srgbClr val="0066CC"/>
                </a:solidFill>
                <a:latin typeface="Tw Cen MT" panose="020B0602020104020603" pitchFamily="34" charset="0"/>
              </a:rPr>
              <a:t> covered by the Ethics Act?</a:t>
            </a:r>
          </a:p>
        </p:txBody>
      </p:sp>
      <p:sp>
        <p:nvSpPr>
          <p:cNvPr id="22531" name="Content Placeholder 5"/>
          <p:cNvSpPr>
            <a:spLocks noGrp="1"/>
          </p:cNvSpPr>
          <p:nvPr>
            <p:ph sz="quarter" idx="13"/>
          </p:nvPr>
        </p:nvSpPr>
        <p:spPr>
          <a:xfrm>
            <a:off x="304800" y="1295399"/>
            <a:ext cx="8382000" cy="914401"/>
          </a:xfrm>
        </p:spPr>
        <p:txBody>
          <a:bodyPr rtlCol="0">
            <a:normAutofit fontScale="92500" lnSpcReduction="20000"/>
          </a:bodyPr>
          <a:lstStyle/>
          <a:p>
            <a:pPr marL="365760" indent="-256032" fontAlgn="auto">
              <a:spcBef>
                <a:spcPts val="0"/>
              </a:spcBef>
              <a:spcAft>
                <a:spcPts val="0"/>
              </a:spcAft>
              <a:buFont typeface="Wingdings 2" pitchFamily="18" charset="2"/>
              <a:buNone/>
              <a:defRPr/>
            </a:pPr>
            <a:endParaRPr lang="en-US" sz="2900" b="1" dirty="0">
              <a:solidFill>
                <a:schemeClr val="tx1"/>
              </a:solidFill>
              <a:latin typeface="Tw Cen MT" panose="020B0602020104020603" pitchFamily="34" charset="0"/>
            </a:endParaRPr>
          </a:p>
          <a:p>
            <a:pPr marL="365760" indent="-256032" fontAlgn="auto">
              <a:spcBef>
                <a:spcPts val="0"/>
              </a:spcBef>
              <a:spcAft>
                <a:spcPts val="0"/>
              </a:spcAft>
              <a:buFont typeface="Wingdings 2" pitchFamily="18" charset="2"/>
              <a:buNone/>
              <a:defRPr/>
            </a:pPr>
            <a:r>
              <a:rPr lang="en-US" sz="2900" cap="none" dirty="0">
                <a:latin typeface="Tw Cen MT" panose="020B0602020104020603" pitchFamily="34" charset="0"/>
              </a:rPr>
              <a:t>T</a:t>
            </a:r>
            <a:r>
              <a:rPr lang="en-US" sz="2900" cap="none" dirty="0">
                <a:solidFill>
                  <a:schemeClr val="tx1"/>
                </a:solidFill>
                <a:latin typeface="Tw Cen MT" panose="020B0602020104020603" pitchFamily="34" charset="0"/>
              </a:rPr>
              <a:t>he </a:t>
            </a:r>
            <a:r>
              <a:rPr lang="en-US" sz="2900" cap="none" dirty="0">
                <a:latin typeface="Tw Cen MT" panose="020B0602020104020603" pitchFamily="34" charset="0"/>
              </a:rPr>
              <a:t>E</a:t>
            </a:r>
            <a:r>
              <a:rPr lang="en-US" sz="2900" cap="none" dirty="0">
                <a:solidFill>
                  <a:schemeClr val="tx1"/>
                </a:solidFill>
                <a:latin typeface="Tw Cen MT" panose="020B0602020104020603" pitchFamily="34" charset="0"/>
              </a:rPr>
              <a:t>thics </a:t>
            </a:r>
            <a:r>
              <a:rPr lang="en-US" sz="2900" cap="none" dirty="0">
                <a:latin typeface="Tw Cen MT" panose="020B0602020104020603" pitchFamily="34" charset="0"/>
              </a:rPr>
              <a:t>A</a:t>
            </a:r>
            <a:r>
              <a:rPr lang="en-US" sz="2900" cap="none" dirty="0">
                <a:solidFill>
                  <a:schemeClr val="tx1"/>
                </a:solidFill>
                <a:latin typeface="Tw Cen MT" panose="020B0602020104020603" pitchFamily="34" charset="0"/>
              </a:rPr>
              <a:t>ct does </a:t>
            </a:r>
            <a:r>
              <a:rPr lang="en-US" sz="2900" i="1" cap="none" dirty="0">
                <a:solidFill>
                  <a:schemeClr val="tx1"/>
                </a:solidFill>
                <a:latin typeface="Tw Cen MT" panose="020B0602020104020603" pitchFamily="34" charset="0"/>
              </a:rPr>
              <a:t>not</a:t>
            </a:r>
            <a:r>
              <a:rPr lang="en-US" sz="2900" cap="none" dirty="0">
                <a:solidFill>
                  <a:schemeClr val="tx1"/>
                </a:solidFill>
                <a:latin typeface="Tw Cen MT" panose="020B0602020104020603" pitchFamily="34" charset="0"/>
              </a:rPr>
              <a:t> apply to:</a:t>
            </a:r>
          </a:p>
          <a:p>
            <a:pPr marL="1088136" lvl="2" indent="-457200" fontAlgn="auto">
              <a:spcBef>
                <a:spcPts val="370"/>
              </a:spcBef>
              <a:spcAft>
                <a:spcPts val="0"/>
              </a:spcAft>
              <a:buClr>
                <a:srgbClr val="FF0000"/>
              </a:buClr>
              <a:buFont typeface="Wingdings" panose="05000000000000000000" pitchFamily="2" charset="2"/>
              <a:buChar char="§"/>
              <a:defRPr/>
            </a:pPr>
            <a:endParaRPr lang="en-US" sz="2400" dirty="0">
              <a:solidFill>
                <a:schemeClr val="tx1"/>
              </a:solidFill>
              <a:latin typeface="Tw Cen MT" panose="020B0602020104020603" pitchFamily="34" charset="0"/>
            </a:endParaRPr>
          </a:p>
        </p:txBody>
      </p:sp>
      <p:sp>
        <p:nvSpPr>
          <p:cNvPr id="5" name="Slide Number Placeholder 4"/>
          <p:cNvSpPr>
            <a:spLocks noGrp="1"/>
          </p:cNvSpPr>
          <p:nvPr>
            <p:ph type="sldNum" sz="quarter" idx="12"/>
          </p:nvPr>
        </p:nvSpPr>
        <p:spPr/>
        <p:txBody>
          <a:bodyPr/>
          <a:lstStyle/>
          <a:p>
            <a:pPr>
              <a:defRPr/>
            </a:pPr>
            <a:fld id="{7ABE79A0-05D1-4B41-9FF4-019365D16BD0}" type="slidenum">
              <a:rPr lang="en-US"/>
              <a:pPr>
                <a:defRPr/>
              </a:pPr>
              <a:t>4</a:t>
            </a:fld>
            <a:endParaRPr lang="en-US" dirty="0"/>
          </a:p>
        </p:txBody>
      </p:sp>
      <p:sp>
        <p:nvSpPr>
          <p:cNvPr id="2" name="TextBox 1">
            <a:extLst>
              <a:ext uri="{FF2B5EF4-FFF2-40B4-BE49-F238E27FC236}">
                <a16:creationId xmlns:a16="http://schemas.microsoft.com/office/drawing/2014/main" id="{EAEDDBDD-8D10-44C6-93F0-5CEC41218E97}"/>
              </a:ext>
            </a:extLst>
          </p:cNvPr>
          <p:cNvSpPr txBox="1"/>
          <p:nvPr/>
        </p:nvSpPr>
        <p:spPr>
          <a:xfrm>
            <a:off x="914400" y="2208856"/>
            <a:ext cx="6858000" cy="769441"/>
          </a:xfrm>
          <a:prstGeom prst="rect">
            <a:avLst/>
          </a:prstGeom>
          <a:noFill/>
        </p:spPr>
        <p:txBody>
          <a:bodyPr wrap="square" rtlCol="0">
            <a:spAutoFit/>
          </a:bodyPr>
          <a:lstStyle/>
          <a:p>
            <a:pPr marL="804672" lvl="1" indent="-457200">
              <a:spcBef>
                <a:spcPts val="324"/>
              </a:spcBef>
              <a:buClrTx/>
              <a:buFont typeface="Arial" panose="020B0604020202020204" pitchFamily="34" charset="0"/>
              <a:buChar char="•"/>
              <a:defRPr/>
            </a:pPr>
            <a:r>
              <a:rPr lang="en-US" sz="2600" u="sng" dirty="0">
                <a:latin typeface="Tw Cen MT" panose="020B0602020104020603" pitchFamily="34" charset="0"/>
              </a:rPr>
              <a:t>all</a:t>
            </a:r>
            <a:r>
              <a:rPr lang="en-US" sz="2600" dirty="0">
                <a:latin typeface="Tw Cen MT" panose="020B0602020104020603" pitchFamily="34" charset="0"/>
              </a:rPr>
              <a:t> state employees</a:t>
            </a:r>
          </a:p>
          <a:p>
            <a:endParaRPr lang="en-US" dirty="0"/>
          </a:p>
        </p:txBody>
      </p:sp>
      <p:sp>
        <p:nvSpPr>
          <p:cNvPr id="3" name="TextBox 2">
            <a:extLst>
              <a:ext uri="{FF2B5EF4-FFF2-40B4-BE49-F238E27FC236}">
                <a16:creationId xmlns:a16="http://schemas.microsoft.com/office/drawing/2014/main" id="{94292F94-9BD7-4393-80F8-5C9940406C5A}"/>
              </a:ext>
            </a:extLst>
          </p:cNvPr>
          <p:cNvSpPr txBox="1"/>
          <p:nvPr/>
        </p:nvSpPr>
        <p:spPr>
          <a:xfrm>
            <a:off x="898358" y="2938542"/>
            <a:ext cx="6858000" cy="1107996"/>
          </a:xfrm>
          <a:prstGeom prst="rect">
            <a:avLst/>
          </a:prstGeom>
          <a:noFill/>
        </p:spPr>
        <p:txBody>
          <a:bodyPr wrap="square" rtlCol="0">
            <a:spAutoFit/>
          </a:bodyPr>
          <a:lstStyle/>
          <a:p>
            <a:pPr marL="804672" lvl="1" indent="-457200">
              <a:spcBef>
                <a:spcPts val="324"/>
              </a:spcBef>
              <a:buClrTx/>
              <a:buFont typeface="Arial" panose="020B0604020202020204" pitchFamily="34" charset="0"/>
              <a:buChar char="•"/>
              <a:defRPr/>
            </a:pPr>
            <a:r>
              <a:rPr lang="en-US" sz="2600" dirty="0">
                <a:latin typeface="Tw Cen MT" panose="020B0602020104020603" pitchFamily="34" charset="0"/>
              </a:rPr>
              <a:t>local government officials </a:t>
            </a:r>
            <a:r>
              <a:rPr lang="en-US" sz="2200" dirty="0">
                <a:latin typeface="Tw Cen MT" panose="020B0602020104020603" pitchFamily="34" charset="0"/>
              </a:rPr>
              <a:t>(</a:t>
            </a:r>
            <a:r>
              <a:rPr lang="en-US" sz="2200" i="1" dirty="0">
                <a:latin typeface="Tw Cen MT" panose="020B0602020104020603" pitchFamily="34" charset="0"/>
              </a:rPr>
              <a:t>e.g</a:t>
            </a:r>
            <a:r>
              <a:rPr lang="en-US" sz="2200" dirty="0">
                <a:latin typeface="Tw Cen MT" panose="020B0602020104020603" pitchFamily="34" charset="0"/>
              </a:rPr>
              <a:t>., city council members, county commissioners, sheriffs)</a:t>
            </a:r>
          </a:p>
          <a:p>
            <a:endParaRPr lang="en-US" dirty="0"/>
          </a:p>
        </p:txBody>
      </p:sp>
      <p:sp>
        <p:nvSpPr>
          <p:cNvPr id="4" name="TextBox 3">
            <a:extLst>
              <a:ext uri="{FF2B5EF4-FFF2-40B4-BE49-F238E27FC236}">
                <a16:creationId xmlns:a16="http://schemas.microsoft.com/office/drawing/2014/main" id="{157448D6-3FC7-464E-84EA-493749C468DF}"/>
              </a:ext>
            </a:extLst>
          </p:cNvPr>
          <p:cNvSpPr txBox="1"/>
          <p:nvPr/>
        </p:nvSpPr>
        <p:spPr>
          <a:xfrm>
            <a:off x="898358" y="3798690"/>
            <a:ext cx="7391400" cy="1485022"/>
          </a:xfrm>
          <a:prstGeom prst="rect">
            <a:avLst/>
          </a:prstGeom>
          <a:noFill/>
        </p:spPr>
        <p:txBody>
          <a:bodyPr wrap="square" rtlCol="0">
            <a:spAutoFit/>
          </a:bodyPr>
          <a:lstStyle/>
          <a:p>
            <a:pPr marL="804672" lvl="1" indent="-457200">
              <a:spcBef>
                <a:spcPts val="324"/>
              </a:spcBef>
              <a:buClrTx/>
              <a:buFont typeface="Arial" panose="020B0604020202020204" pitchFamily="34" charset="0"/>
              <a:buChar char="•"/>
              <a:defRPr/>
            </a:pPr>
            <a:r>
              <a:rPr lang="en-US" sz="2600" dirty="0">
                <a:latin typeface="Tw Cen MT" panose="020B0602020104020603" pitchFamily="34" charset="0"/>
              </a:rPr>
              <a:t>members of advisory boards </a:t>
            </a:r>
            <a:r>
              <a:rPr lang="en-US" sz="2200" dirty="0">
                <a:latin typeface="Tw Cen MT" panose="020B0602020104020603" pitchFamily="34" charset="0"/>
              </a:rPr>
              <a:t>(those that make only recommendations to a final decision-maker)</a:t>
            </a:r>
          </a:p>
          <a:p>
            <a:pPr marL="690372" lvl="1" indent="-342900">
              <a:spcBef>
                <a:spcPts val="324"/>
              </a:spcBef>
              <a:buClrTx/>
              <a:defRPr/>
            </a:pPr>
            <a:endParaRPr lang="en-US" sz="2200" dirty="0">
              <a:latin typeface="Tw Cen MT" panose="020B0602020104020603" pitchFamily="34" charset="0"/>
            </a:endParaRPr>
          </a:p>
          <a:p>
            <a:endParaRPr lang="en-US" dirty="0"/>
          </a:p>
        </p:txBody>
      </p:sp>
      <p:sp>
        <p:nvSpPr>
          <p:cNvPr id="7" name="TextBox 6">
            <a:extLst>
              <a:ext uri="{FF2B5EF4-FFF2-40B4-BE49-F238E27FC236}">
                <a16:creationId xmlns:a16="http://schemas.microsoft.com/office/drawing/2014/main" id="{365955AC-4C7D-4561-B43E-B754A8EB9D6B}"/>
              </a:ext>
            </a:extLst>
          </p:cNvPr>
          <p:cNvSpPr txBox="1"/>
          <p:nvPr/>
        </p:nvSpPr>
        <p:spPr>
          <a:xfrm>
            <a:off x="1618889" y="4968875"/>
            <a:ext cx="6553200" cy="923330"/>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Tw Cen MT" panose="020B0602020104020603" pitchFamily="34" charset="0"/>
              </a:rPr>
              <a:t>But other provisions, including executive orders, might apply.  For example, local governments must adopt their own code of ethics. </a:t>
            </a:r>
          </a:p>
          <a:p>
            <a:endParaRPr lang="en-US" dirty="0"/>
          </a:p>
        </p:txBody>
      </p:sp>
      <p:sp>
        <p:nvSpPr>
          <p:cNvPr id="10" name="TextBox 9">
            <a:extLst>
              <a:ext uri="{FF2B5EF4-FFF2-40B4-BE49-F238E27FC236}">
                <a16:creationId xmlns:a16="http://schemas.microsoft.com/office/drawing/2014/main" id="{EA01BFB8-E20A-4AE2-9BF9-60955E934D19}"/>
              </a:ext>
            </a:extLst>
          </p:cNvPr>
          <p:cNvSpPr txBox="1"/>
          <p:nvPr/>
        </p:nvSpPr>
        <p:spPr>
          <a:xfrm>
            <a:off x="316631" y="6229351"/>
            <a:ext cx="1880662" cy="369332"/>
          </a:xfrm>
          <a:prstGeom prst="rect">
            <a:avLst/>
          </a:prstGeom>
          <a:noFill/>
        </p:spPr>
        <p:txBody>
          <a:bodyPr wrap="square" rtlCol="0">
            <a:spAutoFit/>
          </a:bodyPr>
          <a:lstStyle/>
          <a:p>
            <a:r>
              <a:rPr lang="en-US" b="1" dirty="0">
                <a:solidFill>
                  <a:srgbClr val="0066CC"/>
                </a:solidFill>
              </a:rPr>
              <a:t>Covered Persons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F71420-0763-49A3-9892-64CD9E83EECD}"/>
              </a:ext>
            </a:extLst>
          </p:cNvPr>
          <p:cNvSpPr>
            <a:spLocks noGrp="1"/>
          </p:cNvSpPr>
          <p:nvPr>
            <p:ph type="title"/>
          </p:nvPr>
        </p:nvSpPr>
        <p:spPr>
          <a:xfrm>
            <a:off x="1491957" y="914400"/>
            <a:ext cx="6401268" cy="690695"/>
          </a:xfrm>
        </p:spPr>
        <p:txBody>
          <a:bodyPr>
            <a:normAutofit/>
          </a:bodyPr>
          <a:lstStyle/>
          <a:p>
            <a:r>
              <a:rPr lang="en-US" b="1" cap="none" dirty="0">
                <a:solidFill>
                  <a:srgbClr val="0066CC"/>
                </a:solidFill>
              </a:rPr>
              <a:t>Safe Harbors for Public Servants</a:t>
            </a:r>
            <a:endParaRPr lang="en-US" dirty="0"/>
          </a:p>
        </p:txBody>
      </p:sp>
      <p:sp>
        <p:nvSpPr>
          <p:cNvPr id="5" name="Content Placeholder 4">
            <a:extLst>
              <a:ext uri="{FF2B5EF4-FFF2-40B4-BE49-F238E27FC236}">
                <a16:creationId xmlns:a16="http://schemas.microsoft.com/office/drawing/2014/main" id="{69A16B4C-1F89-47C3-BD5E-319DD9B569D7}"/>
              </a:ext>
            </a:extLst>
          </p:cNvPr>
          <p:cNvSpPr>
            <a:spLocks noGrp="1"/>
          </p:cNvSpPr>
          <p:nvPr>
            <p:ph sz="quarter" idx="13"/>
          </p:nvPr>
        </p:nvSpPr>
        <p:spPr>
          <a:xfrm>
            <a:off x="685800" y="2032132"/>
            <a:ext cx="7772870" cy="3424107"/>
          </a:xfrm>
        </p:spPr>
        <p:txBody>
          <a:bodyPr>
            <a:normAutofit/>
          </a:bodyPr>
          <a:lstStyle/>
          <a:p>
            <a:pPr marL="0" indent="0">
              <a:buNone/>
            </a:pPr>
            <a:r>
              <a:rPr lang="en-US" sz="2400" cap="none" dirty="0"/>
              <a:t>4.   You get written approval in a . . .</a:t>
            </a:r>
          </a:p>
          <a:p>
            <a:pPr marL="742950" lvl="1" indent="-285750"/>
            <a:r>
              <a:rPr lang="en-US" sz="2400" cap="none" dirty="0"/>
              <a:t>formal advisory opinion from </a:t>
            </a:r>
            <a:r>
              <a:rPr lang="en-US" sz="2400" cap="none"/>
              <a:t>the Ethics Commission</a:t>
            </a:r>
            <a:r>
              <a:rPr lang="en-US" sz="2400" cap="none" dirty="0"/>
              <a:t>, </a:t>
            </a:r>
            <a:r>
              <a:rPr lang="en-US" sz="2400" b="1" cap="none" dirty="0"/>
              <a:t>or</a:t>
            </a:r>
          </a:p>
          <a:p>
            <a:pPr marL="742950" lvl="1" indent="-285750"/>
            <a:r>
              <a:rPr lang="en-US" sz="2400" cap="none" dirty="0"/>
              <a:t>written determination from your board or agency that the financial benefit or relationship would not influence your judgment</a:t>
            </a:r>
          </a:p>
          <a:p>
            <a:pPr marL="457200" indent="-457200">
              <a:buAutoNum type="arabicPeriod" startAt="5"/>
            </a:pPr>
            <a:r>
              <a:rPr lang="en-US" sz="2400" cap="none" dirty="0"/>
              <a:t>The action is ministerial only and does not require the exercise of discretion</a:t>
            </a:r>
            <a:r>
              <a:rPr lang="en-US" sz="2400" dirty="0"/>
              <a:t>.</a:t>
            </a:r>
          </a:p>
        </p:txBody>
      </p:sp>
      <p:sp>
        <p:nvSpPr>
          <p:cNvPr id="3" name="Slide Number Placeholder 2">
            <a:extLst>
              <a:ext uri="{FF2B5EF4-FFF2-40B4-BE49-F238E27FC236}">
                <a16:creationId xmlns:a16="http://schemas.microsoft.com/office/drawing/2014/main" id="{EAAF2A5D-B864-48B0-BD92-F70BF3933BF0}"/>
              </a:ext>
            </a:extLst>
          </p:cNvPr>
          <p:cNvSpPr>
            <a:spLocks noGrp="1"/>
          </p:cNvSpPr>
          <p:nvPr>
            <p:ph type="sldNum" sz="quarter" idx="12"/>
          </p:nvPr>
        </p:nvSpPr>
        <p:spPr/>
        <p:txBody>
          <a:bodyPr/>
          <a:lstStyle/>
          <a:p>
            <a:pPr>
              <a:defRPr/>
            </a:pPr>
            <a:fld id="{DC8F6D09-6316-4F5E-AC08-851282D5BF5C}" type="slidenum">
              <a:rPr lang="en-US" smtClean="0"/>
              <a:pPr>
                <a:defRPr/>
              </a:pPr>
              <a:t>40</a:t>
            </a:fld>
            <a:endParaRPr lang="en-US" dirty="0"/>
          </a:p>
        </p:txBody>
      </p:sp>
      <p:sp>
        <p:nvSpPr>
          <p:cNvPr id="7" name="TextBox 6">
            <a:extLst>
              <a:ext uri="{FF2B5EF4-FFF2-40B4-BE49-F238E27FC236}">
                <a16:creationId xmlns:a16="http://schemas.microsoft.com/office/drawing/2014/main" id="{AA5C02EB-1464-4BDB-9896-D0334B6BC709}"/>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3443194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5258268" cy="1300295"/>
          </a:xfrm>
        </p:spPr>
        <p:txBody>
          <a:bodyPr>
            <a:normAutofit/>
          </a:bodyPr>
          <a:lstStyle/>
          <a:p>
            <a:r>
              <a:rPr lang="en-US" b="1" cap="none" dirty="0">
                <a:solidFill>
                  <a:srgbClr val="0070C0"/>
                </a:solidFill>
              </a:rPr>
              <a:t>Hiring or Supervising </a:t>
            </a:r>
            <a:br>
              <a:rPr lang="en-US" b="1" cap="none" dirty="0">
                <a:solidFill>
                  <a:srgbClr val="0070C0"/>
                </a:solidFill>
              </a:rPr>
            </a:br>
            <a:r>
              <a:rPr lang="en-US" b="1" cap="none" dirty="0">
                <a:solidFill>
                  <a:srgbClr val="0070C0"/>
                </a:solidFill>
              </a:rPr>
              <a:t>Extended Family Members</a:t>
            </a:r>
            <a:endParaRPr lang="en-US" cap="none" dirty="0"/>
          </a:p>
        </p:txBody>
      </p:sp>
      <p:sp>
        <p:nvSpPr>
          <p:cNvPr id="3" name="Content Placeholder 2"/>
          <p:cNvSpPr>
            <a:spLocks noGrp="1"/>
          </p:cNvSpPr>
          <p:nvPr>
            <p:ph sz="quarter" idx="13"/>
          </p:nvPr>
        </p:nvSpPr>
        <p:spPr>
          <a:xfrm>
            <a:off x="685330" y="2367093"/>
            <a:ext cx="7772870" cy="528507"/>
          </a:xfrm>
        </p:spPr>
        <p:txBody>
          <a:bodyPr>
            <a:normAutofit/>
          </a:bodyPr>
          <a:lstStyle/>
          <a:p>
            <a:pPr marL="609600" indent="-609600">
              <a:spcBef>
                <a:spcPts val="580"/>
              </a:spcBef>
              <a:buNone/>
              <a:defRPr/>
            </a:pPr>
            <a:r>
              <a:rPr lang="en-US" sz="2400" cap="none" dirty="0"/>
              <a:t>Unless specifically authorized, you cannot:</a:t>
            </a:r>
          </a:p>
        </p:txBody>
      </p:sp>
      <p:sp>
        <p:nvSpPr>
          <p:cNvPr id="4" name="Slide Number Placeholder 3"/>
          <p:cNvSpPr>
            <a:spLocks noGrp="1"/>
          </p:cNvSpPr>
          <p:nvPr>
            <p:ph type="sldNum" sz="quarter" idx="12"/>
          </p:nvPr>
        </p:nvSpPr>
        <p:spPr/>
        <p:txBody>
          <a:bodyPr/>
          <a:lstStyle/>
          <a:p>
            <a:pPr>
              <a:defRPr/>
            </a:pPr>
            <a:fld id="{8C2F2788-9A57-4D72-8D25-6127A48676D3}" type="slidenum">
              <a:rPr lang="en-US" smtClean="0"/>
              <a:pPr>
                <a:defRPr/>
              </a:pPr>
              <a:t>41</a:t>
            </a:fld>
            <a:endParaRPr lang="en-US" dirty="0"/>
          </a:p>
        </p:txBody>
      </p:sp>
      <p:sp>
        <p:nvSpPr>
          <p:cNvPr id="6" name="TextBox 5">
            <a:extLst>
              <a:ext uri="{FF2B5EF4-FFF2-40B4-BE49-F238E27FC236}">
                <a16:creationId xmlns:a16="http://schemas.microsoft.com/office/drawing/2014/main" id="{73BE0418-5CD2-4ECC-ABB7-250616ADCEFC}"/>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
        <p:nvSpPr>
          <p:cNvPr id="7" name="TextBox 6">
            <a:extLst>
              <a:ext uri="{FF2B5EF4-FFF2-40B4-BE49-F238E27FC236}">
                <a16:creationId xmlns:a16="http://schemas.microsoft.com/office/drawing/2014/main" id="{2AA2FB39-C026-493D-8EC1-32B2CD7A59D1}"/>
              </a:ext>
            </a:extLst>
          </p:cNvPr>
          <p:cNvSpPr txBox="1"/>
          <p:nvPr/>
        </p:nvSpPr>
        <p:spPr>
          <a:xfrm>
            <a:off x="990600" y="3081947"/>
            <a:ext cx="6477000" cy="1646605"/>
          </a:xfrm>
          <a:prstGeom prst="rect">
            <a:avLst/>
          </a:prstGeom>
          <a:noFill/>
        </p:spPr>
        <p:txBody>
          <a:bodyPr wrap="square" rtlCol="0">
            <a:spAutoFit/>
          </a:bodyPr>
          <a:lstStyle/>
          <a:p>
            <a:pPr marL="285750" indent="-285750">
              <a:spcBef>
                <a:spcPts val="580"/>
              </a:spcBef>
              <a:buClrTx/>
              <a:buFont typeface="Arial" panose="020B0604020202020204" pitchFamily="34" charset="0"/>
              <a:buChar char="•"/>
              <a:defRPr/>
            </a:pPr>
            <a:r>
              <a:rPr lang="en-US" sz="2400" dirty="0"/>
              <a:t>employ, appoint, promote, transfer, or advance an extended family member to a State office or position you supervise or manage </a:t>
            </a:r>
          </a:p>
          <a:p>
            <a:pPr>
              <a:spcBef>
                <a:spcPts val="580"/>
              </a:spcBef>
              <a:buClrTx/>
              <a:defRPr/>
            </a:pPr>
            <a:endParaRPr lang="en-US" sz="600" dirty="0"/>
          </a:p>
          <a:p>
            <a:endParaRPr lang="en-US" dirty="0"/>
          </a:p>
        </p:txBody>
      </p:sp>
      <p:sp>
        <p:nvSpPr>
          <p:cNvPr id="8" name="TextBox 7">
            <a:extLst>
              <a:ext uri="{FF2B5EF4-FFF2-40B4-BE49-F238E27FC236}">
                <a16:creationId xmlns:a16="http://schemas.microsoft.com/office/drawing/2014/main" id="{471D2CA2-14E4-438B-91C0-D1B70BC70AF1}"/>
              </a:ext>
            </a:extLst>
          </p:cNvPr>
          <p:cNvSpPr txBox="1"/>
          <p:nvPr/>
        </p:nvSpPr>
        <p:spPr>
          <a:xfrm>
            <a:off x="971550" y="4360901"/>
            <a:ext cx="6629400"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t>participate in any disciplinary action relating to an extended family member</a:t>
            </a:r>
          </a:p>
          <a:p>
            <a:endParaRPr lang="en-US" dirty="0"/>
          </a:p>
        </p:txBody>
      </p:sp>
    </p:spTree>
    <p:custDataLst>
      <p:tags r:id="rId1"/>
    </p:custDataLst>
    <p:extLst>
      <p:ext uri="{BB962C8B-B14F-4D97-AF65-F5344CB8AC3E}">
        <p14:creationId xmlns:p14="http://schemas.microsoft.com/office/powerpoint/2010/main" val="7023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76590" y="812799"/>
            <a:ext cx="8229600" cy="977900"/>
          </a:xfrm>
        </p:spPr>
        <p:txBody>
          <a:bodyPr>
            <a:normAutofit/>
          </a:bodyPr>
          <a:lstStyle/>
          <a:p>
            <a:pPr algn="ctr" fontAlgn="auto">
              <a:spcAft>
                <a:spcPts val="0"/>
              </a:spcAft>
              <a:defRPr/>
            </a:pPr>
            <a:r>
              <a:rPr lang="en-US" b="1" cap="none" dirty="0">
                <a:solidFill>
                  <a:srgbClr val="0066CC"/>
                </a:solidFill>
              </a:rPr>
              <a:t>What to do with a conflict of interest . . .</a:t>
            </a:r>
          </a:p>
        </p:txBody>
      </p:sp>
      <p:sp>
        <p:nvSpPr>
          <p:cNvPr id="9" name="Slide Number Placeholder 8"/>
          <p:cNvSpPr>
            <a:spLocks noGrp="1"/>
          </p:cNvSpPr>
          <p:nvPr>
            <p:ph type="sldNum" sz="quarter" idx="12"/>
          </p:nvPr>
        </p:nvSpPr>
        <p:spPr/>
        <p:txBody>
          <a:bodyPr/>
          <a:lstStyle/>
          <a:p>
            <a:pPr>
              <a:defRPr/>
            </a:pPr>
            <a:fld id="{BAB3E888-4FBF-4ACC-80FD-1C9EF29DFA01}" type="slidenum">
              <a:rPr lang="en-US"/>
              <a:pPr>
                <a:defRPr/>
              </a:pPr>
              <a:t>42</a:t>
            </a:fld>
            <a:endParaRPr lang="en-US" dirty="0"/>
          </a:p>
        </p:txBody>
      </p:sp>
      <p:sp>
        <p:nvSpPr>
          <p:cNvPr id="4" name="Oval 3"/>
          <p:cNvSpPr/>
          <p:nvPr/>
        </p:nvSpPr>
        <p:spPr>
          <a:xfrm>
            <a:off x="76200" y="2682876"/>
            <a:ext cx="2667000" cy="2498724"/>
          </a:xfrm>
          <a:prstGeom prst="ellipse">
            <a:avLst/>
          </a:prstGeom>
          <a:solidFill>
            <a:schemeClr val="tx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2800" b="1" dirty="0">
                <a:solidFill>
                  <a:schemeClr val="bg1"/>
                </a:solidFill>
              </a:rPr>
              <a:t>Disclose</a:t>
            </a:r>
          </a:p>
          <a:p>
            <a:pPr algn="ctr">
              <a:defRPr/>
            </a:pPr>
            <a:r>
              <a:rPr lang="en-US" sz="2000" dirty="0">
                <a:solidFill>
                  <a:schemeClr val="bg1"/>
                </a:solidFill>
              </a:rPr>
              <a:t>. . . the conflict in writing</a:t>
            </a:r>
          </a:p>
        </p:txBody>
      </p:sp>
      <p:sp>
        <p:nvSpPr>
          <p:cNvPr id="7" name="Oval 6"/>
          <p:cNvSpPr/>
          <p:nvPr/>
        </p:nvSpPr>
        <p:spPr>
          <a:xfrm>
            <a:off x="2971800" y="2057400"/>
            <a:ext cx="3213101" cy="3581400"/>
          </a:xfrm>
          <a:prstGeom prst="ellipse">
            <a:avLst/>
          </a:prstGeom>
          <a:solidFill>
            <a:schemeClr val="tx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2800" b="1" dirty="0">
                <a:solidFill>
                  <a:schemeClr val="bg1"/>
                </a:solidFill>
              </a:rPr>
              <a:t>Recuse</a:t>
            </a:r>
          </a:p>
          <a:p>
            <a:pPr marL="111125" indent="-111125">
              <a:buFont typeface="Arial" pitchFamily="34" charset="0"/>
              <a:buChar char="•"/>
              <a:defRPr/>
            </a:pPr>
            <a:r>
              <a:rPr lang="en-US" sz="2000" dirty="0">
                <a:solidFill>
                  <a:schemeClr val="bg1"/>
                </a:solidFill>
              </a:rPr>
              <a:t>Do not take any written or verbal</a:t>
            </a:r>
            <a:r>
              <a:rPr lang="en-US" sz="2000" u="sng" dirty="0">
                <a:solidFill>
                  <a:schemeClr val="bg1"/>
                </a:solidFill>
              </a:rPr>
              <a:t> </a:t>
            </a:r>
            <a:r>
              <a:rPr lang="en-US" sz="2000" dirty="0">
                <a:solidFill>
                  <a:schemeClr val="bg1"/>
                </a:solidFill>
              </a:rPr>
              <a:t>action</a:t>
            </a:r>
          </a:p>
          <a:p>
            <a:pPr marL="111125" indent="-111125">
              <a:buFont typeface="Arial" pitchFamily="34" charset="0"/>
              <a:buChar char="•"/>
              <a:defRPr/>
            </a:pPr>
            <a:r>
              <a:rPr lang="en-US" sz="2000" dirty="0">
                <a:solidFill>
                  <a:schemeClr val="bg1"/>
                </a:solidFill>
              </a:rPr>
              <a:t>Do not vote; </a:t>
            </a:r>
            <a:r>
              <a:rPr lang="en-US" sz="2000" b="1" i="1" dirty="0">
                <a:solidFill>
                  <a:schemeClr val="bg1"/>
                </a:solidFill>
              </a:rPr>
              <a:t>and</a:t>
            </a:r>
          </a:p>
          <a:p>
            <a:pPr marL="111125" indent="-111125">
              <a:buFont typeface="Arial" pitchFamily="34" charset="0"/>
              <a:buChar char="•"/>
              <a:defRPr/>
            </a:pPr>
            <a:r>
              <a:rPr lang="en-US" sz="2000" dirty="0">
                <a:solidFill>
                  <a:schemeClr val="bg1"/>
                </a:solidFill>
              </a:rPr>
              <a:t>Do not participate in deliberations</a:t>
            </a:r>
          </a:p>
        </p:txBody>
      </p:sp>
      <p:sp>
        <p:nvSpPr>
          <p:cNvPr id="8" name="Oval 7"/>
          <p:cNvSpPr/>
          <p:nvPr/>
        </p:nvSpPr>
        <p:spPr>
          <a:xfrm>
            <a:off x="6444676" y="2682876"/>
            <a:ext cx="2699324" cy="2498724"/>
          </a:xfrm>
          <a:prstGeom prst="ellipse">
            <a:avLst/>
          </a:prstGeom>
          <a:solidFill>
            <a:schemeClr val="tx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2800" b="1" dirty="0">
                <a:solidFill>
                  <a:schemeClr val="bg1"/>
                </a:solidFill>
              </a:rPr>
              <a:t>Record</a:t>
            </a:r>
          </a:p>
          <a:p>
            <a:pPr algn="ctr">
              <a:defRPr/>
            </a:pPr>
            <a:r>
              <a:rPr lang="en-US" sz="2000" dirty="0">
                <a:solidFill>
                  <a:schemeClr val="bg1"/>
                </a:solidFill>
              </a:rPr>
              <a:t>. . . the recusal in board minutes</a:t>
            </a:r>
          </a:p>
        </p:txBody>
      </p:sp>
      <p:cxnSp>
        <p:nvCxnSpPr>
          <p:cNvPr id="3" name="Straight Arrow Connector 2"/>
          <p:cNvCxnSpPr/>
          <p:nvPr/>
        </p:nvCxnSpPr>
        <p:spPr>
          <a:xfrm flipV="1">
            <a:off x="2774375" y="3848580"/>
            <a:ext cx="228600" cy="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16648" y="3886200"/>
            <a:ext cx="22802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563332-207E-49D5-9712-B1007723DC3E}"/>
              </a:ext>
            </a:extLst>
          </p:cNvPr>
          <p:cNvSpPr txBox="1"/>
          <p:nvPr/>
        </p:nvSpPr>
        <p:spPr>
          <a:xfrm>
            <a:off x="381000" y="6300680"/>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52672" y="609600"/>
            <a:ext cx="6781799" cy="1447800"/>
          </a:xfrm>
        </p:spPr>
        <p:txBody>
          <a:bodyPr>
            <a:normAutofit/>
          </a:bodyPr>
          <a:lstStyle/>
          <a:p>
            <a:pPr algn="ctr"/>
            <a:r>
              <a:rPr lang="en-US" b="1" cap="none" dirty="0">
                <a:solidFill>
                  <a:srgbClr val="0070C0"/>
                </a:solidFill>
              </a:rPr>
              <a:t>Titles or Positions in </a:t>
            </a:r>
            <a:br>
              <a:rPr lang="en-US" b="1" cap="none" dirty="0">
                <a:solidFill>
                  <a:srgbClr val="0070C0"/>
                </a:solidFill>
              </a:rPr>
            </a:br>
            <a:r>
              <a:rPr lang="en-US" b="1" cap="none" dirty="0">
                <a:solidFill>
                  <a:srgbClr val="0070C0"/>
                </a:solidFill>
              </a:rPr>
              <a:t>Non-governmental Advertising</a:t>
            </a:r>
          </a:p>
        </p:txBody>
      </p:sp>
      <p:sp>
        <p:nvSpPr>
          <p:cNvPr id="9" name="Content Placeholder 8"/>
          <p:cNvSpPr>
            <a:spLocks noGrp="1"/>
          </p:cNvSpPr>
          <p:nvPr>
            <p:ph sz="quarter" idx="13"/>
          </p:nvPr>
        </p:nvSpPr>
        <p:spPr>
          <a:xfrm>
            <a:off x="723900" y="2754098"/>
            <a:ext cx="7696200" cy="2438401"/>
          </a:xfrm>
        </p:spPr>
        <p:txBody>
          <a:bodyPr>
            <a:normAutofit/>
          </a:bodyPr>
          <a:lstStyle/>
          <a:p>
            <a:r>
              <a:rPr lang="en-US" sz="2800" cap="none" dirty="0"/>
              <a:t>You can’t mention your public position in non-governmental advertising that advances a private interest (directly or indirectly).</a:t>
            </a:r>
          </a:p>
          <a:p>
            <a:pPr marL="0" indent="0">
              <a:buNone/>
            </a:pPr>
            <a:endParaRPr lang="en-US" sz="2800" cap="none" dirty="0"/>
          </a:p>
          <a:p>
            <a:pPr>
              <a:buClr>
                <a:srgbClr val="00E668"/>
              </a:buClr>
            </a:pPr>
            <a:endParaRPr lang="en-US" dirty="0"/>
          </a:p>
          <a:p>
            <a:endParaRPr lang="en-US" dirty="0"/>
          </a:p>
        </p:txBody>
      </p:sp>
      <p:sp>
        <p:nvSpPr>
          <p:cNvPr id="7" name="Slide Number Placeholder 6"/>
          <p:cNvSpPr>
            <a:spLocks noGrp="1"/>
          </p:cNvSpPr>
          <p:nvPr>
            <p:ph type="sldNum" sz="quarter" idx="12"/>
          </p:nvPr>
        </p:nvSpPr>
        <p:spPr/>
        <p:txBody>
          <a:bodyPr/>
          <a:lstStyle/>
          <a:p>
            <a:pPr>
              <a:defRPr/>
            </a:pPr>
            <a:fld id="{6D938EB7-D50D-4842-9249-E267E68F3B85}" type="slidenum">
              <a:rPr lang="en-US" smtClean="0"/>
              <a:pPr>
                <a:defRPr/>
              </a:pPr>
              <a:t>43</a:t>
            </a:fld>
            <a:endParaRPr lang="en-US" dirty="0"/>
          </a:p>
        </p:txBody>
      </p:sp>
      <p:sp>
        <p:nvSpPr>
          <p:cNvPr id="6" name="TextBox 5">
            <a:extLst>
              <a:ext uri="{FF2B5EF4-FFF2-40B4-BE49-F238E27FC236}">
                <a16:creationId xmlns:a16="http://schemas.microsoft.com/office/drawing/2014/main" id="{8ED7D720-640E-4BA6-A4D0-C7AB71A9C05C}"/>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4151344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C2F2788-9A57-4D72-8D25-6127A48676D3}" type="slidenum">
              <a:rPr lang="en-US" smtClean="0"/>
              <a:pPr>
                <a:defRPr/>
              </a:pPr>
              <a:t>44</a:t>
            </a:fld>
            <a:endParaRPr lang="en-US" dirty="0"/>
          </a:p>
        </p:txBody>
      </p:sp>
      <p:sp>
        <p:nvSpPr>
          <p:cNvPr id="5" name="Title 7"/>
          <p:cNvSpPr txBox="1">
            <a:spLocks/>
          </p:cNvSpPr>
          <p:nvPr/>
        </p:nvSpPr>
        <p:spPr>
          <a:xfrm>
            <a:off x="1561123" y="609600"/>
            <a:ext cx="6171730" cy="114300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0070C0"/>
                </a:solidFill>
              </a:rPr>
              <a:t>Titles or Positions in </a:t>
            </a:r>
            <a:br>
              <a:rPr lang="en-US" b="1" dirty="0">
                <a:solidFill>
                  <a:srgbClr val="0070C0"/>
                </a:solidFill>
              </a:rPr>
            </a:br>
            <a:r>
              <a:rPr lang="en-US" b="1" dirty="0">
                <a:solidFill>
                  <a:srgbClr val="0070C0"/>
                </a:solidFill>
              </a:rPr>
              <a:t>Non-governmental Advertising</a:t>
            </a:r>
            <a:endParaRPr lang="en-US" dirty="0">
              <a:solidFill>
                <a:srgbClr val="0070C0"/>
              </a:solidFill>
            </a:endParaRPr>
          </a:p>
        </p:txBody>
      </p:sp>
      <p:sp>
        <p:nvSpPr>
          <p:cNvPr id="6" name="Rectangle 5"/>
          <p:cNvSpPr/>
          <p:nvPr/>
        </p:nvSpPr>
        <p:spPr>
          <a:xfrm>
            <a:off x="990600" y="2057400"/>
            <a:ext cx="6629400" cy="3108543"/>
          </a:xfrm>
          <a:prstGeom prst="rect">
            <a:avLst/>
          </a:prstGeom>
        </p:spPr>
        <p:txBody>
          <a:bodyPr wrap="square">
            <a:spAutoFit/>
          </a:bodyPr>
          <a:lstStyle/>
          <a:p>
            <a:r>
              <a:rPr lang="en-US" sz="2800" dirty="0">
                <a:solidFill>
                  <a:srgbClr val="0070C0"/>
                </a:solidFill>
              </a:rPr>
              <a:t>Exceptions:</a:t>
            </a:r>
          </a:p>
          <a:p>
            <a:endParaRPr lang="en-US" sz="2800" dirty="0">
              <a:solidFill>
                <a:srgbClr val="00B0F0"/>
              </a:solidFill>
            </a:endParaRPr>
          </a:p>
          <a:p>
            <a:pPr marL="457200" indent="-457200">
              <a:buFont typeface="Arial" panose="020B0604020202020204" pitchFamily="34" charset="0"/>
              <a:buChar char="•"/>
            </a:pPr>
            <a:r>
              <a:rPr lang="en-US" sz="2800" dirty="0">
                <a:solidFill>
                  <a:schemeClr val="tx1">
                    <a:lumMod val="75000"/>
                    <a:lumOff val="25000"/>
                  </a:schemeClr>
                </a:solidFill>
              </a:rPr>
              <a:t>political advertising</a:t>
            </a:r>
          </a:p>
          <a:p>
            <a:pPr marL="457200" indent="-457200">
              <a:buFont typeface="Arial" panose="020B0604020202020204" pitchFamily="34" charset="0"/>
              <a:buChar char="•"/>
            </a:pPr>
            <a:r>
              <a:rPr lang="en-US" sz="2800" dirty="0">
                <a:solidFill>
                  <a:schemeClr val="tx1">
                    <a:lumMod val="75000"/>
                    <a:lumOff val="25000"/>
                  </a:schemeClr>
                </a:solidFill>
              </a:rPr>
              <a:t>news stories or articles in the media</a:t>
            </a:r>
          </a:p>
          <a:p>
            <a:pPr marL="457200" indent="-457200">
              <a:buFont typeface="Arial" panose="020B0604020202020204" pitchFamily="34" charset="0"/>
              <a:buChar char="•"/>
            </a:pPr>
            <a:r>
              <a:rPr lang="en-US" sz="2800" dirty="0">
                <a:solidFill>
                  <a:schemeClr val="tx1">
                    <a:lumMod val="75000"/>
                    <a:lumOff val="25000"/>
                  </a:schemeClr>
                </a:solidFill>
              </a:rPr>
              <a:t>directories or biographical listings</a:t>
            </a:r>
          </a:p>
          <a:p>
            <a:pPr marL="457200" indent="-457200">
              <a:buFont typeface="Arial" panose="020B0604020202020204" pitchFamily="34" charset="0"/>
              <a:buChar char="•"/>
            </a:pPr>
            <a:r>
              <a:rPr lang="en-US" sz="2800" dirty="0">
                <a:solidFill>
                  <a:schemeClr val="tx1">
                    <a:lumMod val="75000"/>
                    <a:lumOff val="25000"/>
                  </a:schemeClr>
                </a:solidFill>
              </a:rPr>
              <a:t>information listed in conference agenda</a:t>
            </a:r>
          </a:p>
          <a:p>
            <a:pPr marL="457200" indent="-457200">
              <a:buFont typeface="Arial" panose="020B0604020202020204" pitchFamily="34" charset="0"/>
              <a:buChar char="•"/>
            </a:pPr>
            <a:r>
              <a:rPr lang="en-US" sz="2800" dirty="0">
                <a:solidFill>
                  <a:schemeClr val="tx1">
                    <a:lumMod val="75000"/>
                    <a:lumOff val="25000"/>
                  </a:schemeClr>
                </a:solidFill>
              </a:rPr>
              <a:t>charitable solicitations for 501(c)(3) orgs</a:t>
            </a:r>
          </a:p>
        </p:txBody>
      </p:sp>
      <p:sp>
        <p:nvSpPr>
          <p:cNvPr id="8" name="TextBox 7">
            <a:extLst>
              <a:ext uri="{FF2B5EF4-FFF2-40B4-BE49-F238E27FC236}">
                <a16:creationId xmlns:a16="http://schemas.microsoft.com/office/drawing/2014/main" id="{7CF31BBD-0CC4-4AD8-ADAD-C2694EAF8564}"/>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95257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down)">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616" y="838200"/>
            <a:ext cx="6763473" cy="914400"/>
          </a:xfrm>
        </p:spPr>
        <p:txBody>
          <a:bodyPr>
            <a:normAutofit fontScale="90000"/>
          </a:bodyPr>
          <a:lstStyle/>
          <a:p>
            <a:r>
              <a:rPr lang="en-US" sz="4000" b="1" cap="none" dirty="0">
                <a:solidFill>
                  <a:srgbClr val="0066CC"/>
                </a:solidFill>
              </a:rPr>
              <a:t>Also: Letters of Character Reference</a:t>
            </a:r>
            <a:endParaRPr lang="en-US" sz="4000" cap="none" dirty="0">
              <a:solidFill>
                <a:srgbClr val="0066CC"/>
              </a:solidFill>
            </a:endParaRPr>
          </a:p>
        </p:txBody>
      </p:sp>
      <p:sp>
        <p:nvSpPr>
          <p:cNvPr id="3" name="Content Placeholder 2"/>
          <p:cNvSpPr>
            <a:spLocks noGrp="1"/>
          </p:cNvSpPr>
          <p:nvPr>
            <p:ph sz="quarter" idx="13"/>
          </p:nvPr>
        </p:nvSpPr>
        <p:spPr>
          <a:xfrm>
            <a:off x="304800" y="2209800"/>
            <a:ext cx="8686800" cy="685800"/>
          </a:xfrm>
        </p:spPr>
        <p:txBody>
          <a:bodyPr>
            <a:normAutofit/>
          </a:bodyPr>
          <a:lstStyle/>
          <a:p>
            <a:pPr lvl="1">
              <a:buClrTx/>
              <a:defRPr/>
            </a:pPr>
            <a:r>
              <a:rPr lang="en-US" sz="2400" cap="none" dirty="0"/>
              <a:t> for a student seeking admission to college</a:t>
            </a:r>
          </a:p>
          <a:p>
            <a:endParaRPr lang="en-US" sz="2400" b="1" dirty="0"/>
          </a:p>
          <a:p>
            <a:endParaRPr lang="en-US" dirty="0"/>
          </a:p>
        </p:txBody>
      </p:sp>
      <p:sp>
        <p:nvSpPr>
          <p:cNvPr id="4" name="Slide Number Placeholder 3"/>
          <p:cNvSpPr>
            <a:spLocks noGrp="1"/>
          </p:cNvSpPr>
          <p:nvPr>
            <p:ph type="sldNum" sz="quarter" idx="12"/>
          </p:nvPr>
        </p:nvSpPr>
        <p:spPr/>
        <p:txBody>
          <a:bodyPr/>
          <a:lstStyle/>
          <a:p>
            <a:pPr>
              <a:defRPr/>
            </a:pPr>
            <a:fld id="{8C2F2788-9A57-4D72-8D25-6127A48676D3}" type="slidenum">
              <a:rPr lang="en-US" smtClean="0"/>
              <a:pPr>
                <a:defRPr/>
              </a:pPr>
              <a:t>45</a:t>
            </a:fld>
            <a:endParaRPr lang="en-US" dirty="0"/>
          </a:p>
        </p:txBody>
      </p:sp>
      <p:sp>
        <p:nvSpPr>
          <p:cNvPr id="6" name="TextBox 5">
            <a:extLst>
              <a:ext uri="{FF2B5EF4-FFF2-40B4-BE49-F238E27FC236}">
                <a16:creationId xmlns:a16="http://schemas.microsoft.com/office/drawing/2014/main" id="{3B9CF8BB-4DED-41B9-91DC-FFE0AA22C317}"/>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
        <p:nvSpPr>
          <p:cNvPr id="7" name="TextBox 6">
            <a:extLst>
              <a:ext uri="{FF2B5EF4-FFF2-40B4-BE49-F238E27FC236}">
                <a16:creationId xmlns:a16="http://schemas.microsoft.com/office/drawing/2014/main" id="{7ED2227E-82A8-42FC-A64B-6C9987837B74}"/>
              </a:ext>
            </a:extLst>
          </p:cNvPr>
          <p:cNvSpPr txBox="1"/>
          <p:nvPr/>
        </p:nvSpPr>
        <p:spPr>
          <a:xfrm>
            <a:off x="304800" y="2895600"/>
            <a:ext cx="8610600" cy="738664"/>
          </a:xfrm>
          <a:prstGeom prst="rect">
            <a:avLst/>
          </a:prstGeom>
          <a:noFill/>
        </p:spPr>
        <p:txBody>
          <a:bodyPr wrap="square" rtlCol="0">
            <a:spAutoFit/>
          </a:bodyPr>
          <a:lstStyle/>
          <a:p>
            <a:pPr marL="800100" lvl="1" indent="-342900">
              <a:buClrTx/>
              <a:buFont typeface="Arial" panose="020B0604020202020204" pitchFamily="34" charset="0"/>
              <a:buChar char="•"/>
              <a:defRPr/>
            </a:pPr>
            <a:r>
              <a:rPr lang="en-US" sz="2400" dirty="0"/>
              <a:t>for a person seeking an academic scholarship</a:t>
            </a:r>
          </a:p>
          <a:p>
            <a:endParaRPr lang="en-US" dirty="0"/>
          </a:p>
        </p:txBody>
      </p:sp>
      <p:sp>
        <p:nvSpPr>
          <p:cNvPr id="8" name="TextBox 7">
            <a:extLst>
              <a:ext uri="{FF2B5EF4-FFF2-40B4-BE49-F238E27FC236}">
                <a16:creationId xmlns:a16="http://schemas.microsoft.com/office/drawing/2014/main" id="{7CB4767D-F450-43BF-8652-7D6EC2E50B66}"/>
              </a:ext>
            </a:extLst>
          </p:cNvPr>
          <p:cNvSpPr txBox="1"/>
          <p:nvPr/>
        </p:nvSpPr>
        <p:spPr>
          <a:xfrm>
            <a:off x="304800" y="3591442"/>
            <a:ext cx="7620470" cy="1107996"/>
          </a:xfrm>
          <a:prstGeom prst="rect">
            <a:avLst/>
          </a:prstGeom>
          <a:noFill/>
        </p:spPr>
        <p:txBody>
          <a:bodyPr wrap="square" rtlCol="0">
            <a:spAutoFit/>
          </a:bodyPr>
          <a:lstStyle/>
          <a:p>
            <a:pPr marL="800100" lvl="1" indent="-342900">
              <a:buClrTx/>
              <a:buFont typeface="Arial" panose="020B0604020202020204" pitchFamily="34" charset="0"/>
              <a:buChar char="•"/>
              <a:defRPr/>
            </a:pPr>
            <a:r>
              <a:rPr lang="en-US" sz="2400" dirty="0"/>
              <a:t>for a person seeking leniency upon sentencing by the courts or other matters related to probation or parole</a:t>
            </a:r>
          </a:p>
          <a:p>
            <a:endParaRPr lang="en-US" dirty="0"/>
          </a:p>
        </p:txBody>
      </p:sp>
      <p:sp>
        <p:nvSpPr>
          <p:cNvPr id="9" name="TextBox 8">
            <a:extLst>
              <a:ext uri="{FF2B5EF4-FFF2-40B4-BE49-F238E27FC236}">
                <a16:creationId xmlns:a16="http://schemas.microsoft.com/office/drawing/2014/main" id="{23A5FA9A-998D-4C03-92E7-57D47706A22E}"/>
              </a:ext>
            </a:extLst>
          </p:cNvPr>
          <p:cNvSpPr txBox="1"/>
          <p:nvPr/>
        </p:nvSpPr>
        <p:spPr>
          <a:xfrm>
            <a:off x="762000" y="4444563"/>
            <a:ext cx="7123509"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for a person seeking employment, at the request of the person or the potential employer</a:t>
            </a:r>
          </a:p>
          <a:p>
            <a:endParaRPr lang="en-US" dirty="0"/>
          </a:p>
        </p:txBody>
      </p:sp>
    </p:spTree>
    <p:custDataLst>
      <p:tags r:id="rId1"/>
    </p:custDataLst>
    <p:extLst>
      <p:ext uri="{BB962C8B-B14F-4D97-AF65-F5344CB8AC3E}">
        <p14:creationId xmlns:p14="http://schemas.microsoft.com/office/powerpoint/2010/main" val="11779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3250" y="228600"/>
            <a:ext cx="8083550" cy="1110588"/>
          </a:xfrm>
        </p:spPr>
        <p:txBody>
          <a:bodyPr>
            <a:normAutofit fontScale="90000"/>
          </a:bodyPr>
          <a:lstStyle/>
          <a:p>
            <a:pPr algn="ctr"/>
            <a:br>
              <a:rPr lang="en-US" dirty="0">
                <a:solidFill>
                  <a:srgbClr val="FFFF00"/>
                </a:solidFill>
                <a:effectLst>
                  <a:outerShdw blurRad="38100" dist="38100" dir="2700000" algn="tl">
                    <a:srgbClr val="000000">
                      <a:alpha val="43137"/>
                    </a:srgbClr>
                  </a:outerShdw>
                </a:effectLst>
              </a:rPr>
            </a:br>
            <a:br>
              <a:rPr lang="en-US" dirty="0">
                <a:solidFill>
                  <a:srgbClr val="FFFF00"/>
                </a:solidFill>
                <a:effectLst>
                  <a:outerShdw blurRad="38100" dist="38100" dir="2700000" algn="tl">
                    <a:srgbClr val="000000">
                      <a:alpha val="43137"/>
                    </a:srgbClr>
                  </a:outerShdw>
                </a:effectLst>
              </a:rPr>
            </a:br>
            <a:br>
              <a:rPr lang="en-US" dirty="0">
                <a:solidFill>
                  <a:srgbClr val="FFFF00"/>
                </a:solidFill>
                <a:effectLst>
                  <a:outerShdw blurRad="38100" dist="38100" dir="2700000" algn="tl">
                    <a:srgbClr val="000000">
                      <a:alpha val="43137"/>
                    </a:srgbClr>
                  </a:outerShdw>
                </a:effectLst>
              </a:rPr>
            </a:br>
            <a:br>
              <a:rPr lang="en-US" dirty="0">
                <a:solidFill>
                  <a:srgbClr val="FFFF00"/>
                </a:solidFill>
                <a:effectLst>
                  <a:outerShdw blurRad="38100" dist="38100" dir="2700000" algn="tl">
                    <a:srgbClr val="000000">
                      <a:alpha val="43137"/>
                    </a:srgbClr>
                  </a:outerShdw>
                </a:effectLst>
              </a:rPr>
            </a:br>
            <a:br>
              <a:rPr lang="en-US" dirty="0">
                <a:solidFill>
                  <a:srgbClr val="FFFF00"/>
                </a:solidFill>
                <a:effectLst>
                  <a:outerShdw blurRad="38100" dist="38100" dir="2700000" algn="tl">
                    <a:srgbClr val="000000">
                      <a:alpha val="43137"/>
                    </a:srgbClr>
                  </a:outerShdw>
                </a:effectLst>
              </a:rPr>
            </a:br>
            <a:endParaRPr lang="en-US" sz="3600" dirty="0"/>
          </a:p>
        </p:txBody>
      </p:sp>
      <p:sp>
        <p:nvSpPr>
          <p:cNvPr id="9" name="Content Placeholder 8"/>
          <p:cNvSpPr>
            <a:spLocks noGrp="1"/>
          </p:cNvSpPr>
          <p:nvPr>
            <p:ph sz="quarter" idx="13"/>
          </p:nvPr>
        </p:nvSpPr>
        <p:spPr>
          <a:xfrm>
            <a:off x="567561" y="1529688"/>
            <a:ext cx="8451743" cy="5328312"/>
          </a:xfrm>
        </p:spPr>
        <p:txBody>
          <a:bodyPr>
            <a:normAutofit/>
          </a:bodyPr>
          <a:lstStyle/>
          <a:p>
            <a:pPr marL="0" indent="0">
              <a:buNone/>
            </a:pPr>
            <a:r>
              <a:rPr lang="en-US" sz="2800" cap="none" dirty="0"/>
              <a:t> You can’t use State funds for an ad or PSA if it</a:t>
            </a:r>
          </a:p>
          <a:p>
            <a:pPr lvl="1"/>
            <a:r>
              <a:rPr lang="en-US" sz="2800" cap="none" dirty="0"/>
              <a:t>contains your name, picture or voice; and</a:t>
            </a:r>
          </a:p>
          <a:p>
            <a:pPr lvl="1"/>
            <a:r>
              <a:rPr lang="en-US" sz="2800" cap="none" dirty="0"/>
              <a:t>appears on radio, TV, billboard or in magazine or newspaper</a:t>
            </a:r>
          </a:p>
          <a:p>
            <a:pPr marL="319088" lvl="1" indent="0">
              <a:buNone/>
            </a:pPr>
            <a:r>
              <a:rPr lang="en-US" sz="2800" u="sng" cap="none" dirty="0"/>
              <a:t>Exceptions</a:t>
            </a:r>
            <a:r>
              <a:rPr lang="en-US" sz="2800" cap="none" dirty="0"/>
              <a:t>  </a:t>
            </a:r>
          </a:p>
          <a:p>
            <a:pPr lvl="1"/>
            <a:r>
              <a:rPr lang="en-US" sz="2800" cap="none" dirty="0"/>
              <a:t>state or national emergency </a:t>
            </a:r>
          </a:p>
          <a:p>
            <a:pPr lvl="1"/>
            <a:r>
              <a:rPr lang="en-US" sz="2800" cap="none" dirty="0"/>
              <a:t>public TV or radio fundraisers</a:t>
            </a:r>
          </a:p>
        </p:txBody>
      </p:sp>
      <p:sp>
        <p:nvSpPr>
          <p:cNvPr id="7" name="Slide Number Placeholder 6"/>
          <p:cNvSpPr>
            <a:spLocks noGrp="1"/>
          </p:cNvSpPr>
          <p:nvPr>
            <p:ph type="sldNum" sz="quarter" idx="12"/>
          </p:nvPr>
        </p:nvSpPr>
        <p:spPr/>
        <p:txBody>
          <a:bodyPr/>
          <a:lstStyle/>
          <a:p>
            <a:pPr>
              <a:defRPr/>
            </a:pPr>
            <a:fld id="{6D938EB7-D50D-4842-9249-E267E68F3B85}" type="slidenum">
              <a:rPr lang="en-US" smtClean="0"/>
              <a:pPr>
                <a:defRPr/>
              </a:pPr>
              <a:t>46</a:t>
            </a:fld>
            <a:endParaRPr lang="en-US" dirty="0"/>
          </a:p>
        </p:txBody>
      </p:sp>
      <p:sp>
        <p:nvSpPr>
          <p:cNvPr id="2" name="Rectangle 1"/>
          <p:cNvSpPr/>
          <p:nvPr/>
        </p:nvSpPr>
        <p:spPr>
          <a:xfrm>
            <a:off x="1066800" y="460728"/>
            <a:ext cx="8686800" cy="646331"/>
          </a:xfrm>
          <a:prstGeom prst="rect">
            <a:avLst/>
          </a:prstGeom>
        </p:spPr>
        <p:txBody>
          <a:bodyPr wrap="square">
            <a:spAutoFit/>
          </a:bodyPr>
          <a:lstStyle/>
          <a:p>
            <a:r>
              <a:rPr lang="en-US" sz="3600" b="1" dirty="0">
                <a:solidFill>
                  <a:srgbClr val="0070C0"/>
                </a:solidFill>
              </a:rPr>
              <a:t>State funds for Advertisement or PSA</a:t>
            </a:r>
            <a:endParaRPr lang="en-US" sz="3600" dirty="0">
              <a:solidFill>
                <a:srgbClr val="0070C0"/>
              </a:solidFill>
            </a:endParaRPr>
          </a:p>
        </p:txBody>
      </p:sp>
      <p:sp>
        <p:nvSpPr>
          <p:cNvPr id="10" name="TextBox 9">
            <a:extLst>
              <a:ext uri="{FF2B5EF4-FFF2-40B4-BE49-F238E27FC236}">
                <a16:creationId xmlns:a16="http://schemas.microsoft.com/office/drawing/2014/main" id="{4429E98E-C88B-427D-A07E-BC0BDEF6BB39}"/>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328329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609600"/>
            <a:ext cx="9067800" cy="661326"/>
          </a:xfrm>
        </p:spPr>
        <p:txBody>
          <a:bodyPr/>
          <a:lstStyle/>
          <a:p>
            <a:pPr fontAlgn="auto">
              <a:spcBef>
                <a:spcPts val="580"/>
              </a:spcBef>
              <a:spcAft>
                <a:spcPts val="0"/>
              </a:spcAft>
              <a:buFont typeface="Wingdings 2"/>
              <a:buNone/>
              <a:defRPr/>
            </a:pPr>
            <a:r>
              <a:rPr lang="en-US" sz="3200" b="1" cap="none" dirty="0">
                <a:solidFill>
                  <a:srgbClr val="0070C0"/>
                </a:solidFill>
              </a:rPr>
              <a:t>Misuse of Confidential and Non-public Information</a:t>
            </a:r>
          </a:p>
        </p:txBody>
      </p:sp>
      <p:sp>
        <p:nvSpPr>
          <p:cNvPr id="4" name="Content Placeholder 3"/>
          <p:cNvSpPr>
            <a:spLocks noGrp="1"/>
          </p:cNvSpPr>
          <p:nvPr>
            <p:ph sz="quarter" idx="13"/>
          </p:nvPr>
        </p:nvSpPr>
        <p:spPr>
          <a:xfrm>
            <a:off x="891721" y="1304752"/>
            <a:ext cx="2133600" cy="533400"/>
          </a:xfrm>
        </p:spPr>
        <p:txBody>
          <a:bodyPr>
            <a:normAutofit/>
          </a:bodyPr>
          <a:lstStyle/>
          <a:p>
            <a:pPr marL="0" indent="0" fontAlgn="auto">
              <a:spcBef>
                <a:spcPts val="580"/>
              </a:spcBef>
              <a:spcAft>
                <a:spcPts val="0"/>
              </a:spcAft>
              <a:buClrTx/>
              <a:buNone/>
              <a:defRPr/>
            </a:pPr>
            <a:r>
              <a:rPr lang="en-US" sz="2400" cap="none" dirty="0"/>
              <a:t>You may not: </a:t>
            </a:r>
          </a:p>
        </p:txBody>
      </p:sp>
      <p:sp>
        <p:nvSpPr>
          <p:cNvPr id="8" name="Slide Number Placeholder 7"/>
          <p:cNvSpPr>
            <a:spLocks noGrp="1"/>
          </p:cNvSpPr>
          <p:nvPr>
            <p:ph type="sldNum" sz="quarter" idx="12"/>
          </p:nvPr>
        </p:nvSpPr>
        <p:spPr/>
        <p:txBody>
          <a:bodyPr/>
          <a:lstStyle/>
          <a:p>
            <a:pPr>
              <a:defRPr/>
            </a:pPr>
            <a:fld id="{2E9FCBCE-F31C-4320-A5AA-D3CDC53D2093}" type="slidenum">
              <a:rPr lang="en-US"/>
              <a:pPr>
                <a:defRPr/>
              </a:pPr>
              <a:t>47</a:t>
            </a:fld>
            <a:endParaRPr lang="en-US" dirty="0"/>
          </a:p>
        </p:txBody>
      </p:sp>
      <p:sp>
        <p:nvSpPr>
          <p:cNvPr id="6" name="TextBox 5">
            <a:extLst>
              <a:ext uri="{FF2B5EF4-FFF2-40B4-BE49-F238E27FC236}">
                <a16:creationId xmlns:a16="http://schemas.microsoft.com/office/drawing/2014/main" id="{3F301CB7-63AF-4F2D-B7A4-351AAB2E4CEE}"/>
              </a:ext>
            </a:extLst>
          </p:cNvPr>
          <p:cNvSpPr txBox="1"/>
          <p:nvPr/>
        </p:nvSpPr>
        <p:spPr>
          <a:xfrm>
            <a:off x="152400" y="6430962"/>
            <a:ext cx="1435970" cy="369332"/>
          </a:xfrm>
          <a:prstGeom prst="rect">
            <a:avLst/>
          </a:prstGeom>
          <a:noFill/>
        </p:spPr>
        <p:txBody>
          <a:bodyPr wrap="square" rtlCol="0">
            <a:spAutoFit/>
          </a:bodyPr>
          <a:lstStyle/>
          <a:p>
            <a:r>
              <a:rPr lang="en-US" b="1" dirty="0">
                <a:solidFill>
                  <a:srgbClr val="0066CC"/>
                </a:solidFill>
              </a:rPr>
              <a:t>Prohibitions</a:t>
            </a:r>
          </a:p>
        </p:txBody>
      </p:sp>
      <p:sp>
        <p:nvSpPr>
          <p:cNvPr id="2" name="TextBox 1">
            <a:extLst>
              <a:ext uri="{FF2B5EF4-FFF2-40B4-BE49-F238E27FC236}">
                <a16:creationId xmlns:a16="http://schemas.microsoft.com/office/drawing/2014/main" id="{F938FCBC-FAD5-42BC-A35A-BB4A9947427E}"/>
              </a:ext>
            </a:extLst>
          </p:cNvPr>
          <p:cNvSpPr txBox="1"/>
          <p:nvPr/>
        </p:nvSpPr>
        <p:spPr>
          <a:xfrm>
            <a:off x="1295400" y="1953958"/>
            <a:ext cx="5846064" cy="3288080"/>
          </a:xfrm>
          <a:prstGeom prst="rect">
            <a:avLst/>
          </a:prstGeom>
          <a:noFill/>
        </p:spPr>
        <p:txBody>
          <a:bodyPr wrap="square" rtlCol="0">
            <a:spAutoFit/>
          </a:bodyPr>
          <a:lstStyle/>
          <a:p>
            <a:pPr>
              <a:spcBef>
                <a:spcPts val="580"/>
              </a:spcBef>
              <a:defRPr/>
            </a:pPr>
            <a:r>
              <a:rPr lang="en-US" sz="2400" b="1" dirty="0"/>
              <a:t>1.</a:t>
            </a:r>
            <a:r>
              <a:rPr lang="en-US" sz="2400" dirty="0"/>
              <a:t>  use or disclose nonpublic information in </a:t>
            </a:r>
          </a:p>
          <a:p>
            <a:pPr>
              <a:spcBef>
                <a:spcPts val="580"/>
              </a:spcBef>
              <a:defRPr/>
            </a:pPr>
            <a:r>
              <a:rPr lang="en-US" sz="2400" dirty="0"/>
              <a:t>     order to affect the financial interest of</a:t>
            </a:r>
          </a:p>
          <a:p>
            <a:pPr marL="1120140" lvl="2" indent="-342900">
              <a:spcBef>
                <a:spcPts val="370"/>
              </a:spcBef>
              <a:buFont typeface="Arial" panose="020B0604020202020204" pitchFamily="34" charset="0"/>
              <a:buChar char="•"/>
              <a:defRPr/>
            </a:pPr>
            <a:r>
              <a:rPr lang="en-US" sz="2400" dirty="0"/>
              <a:t>you</a:t>
            </a:r>
          </a:p>
          <a:p>
            <a:pPr marL="1120140" lvl="2" indent="-342900">
              <a:spcBef>
                <a:spcPts val="370"/>
              </a:spcBef>
              <a:buFont typeface="Arial" panose="020B0604020202020204" pitchFamily="34" charset="0"/>
              <a:buChar char="•"/>
              <a:defRPr/>
            </a:pPr>
            <a:r>
              <a:rPr lang="en-US" sz="2400" dirty="0"/>
              <a:t>your extended family</a:t>
            </a:r>
          </a:p>
          <a:p>
            <a:pPr marL="1120140" lvl="2" indent="-342900">
              <a:spcBef>
                <a:spcPts val="370"/>
              </a:spcBef>
              <a:buFont typeface="Arial" panose="020B0604020202020204" pitchFamily="34" charset="0"/>
              <a:buChar char="•"/>
              <a:defRPr/>
            </a:pPr>
            <a:r>
              <a:rPr lang="en-US" sz="2400" dirty="0"/>
              <a:t>your board or agency</a:t>
            </a:r>
          </a:p>
          <a:p>
            <a:pPr marL="1120140" lvl="2" indent="-342900">
              <a:spcBef>
                <a:spcPts val="370"/>
              </a:spcBef>
              <a:buFont typeface="Arial" panose="020B0604020202020204" pitchFamily="34" charset="0"/>
              <a:buChar char="•"/>
              <a:defRPr/>
            </a:pPr>
            <a:r>
              <a:rPr lang="en-US" sz="2400" dirty="0"/>
              <a:t>a business you’re associated with</a:t>
            </a:r>
          </a:p>
          <a:p>
            <a:pPr marL="1120140" lvl="2" indent="-342900">
              <a:spcBef>
                <a:spcPts val="370"/>
              </a:spcBef>
              <a:buFont typeface="Arial" panose="020B0604020202020204" pitchFamily="34" charset="0"/>
              <a:buChar char="•"/>
              <a:defRPr/>
            </a:pPr>
            <a:r>
              <a:rPr lang="en-US" sz="2400" dirty="0"/>
              <a:t>a person you’re associated with</a:t>
            </a:r>
          </a:p>
          <a:p>
            <a:endParaRPr lang="en-US" dirty="0"/>
          </a:p>
        </p:txBody>
      </p:sp>
      <p:sp>
        <p:nvSpPr>
          <p:cNvPr id="5" name="TextBox 4">
            <a:extLst>
              <a:ext uri="{FF2B5EF4-FFF2-40B4-BE49-F238E27FC236}">
                <a16:creationId xmlns:a16="http://schemas.microsoft.com/office/drawing/2014/main" id="{EF9DB6AE-E34D-4B1D-B6D2-6F3D906BED84}"/>
              </a:ext>
            </a:extLst>
          </p:cNvPr>
          <p:cNvSpPr txBox="1"/>
          <p:nvPr/>
        </p:nvSpPr>
        <p:spPr>
          <a:xfrm>
            <a:off x="1295400" y="5242038"/>
            <a:ext cx="7794206" cy="738664"/>
          </a:xfrm>
          <a:prstGeom prst="rect">
            <a:avLst/>
          </a:prstGeom>
          <a:noFill/>
        </p:spPr>
        <p:txBody>
          <a:bodyPr wrap="square" rtlCol="0">
            <a:spAutoFit/>
          </a:bodyPr>
          <a:lstStyle/>
          <a:p>
            <a:r>
              <a:rPr lang="en-US" sz="2400" b="1" dirty="0"/>
              <a:t>2.</a:t>
            </a:r>
            <a:r>
              <a:rPr lang="en-US" sz="2400" dirty="0"/>
              <a:t>   improperly use or disclose confidential information</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A138CB-7740-4092-B86B-E000FB34C37E}"/>
              </a:ext>
            </a:extLst>
          </p:cNvPr>
          <p:cNvSpPr>
            <a:spLocks noGrp="1"/>
          </p:cNvSpPr>
          <p:nvPr>
            <p:ph type="title"/>
          </p:nvPr>
        </p:nvSpPr>
        <p:spPr>
          <a:xfrm>
            <a:off x="3022919" y="1219200"/>
            <a:ext cx="3115989" cy="676882"/>
          </a:xfrm>
        </p:spPr>
        <p:txBody>
          <a:bodyPr>
            <a:normAutofit/>
          </a:bodyPr>
          <a:lstStyle/>
          <a:p>
            <a:r>
              <a:rPr lang="en-US" sz="4000" b="1" cap="none" dirty="0">
                <a:solidFill>
                  <a:srgbClr val="0070C0"/>
                </a:solidFill>
                <a:latin typeface="Tw Cen MT" panose="020B0602020104020603" pitchFamily="34" charset="0"/>
                <a:cs typeface="Lucida Sans Unicode" pitchFamily="34" charset="0"/>
              </a:rPr>
              <a:t>Honorarium</a:t>
            </a:r>
            <a:endParaRPr lang="en-US" sz="4000" dirty="0"/>
          </a:p>
        </p:txBody>
      </p:sp>
      <p:sp>
        <p:nvSpPr>
          <p:cNvPr id="4" name="Content Placeholder 3">
            <a:extLst>
              <a:ext uri="{FF2B5EF4-FFF2-40B4-BE49-F238E27FC236}">
                <a16:creationId xmlns:a16="http://schemas.microsoft.com/office/drawing/2014/main" id="{2689318D-10FB-4E3E-96A7-75599F2997EE}"/>
              </a:ext>
            </a:extLst>
          </p:cNvPr>
          <p:cNvSpPr>
            <a:spLocks noGrp="1"/>
          </p:cNvSpPr>
          <p:nvPr>
            <p:ph sz="quarter" idx="13"/>
          </p:nvPr>
        </p:nvSpPr>
        <p:spPr>
          <a:xfrm>
            <a:off x="694479" y="2590800"/>
            <a:ext cx="7772870" cy="1747707"/>
          </a:xfrm>
        </p:spPr>
        <p:txBody>
          <a:bodyPr>
            <a:normAutofit/>
          </a:bodyPr>
          <a:lstStyle/>
          <a:p>
            <a:r>
              <a:rPr lang="en-US" sz="2800" cap="none" dirty="0">
                <a:latin typeface="Tw Cen MT" panose="020B0602020104020603" pitchFamily="34" charset="0"/>
                <a:cs typeface="Lucida Sans Unicode" pitchFamily="34" charset="0"/>
              </a:rPr>
              <a:t>Definition -- payment for services for which fees are not traditionally or legally required</a:t>
            </a:r>
            <a:endParaRPr lang="en-US" sz="2800" dirty="0"/>
          </a:p>
        </p:txBody>
      </p:sp>
      <p:sp>
        <p:nvSpPr>
          <p:cNvPr id="2" name="Slide Number Placeholder 1">
            <a:extLst>
              <a:ext uri="{FF2B5EF4-FFF2-40B4-BE49-F238E27FC236}">
                <a16:creationId xmlns:a16="http://schemas.microsoft.com/office/drawing/2014/main" id="{212143CF-3CDB-47A9-83F9-F4D4BD56BAC6}"/>
              </a:ext>
            </a:extLst>
          </p:cNvPr>
          <p:cNvSpPr>
            <a:spLocks noGrp="1"/>
          </p:cNvSpPr>
          <p:nvPr>
            <p:ph type="sldNum" sz="quarter" idx="12"/>
          </p:nvPr>
        </p:nvSpPr>
        <p:spPr/>
        <p:txBody>
          <a:bodyPr/>
          <a:lstStyle/>
          <a:p>
            <a:pPr>
              <a:defRPr/>
            </a:pPr>
            <a:fld id="{629CEB37-308D-42B0-854C-2395F006F2F3}" type="slidenum">
              <a:rPr lang="en-US" smtClean="0"/>
              <a:pPr>
                <a:defRPr/>
              </a:pPr>
              <a:t>48</a:t>
            </a:fld>
            <a:endParaRPr lang="en-US" dirty="0"/>
          </a:p>
        </p:txBody>
      </p:sp>
      <p:sp>
        <p:nvSpPr>
          <p:cNvPr id="6" name="TextBox 5">
            <a:extLst>
              <a:ext uri="{FF2B5EF4-FFF2-40B4-BE49-F238E27FC236}">
                <a16:creationId xmlns:a16="http://schemas.microsoft.com/office/drawing/2014/main" id="{DB9EFB7C-7369-40BD-8145-338F16A23504}"/>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1979546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pPr>
              <a:defRPr/>
            </a:pPr>
            <a:fld id="{B0ED4F2C-B234-4E59-AFF2-D5AF834BAC3B}" type="slidenum">
              <a:rPr lang="en-US"/>
              <a:pPr>
                <a:defRPr/>
              </a:pPr>
              <a:t>49</a:t>
            </a:fld>
            <a:endParaRPr lang="en-US" dirty="0"/>
          </a:p>
        </p:txBody>
      </p:sp>
      <p:sp>
        <p:nvSpPr>
          <p:cNvPr id="5" name="Title 4"/>
          <p:cNvSpPr>
            <a:spLocks noGrp="1"/>
          </p:cNvSpPr>
          <p:nvPr>
            <p:ph type="title" idx="4294967295"/>
          </p:nvPr>
        </p:nvSpPr>
        <p:spPr>
          <a:xfrm>
            <a:off x="0" y="842963"/>
            <a:ext cx="3200400" cy="715962"/>
          </a:xfrm>
        </p:spPr>
        <p:txBody>
          <a:bodyPr anchor="t">
            <a:normAutofit fontScale="90000"/>
          </a:bodyPr>
          <a:lstStyle/>
          <a:p>
            <a:pPr fontAlgn="auto">
              <a:spcAft>
                <a:spcPts val="0"/>
              </a:spcAft>
              <a:defRPr/>
            </a:pPr>
            <a:r>
              <a:rPr lang="en-US" sz="4400" b="1" cap="none" dirty="0">
                <a:solidFill>
                  <a:srgbClr val="0070C0"/>
                </a:solidFill>
                <a:latin typeface="Tw Cen MT" panose="020B0602020104020603" pitchFamily="34" charset="0"/>
                <a:cs typeface="Lucida Sans Unicode" pitchFamily="34" charset="0"/>
              </a:rPr>
              <a:t>Honoraria</a:t>
            </a:r>
            <a:br>
              <a:rPr lang="en-US" cap="small" dirty="0">
                <a:solidFill>
                  <a:schemeClr val="tx1"/>
                </a:solidFill>
                <a:latin typeface="Lucida Sans Unicode" pitchFamily="34" charset="0"/>
                <a:cs typeface="Lucida Sans Unicode" pitchFamily="34" charset="0"/>
              </a:rPr>
            </a:br>
            <a:endParaRPr lang="en-US" sz="2400" b="1" cap="small" dirty="0">
              <a:solidFill>
                <a:schemeClr val="tx1"/>
              </a:solidFill>
              <a:latin typeface="Tw Cen MT" panose="020B0602020104020603" pitchFamily="34" charset="0"/>
              <a:cs typeface="Lucida Sans Unicode" pitchFamily="34" charset="0"/>
            </a:endParaRPr>
          </a:p>
        </p:txBody>
      </p:sp>
      <p:sp>
        <p:nvSpPr>
          <p:cNvPr id="7" name="Rectangle 6"/>
          <p:cNvSpPr/>
          <p:nvPr/>
        </p:nvSpPr>
        <p:spPr>
          <a:xfrm>
            <a:off x="252092" y="3669268"/>
            <a:ext cx="2071161" cy="1676400"/>
          </a:xfrm>
          <a:prstGeom prst="rect">
            <a:avLst/>
          </a:prstGeom>
          <a:solidFill>
            <a:schemeClr val="tx2">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p>
            <a:pPr>
              <a:defRPr/>
            </a:pPr>
            <a:r>
              <a:rPr lang="en-US" sz="2000" dirty="0"/>
              <a:t>Your agency reimburses you for travel, subsistence, </a:t>
            </a:r>
          </a:p>
          <a:p>
            <a:pPr>
              <a:defRPr/>
            </a:pPr>
            <a:r>
              <a:rPr lang="en-US" sz="2000" dirty="0"/>
              <a:t>or registration.</a:t>
            </a:r>
          </a:p>
        </p:txBody>
      </p:sp>
      <p:sp>
        <p:nvSpPr>
          <p:cNvPr id="8" name="Rectangle 7"/>
          <p:cNvSpPr/>
          <p:nvPr/>
        </p:nvSpPr>
        <p:spPr>
          <a:xfrm>
            <a:off x="2943987" y="3816866"/>
            <a:ext cx="2028721" cy="1141412"/>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anchor="ctr"/>
          <a:lstStyle/>
          <a:p>
            <a:pPr>
              <a:defRPr/>
            </a:pPr>
            <a:r>
              <a:rPr lang="en-US" sz="2000" dirty="0"/>
              <a:t>You use your agency’s work time or resources.</a:t>
            </a:r>
          </a:p>
        </p:txBody>
      </p:sp>
      <p:sp>
        <p:nvSpPr>
          <p:cNvPr id="9" name="Rectangle 8"/>
          <p:cNvSpPr/>
          <p:nvPr/>
        </p:nvSpPr>
        <p:spPr>
          <a:xfrm>
            <a:off x="5523190" y="3608877"/>
            <a:ext cx="3011210" cy="1736792"/>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anchor="ctr"/>
          <a:lstStyle/>
          <a:p>
            <a:pPr>
              <a:defRPr/>
            </a:pPr>
            <a:r>
              <a:rPr lang="en-US" sz="2000" dirty="0"/>
              <a:t>Activity bears a reasonably close relationship to your official duties. I.e., “but for” being a public servant, you would not be doing it.</a:t>
            </a:r>
          </a:p>
        </p:txBody>
      </p:sp>
      <p:sp>
        <p:nvSpPr>
          <p:cNvPr id="2" name="TextBox 1"/>
          <p:cNvSpPr txBox="1"/>
          <p:nvPr/>
        </p:nvSpPr>
        <p:spPr>
          <a:xfrm>
            <a:off x="2390462" y="4187517"/>
            <a:ext cx="477224" cy="400110"/>
          </a:xfrm>
          <a:prstGeom prst="rect">
            <a:avLst/>
          </a:prstGeom>
          <a:noFill/>
        </p:spPr>
        <p:txBody>
          <a:bodyPr wrap="square" rtlCol="0">
            <a:spAutoFit/>
          </a:bodyPr>
          <a:lstStyle/>
          <a:p>
            <a:r>
              <a:rPr lang="en-US" sz="2000" b="1" dirty="0"/>
              <a:t>or</a:t>
            </a:r>
          </a:p>
        </p:txBody>
      </p:sp>
      <p:sp>
        <p:nvSpPr>
          <p:cNvPr id="3" name="TextBox 2"/>
          <p:cNvSpPr txBox="1"/>
          <p:nvPr/>
        </p:nvSpPr>
        <p:spPr>
          <a:xfrm>
            <a:off x="5049009" y="4187517"/>
            <a:ext cx="397880" cy="400110"/>
          </a:xfrm>
          <a:prstGeom prst="rect">
            <a:avLst/>
          </a:prstGeom>
          <a:noFill/>
        </p:spPr>
        <p:txBody>
          <a:bodyPr wrap="square" rtlCol="0">
            <a:spAutoFit/>
          </a:bodyPr>
          <a:lstStyle/>
          <a:p>
            <a:r>
              <a:rPr lang="en-US" sz="2000" b="1" dirty="0"/>
              <a:t>or</a:t>
            </a:r>
          </a:p>
        </p:txBody>
      </p:sp>
      <p:sp>
        <p:nvSpPr>
          <p:cNvPr id="10" name="TextBox 9">
            <a:extLst>
              <a:ext uri="{FF2B5EF4-FFF2-40B4-BE49-F238E27FC236}">
                <a16:creationId xmlns:a16="http://schemas.microsoft.com/office/drawing/2014/main" id="{C2256F6F-4F77-44EB-9FFF-B374C2057A9A}"/>
              </a:ext>
            </a:extLst>
          </p:cNvPr>
          <p:cNvSpPr txBox="1"/>
          <p:nvPr/>
        </p:nvSpPr>
        <p:spPr>
          <a:xfrm>
            <a:off x="457200" y="1940121"/>
            <a:ext cx="7580709" cy="1107996"/>
          </a:xfrm>
          <a:prstGeom prst="rect">
            <a:avLst/>
          </a:prstGeom>
          <a:noFill/>
        </p:spPr>
        <p:txBody>
          <a:bodyPr wrap="square" rtlCol="0">
            <a:spAutoFit/>
          </a:bodyPr>
          <a:lstStyle/>
          <a:p>
            <a:r>
              <a:rPr lang="en-US" sz="2400" dirty="0"/>
              <a:t>You cannot accept honoraria from any outside source, if one of the following apply:</a:t>
            </a:r>
          </a:p>
          <a:p>
            <a:endParaRPr lang="en-US" dirty="0"/>
          </a:p>
        </p:txBody>
      </p:sp>
      <p:sp>
        <p:nvSpPr>
          <p:cNvPr id="13" name="TextBox 12">
            <a:extLst>
              <a:ext uri="{FF2B5EF4-FFF2-40B4-BE49-F238E27FC236}">
                <a16:creationId xmlns:a16="http://schemas.microsoft.com/office/drawing/2014/main" id="{479924C4-4260-40FA-BFD3-E7241D973A9A}"/>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875109" y="2149476"/>
            <a:ext cx="7010400" cy="669924"/>
          </a:xfrm>
        </p:spPr>
        <p:txBody>
          <a:bodyPr>
            <a:noAutofit/>
          </a:bodyPr>
          <a:lstStyle/>
          <a:p>
            <a:pPr algn="l">
              <a:lnSpc>
                <a:spcPct val="100000"/>
              </a:lnSpc>
              <a:spcBef>
                <a:spcPts val="0"/>
              </a:spcBef>
              <a:defRPr/>
            </a:pPr>
            <a:r>
              <a:rPr lang="en-US" sz="2800" cap="none" dirty="0"/>
              <a:t>You must . . .</a:t>
            </a:r>
          </a:p>
        </p:txBody>
      </p:sp>
      <p:sp>
        <p:nvSpPr>
          <p:cNvPr id="8" name="Slide Number Placeholder 7"/>
          <p:cNvSpPr>
            <a:spLocks noGrp="1"/>
          </p:cNvSpPr>
          <p:nvPr>
            <p:ph type="sldNum" sz="quarter" idx="12"/>
          </p:nvPr>
        </p:nvSpPr>
        <p:spPr/>
        <p:txBody>
          <a:bodyPr/>
          <a:lstStyle/>
          <a:p>
            <a:pPr>
              <a:defRPr/>
            </a:pPr>
            <a:fld id="{F9086A97-59DE-4EE5-B1C2-426417F60E67}" type="slidenum">
              <a:rPr lang="en-US"/>
              <a:pPr>
                <a:defRPr/>
              </a:pPr>
              <a:t>5</a:t>
            </a:fld>
            <a:endParaRPr lang="en-US" dirty="0"/>
          </a:p>
        </p:txBody>
      </p:sp>
      <p:sp>
        <p:nvSpPr>
          <p:cNvPr id="3" name="TextBox 2">
            <a:extLst>
              <a:ext uri="{FF2B5EF4-FFF2-40B4-BE49-F238E27FC236}">
                <a16:creationId xmlns:a16="http://schemas.microsoft.com/office/drawing/2014/main" id="{4C142BAD-90AE-4F89-92F3-BBB46FB215B3}"/>
              </a:ext>
            </a:extLst>
          </p:cNvPr>
          <p:cNvSpPr txBox="1"/>
          <p:nvPr/>
        </p:nvSpPr>
        <p:spPr>
          <a:xfrm>
            <a:off x="533400" y="810390"/>
            <a:ext cx="8839200" cy="707886"/>
          </a:xfrm>
          <a:prstGeom prst="rect">
            <a:avLst/>
          </a:prstGeom>
          <a:noFill/>
        </p:spPr>
        <p:txBody>
          <a:bodyPr wrap="square" rtlCol="0">
            <a:spAutoFit/>
          </a:bodyPr>
          <a:lstStyle/>
          <a:p>
            <a:r>
              <a:rPr lang="en-US" sz="4000" b="1" dirty="0">
                <a:solidFill>
                  <a:srgbClr val="0066CC"/>
                </a:solidFill>
              </a:rPr>
              <a:t>Affirmative Duties under the Ethics Act</a:t>
            </a:r>
          </a:p>
        </p:txBody>
      </p:sp>
      <p:sp>
        <p:nvSpPr>
          <p:cNvPr id="2" name="TextBox 1">
            <a:extLst>
              <a:ext uri="{FF2B5EF4-FFF2-40B4-BE49-F238E27FC236}">
                <a16:creationId xmlns:a16="http://schemas.microsoft.com/office/drawing/2014/main" id="{028C2076-821B-4032-B579-E0803B8CC60A}"/>
              </a:ext>
            </a:extLst>
          </p:cNvPr>
          <p:cNvSpPr txBox="1"/>
          <p:nvPr/>
        </p:nvSpPr>
        <p:spPr>
          <a:xfrm>
            <a:off x="1454624" y="2931952"/>
            <a:ext cx="5029200" cy="738664"/>
          </a:xfrm>
          <a:prstGeom prst="rect">
            <a:avLst/>
          </a:prstGeom>
          <a:noFill/>
        </p:spPr>
        <p:txBody>
          <a:bodyPr wrap="square" rtlCol="0">
            <a:spAutoFit/>
          </a:bodyPr>
          <a:lstStyle/>
          <a:p>
            <a:pPr marL="285750" indent="-285750">
              <a:buFont typeface="Arial" panose="020B0604020202020204" pitchFamily="34" charset="0"/>
              <a:buChar char="•"/>
            </a:pPr>
            <a:r>
              <a:rPr lang="en-US" sz="2400" dirty="0"/>
              <a:t>file an SEI each year</a:t>
            </a:r>
          </a:p>
          <a:p>
            <a:endParaRPr lang="en-US" dirty="0"/>
          </a:p>
        </p:txBody>
      </p:sp>
      <p:sp>
        <p:nvSpPr>
          <p:cNvPr id="4" name="TextBox 3">
            <a:extLst>
              <a:ext uri="{FF2B5EF4-FFF2-40B4-BE49-F238E27FC236}">
                <a16:creationId xmlns:a16="http://schemas.microsoft.com/office/drawing/2014/main" id="{8DE7C383-5F9F-4FD6-8A91-15E4D4F3BD76}"/>
              </a:ext>
            </a:extLst>
          </p:cNvPr>
          <p:cNvSpPr txBox="1"/>
          <p:nvPr/>
        </p:nvSpPr>
        <p:spPr>
          <a:xfrm>
            <a:off x="1454624" y="3585865"/>
            <a:ext cx="342217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attend ethics education</a:t>
            </a:r>
          </a:p>
        </p:txBody>
      </p:sp>
      <p:sp>
        <p:nvSpPr>
          <p:cNvPr id="7" name="TextBox 6">
            <a:extLst>
              <a:ext uri="{FF2B5EF4-FFF2-40B4-BE49-F238E27FC236}">
                <a16:creationId xmlns:a16="http://schemas.microsoft.com/office/drawing/2014/main" id="{99D76278-AA76-46D2-B7D1-9A9BCECDE1D6}"/>
              </a:ext>
            </a:extLst>
          </p:cNvPr>
          <p:cNvSpPr txBox="1"/>
          <p:nvPr/>
        </p:nvSpPr>
        <p:spPr>
          <a:xfrm>
            <a:off x="1479645" y="4174867"/>
            <a:ext cx="5105400" cy="738664"/>
          </a:xfrm>
          <a:prstGeom prst="rect">
            <a:avLst/>
          </a:prstGeom>
          <a:noFill/>
        </p:spPr>
        <p:txBody>
          <a:bodyPr wrap="square" rtlCol="0">
            <a:spAutoFit/>
          </a:bodyPr>
          <a:lstStyle/>
          <a:p>
            <a:pPr marL="285750" indent="-285750">
              <a:buFont typeface="Arial" panose="020B0604020202020204" pitchFamily="34" charset="0"/>
              <a:buChar char="•"/>
            </a:pPr>
            <a:r>
              <a:rPr lang="en-US" sz="2400" dirty="0"/>
              <a:t>monitor and avoid conflicts of interest </a:t>
            </a:r>
          </a:p>
          <a:p>
            <a:endParaRPr lang="en-US" dirty="0"/>
          </a:p>
        </p:txBody>
      </p:sp>
      <p:sp>
        <p:nvSpPr>
          <p:cNvPr id="9" name="TextBox 8">
            <a:extLst>
              <a:ext uri="{FF2B5EF4-FFF2-40B4-BE49-F238E27FC236}">
                <a16:creationId xmlns:a16="http://schemas.microsoft.com/office/drawing/2014/main" id="{F8B19D05-A490-4229-B5FD-1345FF623F78}"/>
              </a:ext>
            </a:extLst>
          </p:cNvPr>
          <p:cNvSpPr txBox="1"/>
          <p:nvPr/>
        </p:nvSpPr>
        <p:spPr>
          <a:xfrm>
            <a:off x="1676400" y="5048450"/>
            <a:ext cx="6209109" cy="738664"/>
          </a:xfrm>
          <a:prstGeom prst="rect">
            <a:avLst/>
          </a:prstGeom>
          <a:noFill/>
        </p:spPr>
        <p:txBody>
          <a:bodyPr wrap="square" rtlCol="0">
            <a:spAutoFit/>
          </a:bodyPr>
          <a:lstStyle/>
          <a:p>
            <a:pPr marL="285750" indent="-285750">
              <a:buFont typeface="Arial" panose="020B0604020202020204" pitchFamily="34" charset="0"/>
              <a:buChar char="•"/>
            </a:pPr>
            <a:r>
              <a:rPr lang="en-US" sz="2400" dirty="0"/>
              <a:t>Also, agency heads have additional duties.</a:t>
            </a:r>
          </a:p>
          <a:p>
            <a:endParaRPr lang="en-US" dirty="0"/>
          </a:p>
        </p:txBody>
      </p:sp>
      <p:sp>
        <p:nvSpPr>
          <p:cNvPr id="10" name="TextBox 9">
            <a:extLst>
              <a:ext uri="{FF2B5EF4-FFF2-40B4-BE49-F238E27FC236}">
                <a16:creationId xmlns:a16="http://schemas.microsoft.com/office/drawing/2014/main" id="{38ACFBD1-D0DF-4D0C-9370-B985271331EF}"/>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A3A3-B4F1-4FE4-AFCC-D5C86E14347D}"/>
              </a:ext>
            </a:extLst>
          </p:cNvPr>
          <p:cNvSpPr>
            <a:spLocks noGrp="1"/>
          </p:cNvSpPr>
          <p:nvPr>
            <p:ph type="title"/>
          </p:nvPr>
        </p:nvSpPr>
        <p:spPr>
          <a:xfrm>
            <a:off x="2286000" y="869776"/>
            <a:ext cx="4801068" cy="829282"/>
          </a:xfrm>
        </p:spPr>
        <p:txBody>
          <a:bodyPr>
            <a:normAutofit/>
          </a:bodyPr>
          <a:lstStyle/>
          <a:p>
            <a:r>
              <a:rPr lang="en-US" sz="4000" b="1" cap="none" dirty="0">
                <a:solidFill>
                  <a:srgbClr val="0070C0"/>
                </a:solidFill>
              </a:rPr>
              <a:t>Other Compensation</a:t>
            </a:r>
            <a:endParaRPr lang="en-US" sz="4000" dirty="0"/>
          </a:p>
        </p:txBody>
      </p:sp>
      <p:sp>
        <p:nvSpPr>
          <p:cNvPr id="60419" name="Content Placeholder 2"/>
          <p:cNvSpPr>
            <a:spLocks noGrp="1"/>
          </p:cNvSpPr>
          <p:nvPr>
            <p:ph sz="quarter" idx="13"/>
          </p:nvPr>
        </p:nvSpPr>
        <p:spPr>
          <a:xfrm>
            <a:off x="685330" y="2367093"/>
            <a:ext cx="7772870" cy="2357307"/>
          </a:xfrm>
          <a:ln>
            <a:solidFill>
              <a:schemeClr val="accent1"/>
            </a:solidFill>
          </a:ln>
        </p:spPr>
        <p:txBody>
          <a:bodyPr>
            <a:normAutofit/>
          </a:bodyPr>
          <a:lstStyle/>
          <a:p>
            <a:pPr marL="58738" indent="0" fontAlgn="auto">
              <a:spcBef>
                <a:spcPts val="580"/>
              </a:spcBef>
              <a:spcAft>
                <a:spcPts val="0"/>
              </a:spcAft>
              <a:buFont typeface="Arial" charset="0"/>
              <a:buNone/>
              <a:defRPr/>
            </a:pPr>
            <a:r>
              <a:rPr lang="en-US" sz="2800" cap="none" dirty="0"/>
              <a:t>Other than what you receive from the State or what is approved by your agency, you may not solicit or receive personal financial gain for acting in your official capacity.</a:t>
            </a:r>
          </a:p>
          <a:p>
            <a:pPr marL="58738" indent="0" fontAlgn="auto">
              <a:spcBef>
                <a:spcPts val="580"/>
              </a:spcBef>
              <a:spcAft>
                <a:spcPts val="0"/>
              </a:spcAft>
              <a:buFont typeface="Arial" charset="0"/>
              <a:buNone/>
              <a:defRPr/>
            </a:pPr>
            <a:endParaRPr lang="en-US" sz="1600" cap="none" dirty="0"/>
          </a:p>
        </p:txBody>
      </p:sp>
      <p:sp>
        <p:nvSpPr>
          <p:cNvPr id="8" name="Slide Number Placeholder 7"/>
          <p:cNvSpPr>
            <a:spLocks noGrp="1"/>
          </p:cNvSpPr>
          <p:nvPr>
            <p:ph type="sldNum" sz="quarter" idx="12"/>
          </p:nvPr>
        </p:nvSpPr>
        <p:spPr/>
        <p:txBody>
          <a:bodyPr/>
          <a:lstStyle/>
          <a:p>
            <a:pPr>
              <a:defRPr/>
            </a:pPr>
            <a:fld id="{80F2344A-EA55-4D36-876B-16580B8F862F}" type="slidenum">
              <a:rPr lang="en-US"/>
              <a:pPr>
                <a:defRPr/>
              </a:pPr>
              <a:t>50</a:t>
            </a:fld>
            <a:endParaRPr lang="en-US" dirty="0"/>
          </a:p>
        </p:txBody>
      </p:sp>
      <p:sp>
        <p:nvSpPr>
          <p:cNvPr id="6" name="TextBox 5">
            <a:extLst>
              <a:ext uri="{FF2B5EF4-FFF2-40B4-BE49-F238E27FC236}">
                <a16:creationId xmlns:a16="http://schemas.microsoft.com/office/drawing/2014/main" id="{751F7CA3-66A5-45E2-B47A-C1A11C96AB49}"/>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3B48E9-E4CD-4CC7-8930-F1D564C9E768}"/>
              </a:ext>
            </a:extLst>
          </p:cNvPr>
          <p:cNvSpPr>
            <a:spLocks noGrp="1"/>
          </p:cNvSpPr>
          <p:nvPr>
            <p:ph type="title"/>
          </p:nvPr>
        </p:nvSpPr>
        <p:spPr>
          <a:xfrm>
            <a:off x="838200" y="914400"/>
            <a:ext cx="7773338" cy="766895"/>
          </a:xfrm>
        </p:spPr>
        <p:txBody>
          <a:bodyPr/>
          <a:lstStyle/>
          <a:p>
            <a:r>
              <a:rPr lang="en-US" b="1" cap="none" dirty="0">
                <a:solidFill>
                  <a:srgbClr val="0070C0"/>
                </a:solidFill>
              </a:rPr>
              <a:t>Limits on Charitable Solicitations</a:t>
            </a:r>
            <a:endParaRPr lang="en-US" dirty="0"/>
          </a:p>
        </p:txBody>
      </p:sp>
      <p:sp>
        <p:nvSpPr>
          <p:cNvPr id="4" name="Content Placeholder 3">
            <a:extLst>
              <a:ext uri="{FF2B5EF4-FFF2-40B4-BE49-F238E27FC236}">
                <a16:creationId xmlns:a16="http://schemas.microsoft.com/office/drawing/2014/main" id="{5A942943-C643-4B33-B1D6-4E0C1AA32147}"/>
              </a:ext>
            </a:extLst>
          </p:cNvPr>
          <p:cNvSpPr>
            <a:spLocks noGrp="1"/>
          </p:cNvSpPr>
          <p:nvPr>
            <p:ph sz="quarter" idx="13"/>
          </p:nvPr>
        </p:nvSpPr>
        <p:spPr>
          <a:xfrm>
            <a:off x="685330" y="1981201"/>
            <a:ext cx="7772870" cy="3810000"/>
          </a:xfrm>
        </p:spPr>
        <p:txBody>
          <a:bodyPr>
            <a:normAutofit lnSpcReduction="10000"/>
          </a:bodyPr>
          <a:lstStyle/>
          <a:p>
            <a:pPr fontAlgn="auto">
              <a:spcBef>
                <a:spcPts val="580"/>
              </a:spcBef>
              <a:spcAft>
                <a:spcPts val="0"/>
              </a:spcAft>
              <a:defRPr/>
            </a:pPr>
            <a:r>
              <a:rPr lang="en-US" sz="2800" cap="none" dirty="0"/>
              <a:t>You may not solicit charitable donations from subordinate State employees.</a:t>
            </a:r>
          </a:p>
          <a:p>
            <a:pPr fontAlgn="auto">
              <a:spcBef>
                <a:spcPts val="580"/>
              </a:spcBef>
              <a:spcAft>
                <a:spcPts val="0"/>
              </a:spcAft>
              <a:defRPr/>
            </a:pPr>
            <a:r>
              <a:rPr lang="en-US" sz="2800" b="1" cap="none" dirty="0"/>
              <a:t>Exceptions:</a:t>
            </a:r>
          </a:p>
          <a:p>
            <a:pPr marL="777240" lvl="1" indent="-457200" fontAlgn="auto">
              <a:spcBef>
                <a:spcPts val="370"/>
              </a:spcBef>
              <a:spcAft>
                <a:spcPts val="0"/>
              </a:spcAft>
              <a:defRPr/>
            </a:pPr>
            <a:r>
              <a:rPr lang="en-US" sz="2800" cap="none" dirty="0"/>
              <a:t>generic written solicitations to a class of subordinates</a:t>
            </a:r>
          </a:p>
          <a:p>
            <a:pPr marL="777240" lvl="1" indent="-457200" fontAlgn="auto">
              <a:spcBef>
                <a:spcPts val="370"/>
              </a:spcBef>
              <a:spcAft>
                <a:spcPts val="0"/>
              </a:spcAft>
              <a:defRPr/>
            </a:pPr>
            <a:r>
              <a:rPr lang="en-US" sz="2800" cap="none" dirty="0"/>
              <a:t>service as honorary head of State Employees’ Combined Campaign</a:t>
            </a:r>
          </a:p>
          <a:p>
            <a:endParaRPr lang="en-US" dirty="0"/>
          </a:p>
        </p:txBody>
      </p:sp>
      <p:sp>
        <p:nvSpPr>
          <p:cNvPr id="2" name="Slide Number Placeholder 1">
            <a:extLst>
              <a:ext uri="{FF2B5EF4-FFF2-40B4-BE49-F238E27FC236}">
                <a16:creationId xmlns:a16="http://schemas.microsoft.com/office/drawing/2014/main" id="{A69863EF-641A-45D0-9A46-E888F655AC05}"/>
              </a:ext>
            </a:extLst>
          </p:cNvPr>
          <p:cNvSpPr>
            <a:spLocks noGrp="1"/>
          </p:cNvSpPr>
          <p:nvPr>
            <p:ph type="sldNum" sz="quarter" idx="12"/>
          </p:nvPr>
        </p:nvSpPr>
        <p:spPr/>
        <p:txBody>
          <a:bodyPr/>
          <a:lstStyle/>
          <a:p>
            <a:pPr>
              <a:defRPr/>
            </a:pPr>
            <a:fld id="{629CEB37-308D-42B0-854C-2395F006F2F3}" type="slidenum">
              <a:rPr lang="en-US" smtClean="0"/>
              <a:pPr>
                <a:defRPr/>
              </a:pPr>
              <a:t>51</a:t>
            </a:fld>
            <a:endParaRPr lang="en-US" dirty="0"/>
          </a:p>
        </p:txBody>
      </p:sp>
      <p:sp>
        <p:nvSpPr>
          <p:cNvPr id="6" name="TextBox 5">
            <a:extLst>
              <a:ext uri="{FF2B5EF4-FFF2-40B4-BE49-F238E27FC236}">
                <a16:creationId xmlns:a16="http://schemas.microsoft.com/office/drawing/2014/main" id="{C426B923-F19D-4D58-8022-A6EF4DC54E79}"/>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Prohibitions</a:t>
            </a:r>
          </a:p>
        </p:txBody>
      </p:sp>
    </p:spTree>
    <p:custDataLst>
      <p:tags r:id="rId1"/>
    </p:custDataLst>
    <p:extLst>
      <p:ext uri="{BB962C8B-B14F-4D97-AF65-F5344CB8AC3E}">
        <p14:creationId xmlns:p14="http://schemas.microsoft.com/office/powerpoint/2010/main" val="3628538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63000" cy="762000"/>
          </a:xfrm>
        </p:spPr>
        <p:txBody>
          <a:bodyPr>
            <a:noAutofit/>
          </a:bodyPr>
          <a:lstStyle/>
          <a:p>
            <a:pPr fontAlgn="auto">
              <a:spcAft>
                <a:spcPts val="0"/>
              </a:spcAft>
              <a:defRPr/>
            </a:pPr>
            <a:r>
              <a:rPr lang="en-US" sz="4000" b="1" cap="none" dirty="0">
                <a:solidFill>
                  <a:srgbClr val="0070C0"/>
                </a:solidFill>
              </a:rPr>
              <a:t>Why the Lobbying Laws Matter to You</a:t>
            </a:r>
          </a:p>
        </p:txBody>
      </p:sp>
      <p:sp>
        <p:nvSpPr>
          <p:cNvPr id="98307" name="Content Placeholder 2"/>
          <p:cNvSpPr>
            <a:spLocks noGrp="1"/>
          </p:cNvSpPr>
          <p:nvPr>
            <p:ph sz="quarter" idx="13"/>
          </p:nvPr>
        </p:nvSpPr>
        <p:spPr>
          <a:xfrm>
            <a:off x="780688" y="1869150"/>
            <a:ext cx="8134711" cy="4196688"/>
          </a:xfrm>
        </p:spPr>
        <p:txBody>
          <a:bodyPr>
            <a:noAutofit/>
          </a:bodyPr>
          <a:lstStyle/>
          <a:p>
            <a:pPr>
              <a:buClrTx/>
            </a:pPr>
            <a:r>
              <a:rPr lang="en-US" sz="2800" cap="none" dirty="0"/>
              <a:t>Executive branch lobbying is lobbying.</a:t>
            </a:r>
          </a:p>
          <a:p>
            <a:pPr>
              <a:buClrTx/>
            </a:pPr>
            <a:endParaRPr lang="en-US" sz="2800" cap="none" dirty="0"/>
          </a:p>
          <a:p>
            <a:pPr>
              <a:buClrTx/>
            </a:pPr>
            <a:r>
              <a:rPr lang="en-US" sz="2800" cap="none" dirty="0"/>
              <a:t>State agencies must designate “liaison personnel” to lobby for legislative action.</a:t>
            </a:r>
          </a:p>
          <a:p>
            <a:pPr>
              <a:buClrTx/>
            </a:pPr>
            <a:endParaRPr lang="en-US" sz="2800" cap="none" dirty="0"/>
          </a:p>
          <a:p>
            <a:pPr>
              <a:buClrTx/>
            </a:pPr>
            <a:r>
              <a:rPr lang="en-US" sz="2800" cap="none" dirty="0"/>
              <a:t>“Revolving door” or “cooling off” periods apply to certain public servants and state agency employees.</a:t>
            </a:r>
          </a:p>
        </p:txBody>
      </p:sp>
      <p:sp>
        <p:nvSpPr>
          <p:cNvPr id="5" name="Slide Number Placeholder 4"/>
          <p:cNvSpPr>
            <a:spLocks noGrp="1"/>
          </p:cNvSpPr>
          <p:nvPr>
            <p:ph type="sldNum" sz="quarter" idx="12"/>
          </p:nvPr>
        </p:nvSpPr>
        <p:spPr/>
        <p:txBody>
          <a:bodyPr/>
          <a:lstStyle/>
          <a:p>
            <a:pPr>
              <a:defRPr/>
            </a:pPr>
            <a:fld id="{A4BA3E68-B7C6-4895-95F9-DCA426BF1890}" type="slidenum">
              <a:rPr lang="en-US"/>
              <a:pPr>
                <a:defRPr/>
              </a:pPr>
              <a:t>52</a:t>
            </a:fld>
            <a:endParaRPr lang="en-US" dirty="0"/>
          </a:p>
        </p:txBody>
      </p:sp>
      <p:sp>
        <p:nvSpPr>
          <p:cNvPr id="7" name="TextBox 6">
            <a:extLst>
              <a:ext uri="{FF2B5EF4-FFF2-40B4-BE49-F238E27FC236}">
                <a16:creationId xmlns:a16="http://schemas.microsoft.com/office/drawing/2014/main" id="{D9149E24-57E7-4869-AE9E-F2B5562C19E0}"/>
              </a:ext>
            </a:extLst>
          </p:cNvPr>
          <p:cNvSpPr txBox="1"/>
          <p:nvPr/>
        </p:nvSpPr>
        <p:spPr>
          <a:xfrm>
            <a:off x="381000" y="6226322"/>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1000" fill="hold"/>
                                        <p:tgtEl>
                                          <p:spTgt spid="9830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830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8307">
                                            <p:txEl>
                                              <p:pRg st="2" end="2"/>
                                            </p:txEl>
                                          </p:spTgt>
                                        </p:tgtEl>
                                        <p:attrNameLst>
                                          <p:attrName>style.visibility</p:attrName>
                                        </p:attrNameLst>
                                      </p:cBhvr>
                                      <p:to>
                                        <p:strVal val="visible"/>
                                      </p:to>
                                    </p:set>
                                    <p:anim calcmode="lin" valueType="num">
                                      <p:cBhvr>
                                        <p:cTn id="14" dur="1000" fill="hold"/>
                                        <p:tgtEl>
                                          <p:spTgt spid="98307">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9830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83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anim calcmode="lin" valueType="num">
                                      <p:cBhvr>
                                        <p:cTn id="21" dur="1000" fill="hold"/>
                                        <p:tgtEl>
                                          <p:spTgt spid="98307">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9830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33400" y="838200"/>
            <a:ext cx="8763000" cy="707886"/>
          </a:xfrm>
          <a:prstGeom prst="rect">
            <a:avLst/>
          </a:prstGeom>
          <a:noFill/>
        </p:spPr>
        <p:txBody>
          <a:bodyPr wrap="square">
            <a:spAutoFit/>
          </a:bodyPr>
          <a:lstStyle/>
          <a:p>
            <a:pPr>
              <a:defRPr/>
            </a:pPr>
            <a:r>
              <a:rPr lang="en-US" sz="4000" b="1" dirty="0">
                <a:solidFill>
                  <a:srgbClr val="0066CC"/>
                </a:solidFill>
                <a:latin typeface="Tw Cen MT" panose="020B0602020104020603" pitchFamily="34" charset="0"/>
              </a:rPr>
              <a:t>Who is covered by the Lobbying Law?</a:t>
            </a:r>
          </a:p>
        </p:txBody>
      </p:sp>
      <p:sp>
        <p:nvSpPr>
          <p:cNvPr id="32" name="Slide Number Placeholder 31"/>
          <p:cNvSpPr>
            <a:spLocks noGrp="1"/>
          </p:cNvSpPr>
          <p:nvPr>
            <p:ph type="sldNum" sz="quarter" idx="12"/>
          </p:nvPr>
        </p:nvSpPr>
        <p:spPr/>
        <p:txBody>
          <a:bodyPr/>
          <a:lstStyle/>
          <a:p>
            <a:pPr>
              <a:defRPr/>
            </a:pPr>
            <a:fld id="{3C715D76-820A-45E1-A5DA-B628493A81CB}" type="slidenum">
              <a:rPr lang="en-US"/>
              <a:pPr>
                <a:defRPr/>
              </a:pPr>
              <a:t>53</a:t>
            </a:fld>
            <a:endParaRPr lang="en-US" dirty="0"/>
          </a:p>
        </p:txBody>
      </p:sp>
      <p:sp>
        <p:nvSpPr>
          <p:cNvPr id="3" name="TextBox 2">
            <a:extLst>
              <a:ext uri="{FF2B5EF4-FFF2-40B4-BE49-F238E27FC236}">
                <a16:creationId xmlns:a16="http://schemas.microsoft.com/office/drawing/2014/main" id="{D88B41FC-251C-4633-A721-99CAC4F8C86B}"/>
              </a:ext>
            </a:extLst>
          </p:cNvPr>
          <p:cNvSpPr txBox="1"/>
          <p:nvPr/>
        </p:nvSpPr>
        <p:spPr>
          <a:xfrm>
            <a:off x="755010" y="1910854"/>
            <a:ext cx="770366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Tw Cen MT" panose="020B0602020104020603" pitchFamily="34" charset="0"/>
              </a:rPr>
              <a:t>Lobbyist</a:t>
            </a:r>
            <a:r>
              <a:rPr lang="en-US" sz="2400" dirty="0">
                <a:latin typeface="Tw Cen MT" panose="020B0602020104020603" pitchFamily="34" charset="0"/>
              </a:rPr>
              <a:t> – an individual paid to influence legislative or executive action by communicating with or developing goodwill with designated individuals</a:t>
            </a: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p:txBody>
      </p:sp>
      <p:sp>
        <p:nvSpPr>
          <p:cNvPr id="6" name="TextBox 5">
            <a:extLst>
              <a:ext uri="{FF2B5EF4-FFF2-40B4-BE49-F238E27FC236}">
                <a16:creationId xmlns:a16="http://schemas.microsoft.com/office/drawing/2014/main" id="{CE579FF0-8601-418C-95C0-C0CE447FB403}"/>
              </a:ext>
            </a:extLst>
          </p:cNvPr>
          <p:cNvSpPr txBox="1"/>
          <p:nvPr/>
        </p:nvSpPr>
        <p:spPr>
          <a:xfrm>
            <a:off x="381000" y="6294439"/>
            <a:ext cx="1435970" cy="369332"/>
          </a:xfrm>
          <a:prstGeom prst="rect">
            <a:avLst/>
          </a:prstGeom>
          <a:noFill/>
        </p:spPr>
        <p:txBody>
          <a:bodyPr wrap="square" rtlCol="0">
            <a:spAutoFit/>
          </a:bodyPr>
          <a:lstStyle/>
          <a:p>
            <a:r>
              <a:rPr lang="en-US" b="1" dirty="0">
                <a:solidFill>
                  <a:srgbClr val="0066CC"/>
                </a:solidFill>
              </a:rPr>
              <a:t>Lobbying</a:t>
            </a:r>
          </a:p>
        </p:txBody>
      </p:sp>
      <p:sp>
        <p:nvSpPr>
          <p:cNvPr id="2" name="TextBox 1">
            <a:extLst>
              <a:ext uri="{FF2B5EF4-FFF2-40B4-BE49-F238E27FC236}">
                <a16:creationId xmlns:a16="http://schemas.microsoft.com/office/drawing/2014/main" id="{B4944CA8-7071-4A36-B259-7B71924874B5}"/>
              </a:ext>
            </a:extLst>
          </p:cNvPr>
          <p:cNvSpPr txBox="1"/>
          <p:nvPr/>
        </p:nvSpPr>
        <p:spPr>
          <a:xfrm>
            <a:off x="774060" y="3472042"/>
            <a:ext cx="7620470" cy="1661993"/>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Tw Cen MT" panose="020B0602020104020603" pitchFamily="34" charset="0"/>
              </a:rPr>
              <a:t>Liaison personnel</a:t>
            </a:r>
            <a:r>
              <a:rPr lang="en-US" sz="2400" dirty="0">
                <a:latin typeface="Tw Cen MT" panose="020B0602020104020603" pitchFamily="34" charset="0"/>
              </a:rPr>
              <a:t> – a state employee whose principal duties include lobbying legislators or legislative employees</a:t>
            </a:r>
          </a:p>
          <a:p>
            <a:pPr marL="285750" indent="-285750">
              <a:buFont typeface="Arial" panose="020B0604020202020204" pitchFamily="34" charset="0"/>
              <a:buChar char="•"/>
            </a:pPr>
            <a:endParaRPr lang="en-US" dirty="0">
              <a:latin typeface="Tw Cen MT" panose="020B0602020104020603" pitchFamily="34" charset="0"/>
            </a:endParaRPr>
          </a:p>
          <a:p>
            <a:pPr marL="285750" indent="-285750">
              <a:buFont typeface="Arial" panose="020B0604020202020204" pitchFamily="34" charset="0"/>
              <a:buChar char="•"/>
            </a:pPr>
            <a:endParaRPr lang="en-US" dirty="0">
              <a:latin typeface="Tw Cen MT" panose="020B0602020104020603" pitchFamily="34" charset="0"/>
            </a:endParaRPr>
          </a:p>
          <a:p>
            <a:endParaRPr lang="en-US" dirty="0"/>
          </a:p>
        </p:txBody>
      </p:sp>
      <p:sp>
        <p:nvSpPr>
          <p:cNvPr id="4" name="TextBox 3">
            <a:extLst>
              <a:ext uri="{FF2B5EF4-FFF2-40B4-BE49-F238E27FC236}">
                <a16:creationId xmlns:a16="http://schemas.microsoft.com/office/drawing/2014/main" id="{CC3394BE-33E6-40A1-BC2B-E73A621822CE}"/>
              </a:ext>
            </a:extLst>
          </p:cNvPr>
          <p:cNvSpPr txBox="1"/>
          <p:nvPr/>
        </p:nvSpPr>
        <p:spPr>
          <a:xfrm>
            <a:off x="761169" y="4756230"/>
            <a:ext cx="7391870" cy="1107996"/>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Tw Cen MT" panose="020B0602020104020603" pitchFamily="34" charset="0"/>
              </a:rPr>
              <a:t>Lobbyist principal</a:t>
            </a:r>
            <a:r>
              <a:rPr lang="en-US" sz="2400" dirty="0">
                <a:latin typeface="Tw Cen MT" panose="020B0602020104020603" pitchFamily="34" charset="0"/>
              </a:rPr>
              <a:t> – the person or governmental unit who hires the lobbyist and who pays for the lobbying.</a:t>
            </a:r>
          </a:p>
          <a:p>
            <a:endParaRPr lang="en-US" dirty="0"/>
          </a:p>
        </p:txBody>
      </p:sp>
    </p:spTree>
    <p:custDataLst>
      <p:tags r:id="rId1"/>
    </p:custDataLst>
    <p:extLst>
      <p:ext uri="{BB962C8B-B14F-4D97-AF65-F5344CB8AC3E}">
        <p14:creationId xmlns:p14="http://schemas.microsoft.com/office/powerpoint/2010/main" val="3037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916" y="685799"/>
            <a:ext cx="4528124" cy="722769"/>
          </a:xfrm>
        </p:spPr>
        <p:txBody>
          <a:bodyPr>
            <a:normAutofit/>
          </a:bodyPr>
          <a:lstStyle/>
          <a:p>
            <a:pPr fontAlgn="auto">
              <a:spcAft>
                <a:spcPts val="0"/>
              </a:spcAft>
              <a:defRPr/>
            </a:pPr>
            <a:r>
              <a:rPr lang="en-US" sz="4000" b="1" cap="none" dirty="0">
                <a:solidFill>
                  <a:srgbClr val="0066CC"/>
                </a:solidFill>
              </a:rPr>
              <a:t>What is lobbying?</a:t>
            </a:r>
          </a:p>
        </p:txBody>
      </p:sp>
      <p:sp>
        <p:nvSpPr>
          <p:cNvPr id="4" name="Text Placeholder 3"/>
          <p:cNvSpPr>
            <a:spLocks noGrp="1"/>
          </p:cNvSpPr>
          <p:nvPr>
            <p:ph type="body" idx="1"/>
          </p:nvPr>
        </p:nvSpPr>
        <p:spPr>
          <a:xfrm>
            <a:off x="1371600" y="2269202"/>
            <a:ext cx="1295400" cy="450394"/>
          </a:xfrm>
        </p:spPr>
        <p:txBody>
          <a:bodyPr/>
          <a:lstStyle/>
          <a:p>
            <a:pPr fontAlgn="auto">
              <a:spcBef>
                <a:spcPts val="580"/>
              </a:spcBef>
              <a:spcAft>
                <a:spcPts val="0"/>
              </a:spcAft>
              <a:buFont typeface="Wingdings 2"/>
              <a:buNone/>
              <a:defRPr/>
            </a:pPr>
            <a:r>
              <a:rPr lang="en-US" b="1" cap="none" dirty="0">
                <a:solidFill>
                  <a:srgbClr val="0066CC"/>
                </a:solidFill>
              </a:rPr>
              <a:t>Direct</a:t>
            </a:r>
            <a:endParaRPr lang="en-US" b="1" dirty="0">
              <a:solidFill>
                <a:srgbClr val="0066CC"/>
              </a:solidFill>
            </a:endParaRPr>
          </a:p>
        </p:txBody>
      </p:sp>
      <p:sp>
        <p:nvSpPr>
          <p:cNvPr id="6" name="Text Placeholder 5"/>
          <p:cNvSpPr>
            <a:spLocks noGrp="1"/>
          </p:cNvSpPr>
          <p:nvPr>
            <p:ph type="body" sz="quarter" idx="3"/>
          </p:nvPr>
        </p:nvSpPr>
        <p:spPr>
          <a:xfrm>
            <a:off x="5898735" y="2269203"/>
            <a:ext cx="1610609" cy="450393"/>
          </a:xfrm>
        </p:spPr>
        <p:txBody>
          <a:bodyPr/>
          <a:lstStyle/>
          <a:p>
            <a:pPr fontAlgn="auto">
              <a:spcBef>
                <a:spcPts val="580"/>
              </a:spcBef>
              <a:spcAft>
                <a:spcPts val="0"/>
              </a:spcAft>
              <a:buFont typeface="Wingdings 2"/>
              <a:buNone/>
              <a:defRPr/>
            </a:pPr>
            <a:r>
              <a:rPr lang="en-US" b="1" cap="none" dirty="0">
                <a:solidFill>
                  <a:srgbClr val="0066CC"/>
                </a:solidFill>
              </a:rPr>
              <a:t>Goodwill</a:t>
            </a:r>
          </a:p>
        </p:txBody>
      </p:sp>
      <p:sp>
        <p:nvSpPr>
          <p:cNvPr id="12" name="Slide Number Placeholder 11"/>
          <p:cNvSpPr>
            <a:spLocks noGrp="1"/>
          </p:cNvSpPr>
          <p:nvPr>
            <p:ph type="sldNum" sz="quarter" idx="12"/>
          </p:nvPr>
        </p:nvSpPr>
        <p:spPr/>
        <p:txBody>
          <a:bodyPr/>
          <a:lstStyle/>
          <a:p>
            <a:pPr>
              <a:defRPr/>
            </a:pPr>
            <a:fld id="{2BEB2FE7-3A26-449D-83E3-5895928F1E14}" type="slidenum">
              <a:rPr lang="en-US"/>
              <a:pPr>
                <a:defRPr/>
              </a:pPr>
              <a:t>54</a:t>
            </a:fld>
            <a:endParaRPr lang="en-US" dirty="0"/>
          </a:p>
        </p:txBody>
      </p:sp>
      <p:sp>
        <p:nvSpPr>
          <p:cNvPr id="9" name="Rectangle 8"/>
          <p:cNvSpPr/>
          <p:nvPr/>
        </p:nvSpPr>
        <p:spPr>
          <a:xfrm>
            <a:off x="381000" y="3032225"/>
            <a:ext cx="3810000" cy="1938992"/>
          </a:xfrm>
          <a:prstGeom prst="rect">
            <a:avLst/>
          </a:prstGeom>
        </p:spPr>
        <p:txBody>
          <a:bodyPr>
            <a:spAutoFit/>
          </a:bodyPr>
          <a:lstStyle/>
          <a:p>
            <a:pPr>
              <a:defRPr/>
            </a:pPr>
            <a:r>
              <a:rPr lang="en-US" sz="2000" dirty="0">
                <a:latin typeface="+mn-lt"/>
              </a:rPr>
              <a:t>Influencing or attempting to influence legislative or executive action through </a:t>
            </a:r>
            <a:r>
              <a:rPr lang="en-US" sz="2000" b="1" dirty="0">
                <a:latin typeface="+mn-lt"/>
              </a:rPr>
              <a:t>direct communications</a:t>
            </a:r>
            <a:r>
              <a:rPr lang="en-US" sz="2000" dirty="0">
                <a:latin typeface="+mn-lt"/>
              </a:rPr>
              <a:t> with a legislator, legislative employee, or public servant, </a:t>
            </a:r>
            <a:r>
              <a:rPr lang="en-US" sz="2000" i="1" dirty="0">
                <a:latin typeface="+mn-lt"/>
              </a:rPr>
              <a:t>or </a:t>
            </a:r>
            <a:r>
              <a:rPr lang="en-US" sz="2000" dirty="0">
                <a:latin typeface="+mn-lt"/>
              </a:rPr>
              <a:t>their immediate family.</a:t>
            </a:r>
          </a:p>
        </p:txBody>
      </p:sp>
      <p:sp>
        <p:nvSpPr>
          <p:cNvPr id="11" name="Rectangle 10"/>
          <p:cNvSpPr/>
          <p:nvPr/>
        </p:nvSpPr>
        <p:spPr>
          <a:xfrm>
            <a:off x="4800600" y="3032225"/>
            <a:ext cx="4114800" cy="1938992"/>
          </a:xfrm>
          <a:prstGeom prst="rect">
            <a:avLst/>
          </a:prstGeom>
        </p:spPr>
        <p:txBody>
          <a:bodyPr>
            <a:spAutoFit/>
          </a:bodyPr>
          <a:lstStyle/>
          <a:p>
            <a:pPr>
              <a:defRPr/>
            </a:pPr>
            <a:r>
              <a:rPr lang="en-US" sz="2000" dirty="0">
                <a:latin typeface="+mn-lt"/>
              </a:rPr>
              <a:t>Developing goodwill, including building relationships, with a legislator, legislative employee, or public servant or their immediate family with the intention of influencing</a:t>
            </a:r>
            <a:r>
              <a:rPr lang="en-US" sz="2000" i="1" dirty="0">
                <a:latin typeface="+mn-lt"/>
              </a:rPr>
              <a:t> </a:t>
            </a:r>
            <a:r>
              <a:rPr lang="en-US" sz="2000" dirty="0">
                <a:latin typeface="+mn-lt"/>
              </a:rPr>
              <a:t>current or future legislative</a:t>
            </a:r>
            <a:r>
              <a:rPr lang="en-US" sz="2000" i="1" dirty="0">
                <a:latin typeface="+mn-lt"/>
              </a:rPr>
              <a:t> </a:t>
            </a:r>
            <a:r>
              <a:rPr lang="en-US" sz="2000" dirty="0">
                <a:latin typeface="+mn-lt"/>
              </a:rPr>
              <a:t>or executive action.</a:t>
            </a:r>
          </a:p>
        </p:txBody>
      </p:sp>
      <p:sp>
        <p:nvSpPr>
          <p:cNvPr id="10" name="TextBox 9">
            <a:extLst>
              <a:ext uri="{FF2B5EF4-FFF2-40B4-BE49-F238E27FC236}">
                <a16:creationId xmlns:a16="http://schemas.microsoft.com/office/drawing/2014/main" id="{CE2B2799-8910-4A06-9CB6-DC5EC150DF25}"/>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2"/>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ppt_x</p:attrName>
                                        </p:attrNameLst>
                                      </p:cBhvr>
                                      <p:tavLst>
                                        <p:tav tm="0">
                                          <p:val>
                                            <p:strVal val="#ppt_x-.2"/>
                                          </p:val>
                                        </p:tav>
                                        <p:tav tm="100000">
                                          <p:val>
                                            <p:strVal val="#ppt_x"/>
                                          </p:val>
                                        </p:tav>
                                      </p:tavLst>
                                    </p:anim>
                                    <p:anim calcmode="lin" valueType="num">
                                      <p:cBhvr>
                                        <p:cTn id="2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6095765" cy="730827"/>
          </a:xfrm>
        </p:spPr>
        <p:txBody>
          <a:bodyPr anchor="t">
            <a:noAutofit/>
          </a:bodyPr>
          <a:lstStyle/>
          <a:p>
            <a:pPr fontAlgn="auto">
              <a:spcAft>
                <a:spcPts val="0"/>
              </a:spcAft>
              <a:defRPr/>
            </a:pPr>
            <a:r>
              <a:rPr lang="en-US" sz="4000" b="1" cap="none" dirty="0">
                <a:solidFill>
                  <a:srgbClr val="0066CC"/>
                </a:solidFill>
              </a:rPr>
              <a:t>What is executive action?</a:t>
            </a:r>
          </a:p>
        </p:txBody>
      </p:sp>
      <p:sp>
        <p:nvSpPr>
          <p:cNvPr id="3" name="Content Placeholder 2"/>
          <p:cNvSpPr>
            <a:spLocks noGrp="1"/>
          </p:cNvSpPr>
          <p:nvPr>
            <p:ph sz="quarter" idx="13"/>
          </p:nvPr>
        </p:nvSpPr>
        <p:spPr>
          <a:xfrm>
            <a:off x="381000" y="2454276"/>
            <a:ext cx="8306270" cy="3429000"/>
          </a:xfrm>
        </p:spPr>
        <p:txBody>
          <a:bodyPr>
            <a:normAutofit/>
          </a:bodyPr>
          <a:lstStyle/>
          <a:p>
            <a:pPr marL="804672" indent="-685800" fontAlgn="auto">
              <a:spcBef>
                <a:spcPts val="0"/>
              </a:spcBef>
              <a:spcAft>
                <a:spcPts val="0"/>
              </a:spcAft>
              <a:buClrTx/>
              <a:defRPr/>
            </a:pPr>
            <a:r>
              <a:rPr lang="en-US" sz="3200" cap="none" dirty="0"/>
              <a:t>Generally, all activities associated with making a policy, guideline, RFP, procedure, regulation, or rule by a public servant</a:t>
            </a:r>
          </a:p>
          <a:p>
            <a:pPr marL="274320" indent="-274320" fontAlgn="auto">
              <a:spcBef>
                <a:spcPts val="580"/>
              </a:spcBef>
              <a:spcAft>
                <a:spcPts val="0"/>
              </a:spcAft>
              <a:buFont typeface="Wingdings 2"/>
              <a:buChar char=""/>
              <a:defRPr/>
            </a:pPr>
            <a:endParaRPr lang="en-US" sz="4400" dirty="0"/>
          </a:p>
        </p:txBody>
      </p:sp>
      <p:sp>
        <p:nvSpPr>
          <p:cNvPr id="8" name="Slide Number Placeholder 7"/>
          <p:cNvSpPr>
            <a:spLocks noGrp="1"/>
          </p:cNvSpPr>
          <p:nvPr>
            <p:ph type="sldNum" sz="quarter" idx="12"/>
          </p:nvPr>
        </p:nvSpPr>
        <p:spPr/>
        <p:txBody>
          <a:bodyPr/>
          <a:lstStyle/>
          <a:p>
            <a:pPr>
              <a:defRPr/>
            </a:pPr>
            <a:fld id="{4F80941F-0924-4DDA-97ED-52E6E48B339C}" type="slidenum">
              <a:rPr lang="en-US"/>
              <a:pPr>
                <a:defRPr/>
              </a:pPr>
              <a:t>55</a:t>
            </a:fld>
            <a:endParaRPr lang="en-US" dirty="0"/>
          </a:p>
        </p:txBody>
      </p:sp>
      <p:sp>
        <p:nvSpPr>
          <p:cNvPr id="6" name="TextBox 5">
            <a:extLst>
              <a:ext uri="{FF2B5EF4-FFF2-40B4-BE49-F238E27FC236}">
                <a16:creationId xmlns:a16="http://schemas.microsoft.com/office/drawing/2014/main" id="{D7F8FE2F-71D1-4D68-B55E-4304067A36F8}"/>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BCDF6E-60B8-48C4-8AC7-B9A14B2A6F3A}"/>
              </a:ext>
            </a:extLst>
          </p:cNvPr>
          <p:cNvSpPr>
            <a:spLocks noGrp="1"/>
          </p:cNvSpPr>
          <p:nvPr>
            <p:ph type="title"/>
          </p:nvPr>
        </p:nvSpPr>
        <p:spPr/>
        <p:txBody>
          <a:bodyPr>
            <a:normAutofit/>
          </a:bodyPr>
          <a:lstStyle/>
          <a:p>
            <a:r>
              <a:rPr lang="en-US" sz="4000" b="1" cap="none" dirty="0">
                <a:solidFill>
                  <a:srgbClr val="0066CC"/>
                </a:solidFill>
              </a:rPr>
              <a:t>What is executive action?</a:t>
            </a:r>
            <a:endParaRPr lang="en-US" sz="4000" dirty="0"/>
          </a:p>
        </p:txBody>
      </p:sp>
      <p:sp>
        <p:nvSpPr>
          <p:cNvPr id="9" name="Content Placeholder 8">
            <a:extLst>
              <a:ext uri="{FF2B5EF4-FFF2-40B4-BE49-F238E27FC236}">
                <a16:creationId xmlns:a16="http://schemas.microsoft.com/office/drawing/2014/main" id="{D831EC16-D453-4FFE-B32C-1D493625145C}"/>
              </a:ext>
            </a:extLst>
          </p:cNvPr>
          <p:cNvSpPr>
            <a:spLocks noGrp="1"/>
          </p:cNvSpPr>
          <p:nvPr>
            <p:ph sz="quarter" idx="13"/>
          </p:nvPr>
        </p:nvSpPr>
        <p:spPr/>
        <p:txBody>
          <a:bodyPr/>
          <a:lstStyle/>
          <a:p>
            <a:r>
              <a:rPr lang="en-US" sz="3200" cap="none" dirty="0"/>
              <a:t>. . . includes preparation, research, drafting, development, </a:t>
            </a:r>
            <a:r>
              <a:rPr lang="en-US" sz="3200" b="1" i="1" cap="none" dirty="0"/>
              <a:t>consideration</a:t>
            </a:r>
            <a:r>
              <a:rPr lang="en-US" sz="3200" cap="none" dirty="0"/>
              <a:t>, modification, amendment, adoption, approval, tabling, postponement, or rejection of the policy, rule, etc.</a:t>
            </a:r>
          </a:p>
          <a:p>
            <a:endParaRPr lang="en-US" dirty="0"/>
          </a:p>
        </p:txBody>
      </p:sp>
      <p:sp>
        <p:nvSpPr>
          <p:cNvPr id="7" name="Slide Number Placeholder 6">
            <a:extLst>
              <a:ext uri="{FF2B5EF4-FFF2-40B4-BE49-F238E27FC236}">
                <a16:creationId xmlns:a16="http://schemas.microsoft.com/office/drawing/2014/main" id="{6B5BB8D7-5B0A-47CF-A4FF-A9F7C0723914}"/>
              </a:ext>
            </a:extLst>
          </p:cNvPr>
          <p:cNvSpPr>
            <a:spLocks noGrp="1"/>
          </p:cNvSpPr>
          <p:nvPr>
            <p:ph type="sldNum" sz="quarter" idx="12"/>
          </p:nvPr>
        </p:nvSpPr>
        <p:spPr/>
        <p:txBody>
          <a:bodyPr/>
          <a:lstStyle/>
          <a:p>
            <a:pPr>
              <a:defRPr/>
            </a:pPr>
            <a:fld id="{6D938EB7-D50D-4842-9249-E267E68F3B85}" type="slidenum">
              <a:rPr lang="en-US" smtClean="0"/>
              <a:pPr>
                <a:defRPr/>
              </a:pPr>
              <a:t>56</a:t>
            </a:fld>
            <a:endParaRPr lang="en-US" dirty="0"/>
          </a:p>
        </p:txBody>
      </p:sp>
      <p:sp>
        <p:nvSpPr>
          <p:cNvPr id="6" name="TextBox 5">
            <a:extLst>
              <a:ext uri="{FF2B5EF4-FFF2-40B4-BE49-F238E27FC236}">
                <a16:creationId xmlns:a16="http://schemas.microsoft.com/office/drawing/2014/main" id="{CCA7283C-0797-4B51-8426-E413DE88058F}"/>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extLst>
      <p:ext uri="{BB962C8B-B14F-4D97-AF65-F5344CB8AC3E}">
        <p14:creationId xmlns:p14="http://schemas.microsoft.com/office/powerpoint/2010/main" val="2550963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B4196C-4C35-4C70-9F05-ED32F92D07A0}"/>
              </a:ext>
            </a:extLst>
          </p:cNvPr>
          <p:cNvSpPr>
            <a:spLocks noGrp="1"/>
          </p:cNvSpPr>
          <p:nvPr>
            <p:ph type="title"/>
          </p:nvPr>
        </p:nvSpPr>
        <p:spPr>
          <a:xfrm>
            <a:off x="838200" y="1186292"/>
            <a:ext cx="7773338" cy="523016"/>
          </a:xfrm>
        </p:spPr>
        <p:txBody>
          <a:bodyPr>
            <a:normAutofit fontScale="90000"/>
          </a:bodyPr>
          <a:lstStyle/>
          <a:p>
            <a:br>
              <a:rPr lang="en-US" sz="4400" b="1" cap="none" dirty="0">
                <a:solidFill>
                  <a:srgbClr val="0066CC"/>
                </a:solidFill>
              </a:rPr>
            </a:br>
            <a:r>
              <a:rPr lang="en-US" sz="4400" b="1" cap="none" dirty="0">
                <a:solidFill>
                  <a:srgbClr val="0066CC"/>
                </a:solidFill>
              </a:rPr>
              <a:t>What is not executive action?</a:t>
            </a:r>
            <a:br>
              <a:rPr lang="en-US" b="1" cap="none" dirty="0">
                <a:solidFill>
                  <a:srgbClr val="0066CC"/>
                </a:solidFill>
              </a:rPr>
            </a:br>
            <a:endParaRPr lang="en-US" dirty="0"/>
          </a:p>
        </p:txBody>
      </p:sp>
      <p:sp>
        <p:nvSpPr>
          <p:cNvPr id="9" name="Content Placeholder 8">
            <a:extLst>
              <a:ext uri="{FF2B5EF4-FFF2-40B4-BE49-F238E27FC236}">
                <a16:creationId xmlns:a16="http://schemas.microsoft.com/office/drawing/2014/main" id="{81C0454F-049C-4D54-982E-626BCF58C871}"/>
              </a:ext>
            </a:extLst>
          </p:cNvPr>
          <p:cNvSpPr>
            <a:spLocks noGrp="1"/>
          </p:cNvSpPr>
          <p:nvPr>
            <p:ph sz="quarter" idx="13"/>
          </p:nvPr>
        </p:nvSpPr>
        <p:spPr>
          <a:xfrm>
            <a:off x="381000" y="2438400"/>
            <a:ext cx="8230538" cy="3444876"/>
          </a:xfrm>
        </p:spPr>
        <p:txBody>
          <a:bodyPr>
            <a:normAutofit fontScale="92500"/>
          </a:bodyPr>
          <a:lstStyle/>
          <a:p>
            <a:pPr fontAlgn="auto">
              <a:spcBef>
                <a:spcPts val="0"/>
              </a:spcBef>
              <a:spcAft>
                <a:spcPts val="0"/>
              </a:spcAft>
              <a:buClrTx/>
              <a:defRPr/>
            </a:pPr>
            <a:r>
              <a:rPr lang="en-US" sz="2400" cap="none" dirty="0"/>
              <a:t>contested case proceedings</a:t>
            </a:r>
          </a:p>
          <a:p>
            <a:pPr fontAlgn="auto">
              <a:spcBef>
                <a:spcPts val="0"/>
              </a:spcBef>
              <a:spcAft>
                <a:spcPts val="0"/>
              </a:spcAft>
              <a:buClrTx/>
              <a:defRPr/>
            </a:pPr>
            <a:r>
              <a:rPr lang="en-US" sz="2400" cap="none" dirty="0"/>
              <a:t>communications involving permits, licenses, eligibility, or certifications</a:t>
            </a:r>
          </a:p>
          <a:p>
            <a:pPr fontAlgn="auto">
              <a:spcBef>
                <a:spcPts val="0"/>
              </a:spcBef>
              <a:spcAft>
                <a:spcPts val="0"/>
              </a:spcAft>
              <a:buClrTx/>
              <a:defRPr/>
            </a:pPr>
            <a:r>
              <a:rPr lang="en-US" sz="2400" cap="none" dirty="0"/>
              <a:t>inquiries regarding a benefit, claim, duty, etc.</a:t>
            </a:r>
          </a:p>
          <a:p>
            <a:pPr fontAlgn="auto">
              <a:spcBef>
                <a:spcPts val="0"/>
              </a:spcBef>
              <a:spcAft>
                <a:spcPts val="0"/>
              </a:spcAft>
              <a:buClrTx/>
              <a:defRPr/>
            </a:pPr>
            <a:r>
              <a:rPr lang="en-US" sz="2400" cap="none" dirty="0"/>
              <a:t>inquiring about or responding to an RFP</a:t>
            </a:r>
          </a:p>
          <a:p>
            <a:pPr fontAlgn="auto">
              <a:spcBef>
                <a:spcPts val="0"/>
              </a:spcBef>
              <a:spcAft>
                <a:spcPts val="0"/>
              </a:spcAft>
              <a:buClrTx/>
              <a:defRPr/>
            </a:pPr>
            <a:r>
              <a:rPr lang="en-US" sz="2400" cap="none" dirty="0"/>
              <a:t>ratemaking</a:t>
            </a:r>
          </a:p>
          <a:p>
            <a:pPr fontAlgn="auto">
              <a:spcBef>
                <a:spcPts val="0"/>
              </a:spcBef>
              <a:spcAft>
                <a:spcPts val="0"/>
              </a:spcAft>
              <a:buClrTx/>
              <a:defRPr/>
            </a:pPr>
            <a:r>
              <a:rPr lang="en-US" sz="2400" cap="none" dirty="0"/>
              <a:t>internal and ministerial functions</a:t>
            </a:r>
          </a:p>
          <a:p>
            <a:pPr fontAlgn="auto">
              <a:spcBef>
                <a:spcPts val="0"/>
              </a:spcBef>
              <a:spcAft>
                <a:spcPts val="0"/>
              </a:spcAft>
              <a:buClrTx/>
              <a:defRPr/>
            </a:pPr>
            <a:r>
              <a:rPr lang="en-US" sz="2400" cap="none" dirty="0"/>
              <a:t>public servant’s communications concerning public comments made at or for an open meeting in response to a request for public comment</a:t>
            </a:r>
          </a:p>
          <a:p>
            <a:endParaRPr lang="en-US" dirty="0"/>
          </a:p>
        </p:txBody>
      </p:sp>
      <p:sp>
        <p:nvSpPr>
          <p:cNvPr id="7" name="Slide Number Placeholder 6">
            <a:extLst>
              <a:ext uri="{FF2B5EF4-FFF2-40B4-BE49-F238E27FC236}">
                <a16:creationId xmlns:a16="http://schemas.microsoft.com/office/drawing/2014/main" id="{AF242825-64FA-42EF-A202-4BA67FE4EE05}"/>
              </a:ext>
            </a:extLst>
          </p:cNvPr>
          <p:cNvSpPr>
            <a:spLocks noGrp="1"/>
          </p:cNvSpPr>
          <p:nvPr>
            <p:ph type="sldNum" sz="quarter" idx="12"/>
          </p:nvPr>
        </p:nvSpPr>
        <p:spPr/>
        <p:txBody>
          <a:bodyPr/>
          <a:lstStyle/>
          <a:p>
            <a:pPr>
              <a:defRPr/>
            </a:pPr>
            <a:fld id="{6D938EB7-D50D-4842-9249-E267E68F3B85}" type="slidenum">
              <a:rPr lang="en-US" smtClean="0"/>
              <a:pPr>
                <a:defRPr/>
              </a:pPr>
              <a:t>57</a:t>
            </a:fld>
            <a:endParaRPr lang="en-US" dirty="0"/>
          </a:p>
        </p:txBody>
      </p:sp>
      <p:sp>
        <p:nvSpPr>
          <p:cNvPr id="6" name="TextBox 5">
            <a:extLst>
              <a:ext uri="{FF2B5EF4-FFF2-40B4-BE49-F238E27FC236}">
                <a16:creationId xmlns:a16="http://schemas.microsoft.com/office/drawing/2014/main" id="{D2C812ED-757E-407A-BA1E-9D5AF061F4D1}"/>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extLst>
      <p:ext uri="{BB962C8B-B14F-4D97-AF65-F5344CB8AC3E}">
        <p14:creationId xmlns:p14="http://schemas.microsoft.com/office/powerpoint/2010/main" val="1793527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524000" y="685800"/>
            <a:ext cx="6477000" cy="707886"/>
          </a:xfrm>
          <a:prstGeom prst="rect">
            <a:avLst/>
          </a:prstGeom>
          <a:noFill/>
        </p:spPr>
        <p:txBody>
          <a:bodyPr wrap="square">
            <a:spAutoFit/>
          </a:bodyPr>
          <a:lstStyle/>
          <a:p>
            <a:pPr>
              <a:defRPr/>
            </a:pPr>
            <a:r>
              <a:rPr lang="en-US" sz="4000" b="1" dirty="0">
                <a:solidFill>
                  <a:srgbClr val="0066CC"/>
                </a:solidFill>
                <a:latin typeface="Tw Cen MT" panose="020B0602020104020603" pitchFamily="34" charset="0"/>
              </a:rPr>
              <a:t>Lobbyist principals are</a:t>
            </a:r>
            <a:r>
              <a:rPr lang="en-US" sz="4000" b="1" i="1" dirty="0">
                <a:solidFill>
                  <a:srgbClr val="0066CC"/>
                </a:solidFill>
                <a:latin typeface="Tw Cen MT" panose="020B0602020104020603" pitchFamily="34" charset="0"/>
              </a:rPr>
              <a:t> </a:t>
            </a:r>
            <a:r>
              <a:rPr lang="en-US" sz="4000" b="1" u="sng" dirty="0">
                <a:solidFill>
                  <a:srgbClr val="0066CC"/>
                </a:solidFill>
                <a:latin typeface="Tw Cen MT" panose="020B0602020104020603" pitchFamily="34" charset="0"/>
              </a:rPr>
              <a:t>not</a:t>
            </a:r>
            <a:r>
              <a:rPr lang="en-US" sz="4000" b="1" dirty="0">
                <a:solidFill>
                  <a:srgbClr val="0066CC"/>
                </a:solidFill>
                <a:latin typeface="Tw Cen MT" panose="020B0602020104020603" pitchFamily="34" charset="0"/>
              </a:rPr>
              <a:t>: </a:t>
            </a:r>
          </a:p>
        </p:txBody>
      </p:sp>
      <p:sp>
        <p:nvSpPr>
          <p:cNvPr id="32" name="Slide Number Placeholder 31"/>
          <p:cNvSpPr>
            <a:spLocks noGrp="1"/>
          </p:cNvSpPr>
          <p:nvPr>
            <p:ph type="sldNum" sz="quarter" idx="12"/>
          </p:nvPr>
        </p:nvSpPr>
        <p:spPr/>
        <p:txBody>
          <a:bodyPr/>
          <a:lstStyle/>
          <a:p>
            <a:pPr>
              <a:defRPr/>
            </a:pPr>
            <a:fld id="{3C715D76-820A-45E1-A5DA-B628493A81CB}" type="slidenum">
              <a:rPr lang="en-US"/>
              <a:pPr>
                <a:defRPr/>
              </a:pPr>
              <a:t>58</a:t>
            </a:fld>
            <a:endParaRPr lang="en-US" dirty="0"/>
          </a:p>
        </p:txBody>
      </p:sp>
      <p:sp>
        <p:nvSpPr>
          <p:cNvPr id="2" name="TextBox 1">
            <a:extLst>
              <a:ext uri="{FF2B5EF4-FFF2-40B4-BE49-F238E27FC236}">
                <a16:creationId xmlns:a16="http://schemas.microsoft.com/office/drawing/2014/main" id="{24993DC4-CE5A-46C1-B145-10FDFD46402D}"/>
              </a:ext>
            </a:extLst>
          </p:cNvPr>
          <p:cNvSpPr txBox="1"/>
          <p:nvPr/>
        </p:nvSpPr>
        <p:spPr>
          <a:xfrm>
            <a:off x="609600" y="1752600"/>
            <a:ext cx="7772400" cy="4708981"/>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Tw Cen MT" panose="020B0602020104020603" pitchFamily="34" charset="0"/>
              </a:rPr>
              <a:t>Law firms and consulting firms </a:t>
            </a:r>
            <a:r>
              <a:rPr lang="en-US" sz="2400" dirty="0">
                <a:latin typeface="Tw Cen MT" panose="020B0602020104020603" pitchFamily="34" charset="0"/>
              </a:rPr>
              <a:t>hired to represent another’s interests. If a lawyer in a law firm is hired as a lobbyist: </a:t>
            </a:r>
          </a:p>
          <a:p>
            <a:pPr marL="742950" lvl="1" indent="-285750">
              <a:buFont typeface="Arial" panose="020B0604020202020204" pitchFamily="34" charset="0"/>
              <a:buChar char="•"/>
            </a:pPr>
            <a:r>
              <a:rPr lang="en-US" sz="2400" dirty="0">
                <a:latin typeface="Tw Cen MT" panose="020B0602020104020603" pitchFamily="34" charset="0"/>
              </a:rPr>
              <a:t>The law firm’s client is a lobbyist principal. </a:t>
            </a:r>
          </a:p>
          <a:p>
            <a:pPr marL="742950" lvl="1" indent="-285750">
              <a:buFont typeface="Arial" panose="020B0604020202020204" pitchFamily="34" charset="0"/>
              <a:buChar char="•"/>
            </a:pPr>
            <a:r>
              <a:rPr lang="en-US" sz="2400" dirty="0">
                <a:latin typeface="Tw Cen MT" panose="020B0602020104020603" pitchFamily="34" charset="0"/>
              </a:rPr>
              <a:t>The law firm is not.</a:t>
            </a:r>
          </a:p>
          <a:p>
            <a:pPr marL="742950" lvl="1" indent="-285750">
              <a:buFont typeface="Arial" panose="020B0604020202020204" pitchFamily="34" charset="0"/>
              <a:buChar char="•"/>
            </a:pPr>
            <a:endParaRPr lang="en-US" sz="2400" dirty="0">
              <a:latin typeface="Tw Cen MT" panose="020B0602020104020603" pitchFamily="34" charset="0"/>
            </a:endParaRPr>
          </a:p>
          <a:p>
            <a:pPr marL="742950" lvl="1"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r>
              <a:rPr lang="en-US" sz="2400" b="1" dirty="0">
                <a:latin typeface="Tw Cen MT" panose="020B0602020104020603" pitchFamily="34" charset="0"/>
              </a:rPr>
              <a:t>Individual members of an association</a:t>
            </a:r>
            <a:r>
              <a:rPr lang="en-US" sz="2400" dirty="0">
                <a:latin typeface="Tw Cen MT" panose="020B0602020104020603" pitchFamily="34" charset="0"/>
              </a:rPr>
              <a:t>. If a trade association employs a lobbyist: </a:t>
            </a:r>
          </a:p>
          <a:p>
            <a:pPr marL="742950" lvl="1" indent="-285750">
              <a:buFont typeface="Arial" panose="020B0604020202020204" pitchFamily="34" charset="0"/>
              <a:buChar char="•"/>
            </a:pPr>
            <a:r>
              <a:rPr lang="en-US" sz="2400" dirty="0">
                <a:latin typeface="Tw Cen MT" panose="020B0602020104020603" pitchFamily="34" charset="0"/>
              </a:rPr>
              <a:t>The trade association is a lobbyist principal.</a:t>
            </a:r>
          </a:p>
          <a:p>
            <a:pPr marL="742950" lvl="1" indent="-285750">
              <a:buFont typeface="Arial" panose="020B0604020202020204" pitchFamily="34" charset="0"/>
              <a:buChar char="•"/>
            </a:pPr>
            <a:r>
              <a:rPr lang="en-US" sz="2400" dirty="0">
                <a:latin typeface="Tw Cen MT" panose="020B0602020104020603" pitchFamily="34" charset="0"/>
              </a:rPr>
              <a:t>Members of the association are not. </a:t>
            </a:r>
          </a:p>
          <a:p>
            <a:pPr lvl="1"/>
            <a:endParaRPr lang="en-US" dirty="0">
              <a:latin typeface="Tw Cen MT" panose="020B0602020104020603" pitchFamily="34" charset="0"/>
            </a:endParaRP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CA4329CC-8BC6-473F-ACF0-627AAF38FAF0}"/>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extLst>
      <p:ext uri="{BB962C8B-B14F-4D97-AF65-F5344CB8AC3E}">
        <p14:creationId xmlns:p14="http://schemas.microsoft.com/office/powerpoint/2010/main" val="4213266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85BB4E-4C13-40DA-8319-316943BABD52}"/>
              </a:ext>
            </a:extLst>
          </p:cNvPr>
          <p:cNvSpPr>
            <a:spLocks noGrp="1"/>
          </p:cNvSpPr>
          <p:nvPr>
            <p:ph type="sldNum" sz="quarter" idx="12"/>
          </p:nvPr>
        </p:nvSpPr>
        <p:spPr/>
        <p:txBody>
          <a:bodyPr/>
          <a:lstStyle/>
          <a:p>
            <a:pPr>
              <a:defRPr/>
            </a:pPr>
            <a:fld id="{629CEB37-308D-42B0-854C-2395F006F2F3}" type="slidenum">
              <a:rPr lang="en-US" smtClean="0"/>
              <a:pPr>
                <a:defRPr/>
              </a:pPr>
              <a:t>59</a:t>
            </a:fld>
            <a:endParaRPr lang="en-US" dirty="0"/>
          </a:p>
        </p:txBody>
      </p:sp>
      <p:sp>
        <p:nvSpPr>
          <p:cNvPr id="3" name="Rectangle 2">
            <a:extLst>
              <a:ext uri="{FF2B5EF4-FFF2-40B4-BE49-F238E27FC236}">
                <a16:creationId xmlns:a16="http://schemas.microsoft.com/office/drawing/2014/main" id="{621E6D15-2535-4C62-9660-D3249CEE967A}"/>
              </a:ext>
            </a:extLst>
          </p:cNvPr>
          <p:cNvSpPr/>
          <p:nvPr/>
        </p:nvSpPr>
        <p:spPr>
          <a:xfrm>
            <a:off x="1790700" y="1217463"/>
            <a:ext cx="5867400" cy="707886"/>
          </a:xfrm>
          <a:prstGeom prst="rect">
            <a:avLst/>
          </a:prstGeom>
        </p:spPr>
        <p:txBody>
          <a:bodyPr wrap="square">
            <a:spAutoFit/>
          </a:bodyPr>
          <a:lstStyle/>
          <a:p>
            <a:r>
              <a:rPr lang="en-US" sz="4000" b="1" dirty="0">
                <a:solidFill>
                  <a:srgbClr val="0066CC"/>
                </a:solidFill>
                <a:latin typeface="Tw Cen MT" panose="020B0602020104020603" pitchFamily="34" charset="0"/>
              </a:rPr>
              <a:t>Lobbyist principals are</a:t>
            </a:r>
            <a:r>
              <a:rPr lang="en-US" sz="4000" b="1" i="1" dirty="0">
                <a:solidFill>
                  <a:srgbClr val="0066CC"/>
                </a:solidFill>
                <a:latin typeface="Tw Cen MT" panose="020B0602020104020603" pitchFamily="34" charset="0"/>
              </a:rPr>
              <a:t> </a:t>
            </a:r>
            <a:r>
              <a:rPr lang="en-US" sz="4000" b="1" i="1" u="sng" dirty="0">
                <a:solidFill>
                  <a:srgbClr val="0066CC"/>
                </a:solidFill>
                <a:latin typeface="Tw Cen MT" panose="020B0602020104020603" pitchFamily="34" charset="0"/>
              </a:rPr>
              <a:t>not</a:t>
            </a:r>
            <a:r>
              <a:rPr lang="en-US" sz="4000" b="1" dirty="0">
                <a:solidFill>
                  <a:srgbClr val="0066CC"/>
                </a:solidFill>
                <a:latin typeface="Tw Cen MT" panose="020B0602020104020603" pitchFamily="34" charset="0"/>
              </a:rPr>
              <a:t>:</a:t>
            </a:r>
            <a:endParaRPr lang="en-US" sz="4000" dirty="0">
              <a:solidFill>
                <a:srgbClr val="0066CC"/>
              </a:solidFill>
            </a:endParaRPr>
          </a:p>
        </p:txBody>
      </p:sp>
      <p:sp>
        <p:nvSpPr>
          <p:cNvPr id="4" name="Rectangle 3">
            <a:extLst>
              <a:ext uri="{FF2B5EF4-FFF2-40B4-BE49-F238E27FC236}">
                <a16:creationId xmlns:a16="http://schemas.microsoft.com/office/drawing/2014/main" id="{B98576CB-4EED-4BBB-A586-F1FFB2F26825}"/>
              </a:ext>
            </a:extLst>
          </p:cNvPr>
          <p:cNvSpPr/>
          <p:nvPr/>
        </p:nvSpPr>
        <p:spPr>
          <a:xfrm>
            <a:off x="1219200" y="2819400"/>
            <a:ext cx="7010400" cy="1815882"/>
          </a:xfrm>
          <a:prstGeom prst="rect">
            <a:avLst/>
          </a:prstGeom>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State agencies</a:t>
            </a:r>
          </a:p>
          <a:p>
            <a:pPr marL="285750" indent="-285750">
              <a:buFont typeface="Arial" panose="020B0604020202020204" pitchFamily="34" charset="0"/>
              <a:buChar char="•"/>
            </a:pPr>
            <a:endParaRPr lang="en-US" sz="2800" dirty="0">
              <a:latin typeface="Tw Cen MT" panose="020B0602020104020603" pitchFamily="34" charset="0"/>
            </a:endParaRPr>
          </a:p>
          <a:p>
            <a:pPr marL="285750" indent="-285750">
              <a:buFont typeface="Arial" panose="020B0604020202020204" pitchFamily="34" charset="0"/>
              <a:buChar char="•"/>
            </a:pPr>
            <a:r>
              <a:rPr lang="en-US" sz="2800" dirty="0">
                <a:latin typeface="Tw Cen MT" panose="020B0602020104020603" pitchFamily="34" charset="0"/>
              </a:rPr>
              <a:t>Local government agencies (unless the local government has contracted with a lobbyist)</a:t>
            </a:r>
          </a:p>
        </p:txBody>
      </p:sp>
      <p:sp>
        <p:nvSpPr>
          <p:cNvPr id="6" name="TextBox 5">
            <a:extLst>
              <a:ext uri="{FF2B5EF4-FFF2-40B4-BE49-F238E27FC236}">
                <a16:creationId xmlns:a16="http://schemas.microsoft.com/office/drawing/2014/main" id="{AF6ED45C-AA4A-49F1-9C5F-22EA77A1FA1A}"/>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extLst>
      <p:ext uri="{BB962C8B-B14F-4D97-AF65-F5344CB8AC3E}">
        <p14:creationId xmlns:p14="http://schemas.microsoft.com/office/powerpoint/2010/main" val="77345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048C-5D2C-4AC2-AEA3-6480CD8683C3}"/>
              </a:ext>
            </a:extLst>
          </p:cNvPr>
          <p:cNvSpPr>
            <a:spLocks noGrp="1"/>
          </p:cNvSpPr>
          <p:nvPr>
            <p:ph type="title"/>
          </p:nvPr>
        </p:nvSpPr>
        <p:spPr>
          <a:xfrm>
            <a:off x="1371600" y="685800"/>
            <a:ext cx="6347713" cy="838200"/>
          </a:xfrm>
        </p:spPr>
        <p:txBody>
          <a:bodyPr>
            <a:normAutofit/>
          </a:bodyPr>
          <a:lstStyle/>
          <a:p>
            <a:r>
              <a:rPr lang="en-US" sz="4000" b="1" cap="none" dirty="0">
                <a:solidFill>
                  <a:srgbClr val="0066CC"/>
                </a:solidFill>
              </a:rPr>
              <a:t>What has to be disclosed?</a:t>
            </a:r>
            <a:endParaRPr lang="en-US" sz="4000" cap="none" dirty="0">
              <a:solidFill>
                <a:srgbClr val="0066CC"/>
              </a:solidFill>
            </a:endParaRPr>
          </a:p>
        </p:txBody>
      </p:sp>
      <p:sp>
        <p:nvSpPr>
          <p:cNvPr id="3" name="Content Placeholder 2">
            <a:extLst>
              <a:ext uri="{FF2B5EF4-FFF2-40B4-BE49-F238E27FC236}">
                <a16:creationId xmlns:a16="http://schemas.microsoft.com/office/drawing/2014/main" id="{E48506D2-82BC-4B24-B758-A5FB28B2617E}"/>
              </a:ext>
            </a:extLst>
          </p:cNvPr>
          <p:cNvSpPr>
            <a:spLocks noGrp="1"/>
          </p:cNvSpPr>
          <p:nvPr>
            <p:ph sz="quarter" idx="13"/>
          </p:nvPr>
        </p:nvSpPr>
        <p:spPr>
          <a:xfrm>
            <a:off x="643358" y="2057400"/>
            <a:ext cx="8001001" cy="3581400"/>
          </a:xfrm>
        </p:spPr>
        <p:txBody>
          <a:bodyPr>
            <a:normAutofit/>
          </a:bodyPr>
          <a:lstStyle/>
          <a:p>
            <a:pPr marL="166688" indent="-23813">
              <a:spcBef>
                <a:spcPts val="0"/>
              </a:spcBef>
              <a:buClr>
                <a:schemeClr val="accent2"/>
              </a:buClr>
              <a:buNone/>
              <a:defRPr/>
            </a:pPr>
            <a:r>
              <a:rPr lang="en-US" sz="2800" cap="none" dirty="0"/>
              <a:t>Certain financial, professional, and personal information about you and your immediate family:</a:t>
            </a:r>
          </a:p>
          <a:p>
            <a:pPr marL="1057275" lvl="1" indent="-457200">
              <a:spcBef>
                <a:spcPts val="0"/>
              </a:spcBef>
              <a:buClrTx/>
              <a:defRPr/>
            </a:pPr>
            <a:r>
              <a:rPr lang="en-US" sz="2800" cap="none" dirty="0"/>
              <a:t>spouse </a:t>
            </a:r>
          </a:p>
          <a:p>
            <a:pPr marL="1057275" lvl="1" indent="-457200">
              <a:spcBef>
                <a:spcPts val="0"/>
              </a:spcBef>
              <a:buClrTx/>
              <a:defRPr/>
            </a:pPr>
            <a:r>
              <a:rPr lang="en-US" sz="2800" cap="none" dirty="0"/>
              <a:t>unemancipated children living in your household</a:t>
            </a:r>
          </a:p>
          <a:p>
            <a:pPr marL="1057275" lvl="1" indent="-457200">
              <a:spcBef>
                <a:spcPts val="0"/>
              </a:spcBef>
              <a:buClrTx/>
              <a:defRPr/>
            </a:pPr>
            <a:r>
              <a:rPr lang="en-US" sz="2800" cap="none" dirty="0"/>
              <a:t>members of your “extended family” </a:t>
            </a:r>
            <a:r>
              <a:rPr lang="en-US" sz="2800" i="1" cap="none" dirty="0"/>
              <a:t>who live with you</a:t>
            </a:r>
            <a:endParaRPr lang="en-US" sz="2800" cap="none" dirty="0"/>
          </a:p>
          <a:p>
            <a:endParaRPr lang="en-US" dirty="0"/>
          </a:p>
        </p:txBody>
      </p:sp>
      <p:sp>
        <p:nvSpPr>
          <p:cNvPr id="4" name="Slide Number Placeholder 3">
            <a:extLst>
              <a:ext uri="{FF2B5EF4-FFF2-40B4-BE49-F238E27FC236}">
                <a16:creationId xmlns:a16="http://schemas.microsoft.com/office/drawing/2014/main" id="{1872B063-0A7A-4FAB-9B6C-AC53196B1F17}"/>
              </a:ext>
            </a:extLst>
          </p:cNvPr>
          <p:cNvSpPr>
            <a:spLocks noGrp="1"/>
          </p:cNvSpPr>
          <p:nvPr>
            <p:ph type="sldNum" sz="quarter" idx="12"/>
          </p:nvPr>
        </p:nvSpPr>
        <p:spPr/>
        <p:txBody>
          <a:bodyPr/>
          <a:lstStyle/>
          <a:p>
            <a:pPr>
              <a:defRPr/>
            </a:pPr>
            <a:fld id="{8C2F2788-9A57-4D72-8D25-6127A48676D3}" type="slidenum">
              <a:rPr lang="en-US" smtClean="0"/>
              <a:pPr>
                <a:defRPr/>
              </a:pPr>
              <a:t>6</a:t>
            </a:fld>
            <a:endParaRPr lang="en-US" dirty="0"/>
          </a:p>
        </p:txBody>
      </p:sp>
      <p:sp>
        <p:nvSpPr>
          <p:cNvPr id="6" name="TextBox 5">
            <a:extLst>
              <a:ext uri="{FF2B5EF4-FFF2-40B4-BE49-F238E27FC236}">
                <a16:creationId xmlns:a16="http://schemas.microsoft.com/office/drawing/2014/main" id="{C882E568-E19D-4621-998E-B041C19DE10A}"/>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2280851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0" y="838200"/>
            <a:ext cx="6096002" cy="609600"/>
          </a:xfrm>
        </p:spPr>
        <p:txBody>
          <a:bodyPr>
            <a:noAutofit/>
          </a:bodyPr>
          <a:lstStyle/>
          <a:p>
            <a:r>
              <a:rPr lang="en-US" sz="3600" b="1" cap="none" dirty="0">
                <a:solidFill>
                  <a:srgbClr val="0066CC"/>
                </a:solidFill>
              </a:rPr>
              <a:t>Who are “liaison personnel”?</a:t>
            </a:r>
          </a:p>
        </p:txBody>
      </p:sp>
      <p:sp>
        <p:nvSpPr>
          <p:cNvPr id="20483" name="Text Placeholder 3"/>
          <p:cNvSpPr>
            <a:spLocks noGrp="1"/>
          </p:cNvSpPr>
          <p:nvPr>
            <p:ph type="body" sz="half" idx="2"/>
          </p:nvPr>
        </p:nvSpPr>
        <p:spPr>
          <a:xfrm>
            <a:off x="533870" y="1917983"/>
            <a:ext cx="7924800" cy="3962399"/>
          </a:xfrm>
        </p:spPr>
        <p:txBody>
          <a:bodyPr>
            <a:noAutofit/>
          </a:bodyPr>
          <a:lstStyle/>
          <a:p>
            <a:pPr marL="457200" indent="-457200" algn="l">
              <a:buFont typeface="Arial" panose="020B0604020202020204" pitchFamily="34" charset="0"/>
              <a:buChar char="•"/>
            </a:pPr>
            <a:r>
              <a:rPr lang="en-US" sz="2600" cap="none" dirty="0"/>
              <a:t>State or local government employees whose principal duties include lobbying legislators or legislative employees.</a:t>
            </a:r>
          </a:p>
          <a:p>
            <a:endParaRPr lang="en-US" sz="2600" dirty="0"/>
          </a:p>
          <a:p>
            <a:pPr marL="457200" indent="-457200" algn="l">
              <a:buFont typeface="Arial" panose="020B0604020202020204" pitchFamily="34" charset="0"/>
              <a:buChar char="•"/>
            </a:pPr>
            <a:r>
              <a:rPr lang="en-US" sz="2600" cap="none" dirty="0"/>
              <a:t>State agencies and boards cannot contract with independent lobbyists to lobby for legislative action unless their statute specifically allows it</a:t>
            </a:r>
            <a:r>
              <a:rPr lang="en-US" sz="2600" b="1" cap="none" dirty="0"/>
              <a:t>.	</a:t>
            </a:r>
          </a:p>
        </p:txBody>
      </p:sp>
      <p:sp>
        <p:nvSpPr>
          <p:cNvPr id="11" name="Slide Number Placeholder 10"/>
          <p:cNvSpPr>
            <a:spLocks noGrp="1"/>
          </p:cNvSpPr>
          <p:nvPr>
            <p:ph type="sldNum" sz="quarter" idx="12"/>
          </p:nvPr>
        </p:nvSpPr>
        <p:spPr/>
        <p:txBody>
          <a:bodyPr/>
          <a:lstStyle/>
          <a:p>
            <a:pPr>
              <a:defRPr/>
            </a:pPr>
            <a:fld id="{537F88B1-1E2E-4CD1-9DF2-640CF6ED4C71}" type="slidenum">
              <a:rPr lang="en-US"/>
              <a:pPr>
                <a:defRPr/>
              </a:pPr>
              <a:t>60</a:t>
            </a:fld>
            <a:endParaRPr lang="en-US" dirty="0"/>
          </a:p>
        </p:txBody>
      </p:sp>
      <p:sp>
        <p:nvSpPr>
          <p:cNvPr id="6" name="TextBox 5">
            <a:extLst>
              <a:ext uri="{FF2B5EF4-FFF2-40B4-BE49-F238E27FC236}">
                <a16:creationId xmlns:a16="http://schemas.microsoft.com/office/drawing/2014/main" id="{8A6DEF50-8C42-4575-8886-6E77A8A50837}"/>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extLst>
      <p:ext uri="{BB962C8B-B14F-4D97-AF65-F5344CB8AC3E}">
        <p14:creationId xmlns:p14="http://schemas.microsoft.com/office/powerpoint/2010/main" val="2362326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a:xfrm>
            <a:off x="723900" y="914400"/>
            <a:ext cx="7924800" cy="715962"/>
          </a:xfrm>
        </p:spPr>
        <p:txBody>
          <a:bodyPr>
            <a:noAutofit/>
          </a:bodyPr>
          <a:lstStyle/>
          <a:p>
            <a:pPr fontAlgn="auto">
              <a:spcAft>
                <a:spcPts val="0"/>
              </a:spcAft>
              <a:defRPr/>
            </a:pPr>
            <a:r>
              <a:rPr lang="en-US" sz="3200" b="1" cap="none" dirty="0">
                <a:solidFill>
                  <a:srgbClr val="0066CC"/>
                </a:solidFill>
              </a:rPr>
              <a:t>Lobbyist and Lobbyist Principal Requirements</a:t>
            </a:r>
          </a:p>
        </p:txBody>
      </p:sp>
      <p:sp>
        <p:nvSpPr>
          <p:cNvPr id="211971" name="Content Placeholder 2"/>
          <p:cNvSpPr>
            <a:spLocks noGrp="1"/>
          </p:cNvSpPr>
          <p:nvPr>
            <p:ph sz="quarter" idx="13"/>
          </p:nvPr>
        </p:nvSpPr>
        <p:spPr>
          <a:xfrm>
            <a:off x="457200" y="1905000"/>
            <a:ext cx="8458200" cy="4191000"/>
          </a:xfrm>
        </p:spPr>
        <p:txBody>
          <a:bodyPr>
            <a:normAutofit/>
          </a:bodyPr>
          <a:lstStyle/>
          <a:p>
            <a:pPr>
              <a:buClrTx/>
            </a:pPr>
            <a:r>
              <a:rPr lang="en-US" b="1" cap="none" dirty="0"/>
              <a:t>Registration</a:t>
            </a:r>
          </a:p>
          <a:p>
            <a:pPr lvl="1">
              <a:buClrTx/>
            </a:pPr>
            <a:r>
              <a:rPr lang="en-US" sz="2000" cap="none" dirty="0"/>
              <a:t>Lobbyists must register with the Secretary of State for each principal.</a:t>
            </a:r>
          </a:p>
          <a:p>
            <a:pPr lvl="1">
              <a:buClrTx/>
            </a:pPr>
            <a:r>
              <a:rPr lang="en-US" sz="2000" cap="none" dirty="0"/>
              <a:t>Principals must file an authorization with the Secretary for each lobbyist.</a:t>
            </a:r>
          </a:p>
          <a:p>
            <a:pPr>
              <a:buClrTx/>
            </a:pPr>
            <a:endParaRPr lang="en-US" b="1" cap="none" dirty="0"/>
          </a:p>
          <a:p>
            <a:pPr>
              <a:buClrTx/>
            </a:pPr>
            <a:r>
              <a:rPr lang="en-US" b="1" cap="none" dirty="0"/>
              <a:t>Reporting -- </a:t>
            </a:r>
            <a:r>
              <a:rPr lang="en-US" cap="none" dirty="0"/>
              <a:t>Lobbyists must report their expenses made for lobbying.  Timing depends on whether the General Assembly is in session.</a:t>
            </a:r>
          </a:p>
          <a:p>
            <a:pPr>
              <a:buClrTx/>
            </a:pPr>
            <a:endParaRPr lang="en-US" b="1" cap="none" dirty="0"/>
          </a:p>
          <a:p>
            <a:pPr>
              <a:buClrTx/>
            </a:pPr>
            <a:r>
              <a:rPr lang="en-US" b="1" cap="none" dirty="0"/>
              <a:t>Identification -- </a:t>
            </a:r>
            <a:r>
              <a:rPr lang="en-US" cap="none" dirty="0"/>
              <a:t>Lobbyists must identify themselves and their principals prior to lobbying.</a:t>
            </a:r>
          </a:p>
        </p:txBody>
      </p:sp>
      <p:sp>
        <p:nvSpPr>
          <p:cNvPr id="5" name="Slide Number Placeholder 4"/>
          <p:cNvSpPr>
            <a:spLocks noGrp="1"/>
          </p:cNvSpPr>
          <p:nvPr>
            <p:ph type="sldNum" sz="quarter" idx="12"/>
          </p:nvPr>
        </p:nvSpPr>
        <p:spPr/>
        <p:txBody>
          <a:bodyPr/>
          <a:lstStyle/>
          <a:p>
            <a:pPr>
              <a:defRPr/>
            </a:pPr>
            <a:fld id="{0ACFDACC-4C53-4586-B79C-13F018854ED2}" type="slidenum">
              <a:rPr lang="en-US"/>
              <a:pPr>
                <a:defRPr/>
              </a:pPr>
              <a:t>61</a:t>
            </a:fld>
            <a:endParaRPr lang="en-US" dirty="0"/>
          </a:p>
        </p:txBody>
      </p:sp>
      <p:sp>
        <p:nvSpPr>
          <p:cNvPr id="7" name="TextBox 6">
            <a:extLst>
              <a:ext uri="{FF2B5EF4-FFF2-40B4-BE49-F238E27FC236}">
                <a16:creationId xmlns:a16="http://schemas.microsoft.com/office/drawing/2014/main" id="{BA8718E2-F9AF-4EF0-AF9A-CB794319189E}"/>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11971">
                                            <p:txEl>
                                              <p:pRg st="1" end="1"/>
                                            </p:txEl>
                                          </p:spTgt>
                                        </p:tgtEl>
                                        <p:attrNameLst>
                                          <p:attrName>style.visibility</p:attrName>
                                        </p:attrNameLst>
                                      </p:cBhvr>
                                      <p:to>
                                        <p:strVal val="visible"/>
                                      </p:to>
                                    </p:set>
                                    <p:anim calcmode="lin" valueType="num">
                                      <p:cBhvr additive="base">
                                        <p:cTn id="13"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11971">
                                            <p:txEl>
                                              <p:pRg st="2" end="2"/>
                                            </p:txEl>
                                          </p:spTgt>
                                        </p:tgtEl>
                                        <p:attrNameLst>
                                          <p:attrName>style.visibility</p:attrName>
                                        </p:attrNameLst>
                                      </p:cBhvr>
                                      <p:to>
                                        <p:strVal val="visible"/>
                                      </p:to>
                                    </p:set>
                                    <p:anim calcmode="lin" valueType="num">
                                      <p:cBhvr additive="base">
                                        <p:cTn id="1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19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11971">
                                            <p:txEl>
                                              <p:pRg st="4" end="4"/>
                                            </p:txEl>
                                          </p:spTgt>
                                        </p:tgtEl>
                                        <p:attrNameLst>
                                          <p:attrName>style.visibility</p:attrName>
                                        </p:attrNameLst>
                                      </p:cBhvr>
                                      <p:to>
                                        <p:strVal val="visible"/>
                                      </p:to>
                                    </p:set>
                                    <p:anim calcmode="lin" valueType="num">
                                      <p:cBhvr additive="base">
                                        <p:cTn id="25"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197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11971">
                                            <p:txEl>
                                              <p:pRg st="6" end="6"/>
                                            </p:txEl>
                                          </p:spTgt>
                                        </p:tgtEl>
                                        <p:attrNameLst>
                                          <p:attrName>style.visibility</p:attrName>
                                        </p:attrNameLst>
                                      </p:cBhvr>
                                      <p:to>
                                        <p:strVal val="visible"/>
                                      </p:to>
                                    </p:set>
                                    <p:anim calcmode="lin" valueType="num">
                                      <p:cBhvr additive="base">
                                        <p:cTn id="31" dur="500" fill="hold"/>
                                        <p:tgtEl>
                                          <p:spTgt spid="2119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197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a:xfrm>
            <a:off x="457200" y="685800"/>
            <a:ext cx="8458200" cy="762000"/>
          </a:xfrm>
        </p:spPr>
        <p:txBody>
          <a:bodyPr>
            <a:noAutofit/>
          </a:bodyPr>
          <a:lstStyle/>
          <a:p>
            <a:pPr fontAlgn="auto">
              <a:spcAft>
                <a:spcPts val="0"/>
              </a:spcAft>
              <a:defRPr/>
            </a:pPr>
            <a:r>
              <a:rPr lang="en-US" b="1" cap="none" dirty="0">
                <a:solidFill>
                  <a:srgbClr val="0070C0"/>
                </a:solidFill>
              </a:rPr>
              <a:t>Prohibitions and Restrictions on Lobbyists</a:t>
            </a:r>
          </a:p>
        </p:txBody>
      </p:sp>
      <p:sp>
        <p:nvSpPr>
          <p:cNvPr id="100355" name="Content Placeholder 2"/>
          <p:cNvSpPr>
            <a:spLocks noGrp="1"/>
          </p:cNvSpPr>
          <p:nvPr>
            <p:ph sz="quarter" idx="13"/>
          </p:nvPr>
        </p:nvSpPr>
        <p:spPr>
          <a:xfrm>
            <a:off x="647700" y="1737217"/>
            <a:ext cx="8077200" cy="3831563"/>
          </a:xfrm>
        </p:spPr>
        <p:txBody>
          <a:bodyPr>
            <a:normAutofit/>
          </a:bodyPr>
          <a:lstStyle/>
          <a:p>
            <a:pPr marL="0" indent="0" fontAlgn="auto">
              <a:spcBef>
                <a:spcPts val="580"/>
              </a:spcBef>
              <a:spcAft>
                <a:spcPts val="0"/>
              </a:spcAft>
              <a:buClr>
                <a:schemeClr val="tx1"/>
              </a:buClr>
              <a:buNone/>
              <a:defRPr/>
            </a:pPr>
            <a:r>
              <a:rPr lang="en-US" sz="2800" cap="none" dirty="0"/>
              <a:t>The main one for your purposes is the gift ban:</a:t>
            </a:r>
          </a:p>
          <a:p>
            <a:pPr marL="0" indent="0" fontAlgn="auto">
              <a:spcBef>
                <a:spcPts val="580"/>
              </a:spcBef>
              <a:spcAft>
                <a:spcPts val="0"/>
              </a:spcAft>
              <a:buClr>
                <a:schemeClr val="tx1"/>
              </a:buClr>
              <a:buNone/>
              <a:defRPr/>
            </a:pPr>
            <a:endParaRPr lang="en-US" sz="2800" cap="none" dirty="0"/>
          </a:p>
          <a:p>
            <a:pPr>
              <a:spcBef>
                <a:spcPts val="580"/>
              </a:spcBef>
              <a:buClr>
                <a:schemeClr val="tx1"/>
              </a:buClr>
              <a:defRPr/>
            </a:pPr>
            <a:r>
              <a:rPr lang="en-US" sz="2800" cap="none" dirty="0"/>
              <a:t> they cannot give gifts to you, and</a:t>
            </a:r>
          </a:p>
          <a:p>
            <a:pPr>
              <a:spcBef>
                <a:spcPts val="580"/>
              </a:spcBef>
              <a:buClr>
                <a:schemeClr val="tx1"/>
              </a:buClr>
              <a:defRPr/>
            </a:pPr>
            <a:r>
              <a:rPr lang="en-US" sz="2800" cap="none" dirty="0"/>
              <a:t> you cannot accept gifts from them</a:t>
            </a:r>
          </a:p>
          <a:p>
            <a:pPr>
              <a:spcBef>
                <a:spcPts val="580"/>
              </a:spcBef>
              <a:buClr>
                <a:schemeClr val="tx1"/>
              </a:buClr>
              <a:defRPr/>
            </a:pPr>
            <a:endParaRPr lang="en-US" sz="2800" cap="none" dirty="0"/>
          </a:p>
          <a:p>
            <a:pPr marL="0" indent="0">
              <a:spcBef>
                <a:spcPts val="580"/>
              </a:spcBef>
              <a:buClr>
                <a:schemeClr val="tx1"/>
              </a:buClr>
              <a:buNone/>
              <a:defRPr/>
            </a:pPr>
            <a:r>
              <a:rPr lang="en-US" sz="2800" cap="none" dirty="0"/>
              <a:t>	. . . except in certain circumstances.</a:t>
            </a:r>
          </a:p>
          <a:p>
            <a:pPr marL="274320" indent="-274320" fontAlgn="auto">
              <a:spcBef>
                <a:spcPts val="580"/>
              </a:spcBef>
              <a:spcAft>
                <a:spcPts val="0"/>
              </a:spcAft>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DFC45C87-2EE5-42D2-A659-1CEB4F66695E}" type="slidenum">
              <a:rPr lang="en-US"/>
              <a:pPr>
                <a:defRPr/>
              </a:pPr>
              <a:t>62</a:t>
            </a:fld>
            <a:endParaRPr lang="en-US" dirty="0"/>
          </a:p>
        </p:txBody>
      </p:sp>
      <p:sp>
        <p:nvSpPr>
          <p:cNvPr id="7" name="TextBox 6">
            <a:extLst>
              <a:ext uri="{FF2B5EF4-FFF2-40B4-BE49-F238E27FC236}">
                <a16:creationId xmlns:a16="http://schemas.microsoft.com/office/drawing/2014/main" id="{C26C2A0A-D18C-4453-B451-F87F92EF6CD2}"/>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E031-ED52-4EDD-9EA4-63329474976A}"/>
              </a:ext>
            </a:extLst>
          </p:cNvPr>
          <p:cNvSpPr>
            <a:spLocks noGrp="1"/>
          </p:cNvSpPr>
          <p:nvPr>
            <p:ph type="title"/>
          </p:nvPr>
        </p:nvSpPr>
        <p:spPr>
          <a:xfrm>
            <a:off x="706552" y="381000"/>
            <a:ext cx="7773338" cy="766895"/>
          </a:xfrm>
        </p:spPr>
        <p:txBody>
          <a:bodyPr/>
          <a:lstStyle/>
          <a:p>
            <a:r>
              <a:rPr lang="en-US" b="1" cap="none" dirty="0">
                <a:solidFill>
                  <a:srgbClr val="0066CC"/>
                </a:solidFill>
              </a:rPr>
              <a:t>These things are not lobbying:</a:t>
            </a:r>
            <a:endParaRPr lang="en-US" dirty="0"/>
          </a:p>
        </p:txBody>
      </p:sp>
      <p:sp>
        <p:nvSpPr>
          <p:cNvPr id="4" name="Slide Number Placeholder 3">
            <a:extLst>
              <a:ext uri="{FF2B5EF4-FFF2-40B4-BE49-F238E27FC236}">
                <a16:creationId xmlns:a16="http://schemas.microsoft.com/office/drawing/2014/main" id="{BF518BC2-9513-4FB0-87BB-C15917EFB3C5}"/>
              </a:ext>
            </a:extLst>
          </p:cNvPr>
          <p:cNvSpPr>
            <a:spLocks noGrp="1"/>
          </p:cNvSpPr>
          <p:nvPr>
            <p:ph type="sldNum" sz="quarter" idx="12"/>
          </p:nvPr>
        </p:nvSpPr>
        <p:spPr/>
        <p:txBody>
          <a:bodyPr/>
          <a:lstStyle/>
          <a:p>
            <a:pPr>
              <a:defRPr/>
            </a:pPr>
            <a:fld id="{8C2F2788-9A57-4D72-8D25-6127A48676D3}" type="slidenum">
              <a:rPr lang="en-US" smtClean="0"/>
              <a:pPr>
                <a:defRPr/>
              </a:pPr>
              <a:t>63</a:t>
            </a:fld>
            <a:endParaRPr lang="en-US" dirty="0"/>
          </a:p>
        </p:txBody>
      </p:sp>
      <p:sp>
        <p:nvSpPr>
          <p:cNvPr id="5" name="Rectangle 4">
            <a:extLst>
              <a:ext uri="{FF2B5EF4-FFF2-40B4-BE49-F238E27FC236}">
                <a16:creationId xmlns:a16="http://schemas.microsoft.com/office/drawing/2014/main" id="{465EF289-6AB0-4EFD-BD82-1431CB3A0DCC}"/>
              </a:ext>
            </a:extLst>
          </p:cNvPr>
          <p:cNvSpPr/>
          <p:nvPr/>
        </p:nvSpPr>
        <p:spPr>
          <a:xfrm>
            <a:off x="609600" y="1354754"/>
            <a:ext cx="8451944" cy="5632311"/>
          </a:xfrm>
          <a:prstGeom prst="rect">
            <a:avLst/>
          </a:prstGeom>
        </p:spPr>
        <p:txBody>
          <a:bodyPr wrap="square">
            <a:spAutoFit/>
          </a:bodyPr>
          <a:lstStyle/>
          <a:p>
            <a:pPr marL="576262" indent="-457200">
              <a:spcBef>
                <a:spcPct val="0"/>
              </a:spcBef>
              <a:buClrTx/>
              <a:buFont typeface="Arial" panose="020B0604020202020204" pitchFamily="34" charset="0"/>
              <a:buChar char="•"/>
            </a:pPr>
            <a:r>
              <a:rPr lang="en-US" sz="2400" dirty="0"/>
              <a:t>appearing before a committee by invitation</a:t>
            </a:r>
          </a:p>
          <a:p>
            <a:pPr marL="290512" indent="-171450">
              <a:spcBef>
                <a:spcPct val="0"/>
              </a:spcBef>
              <a:buClrTx/>
              <a:buFont typeface="Arial" panose="020B0604020202020204" pitchFamily="34" charset="0"/>
              <a:buChar char="•"/>
            </a:pPr>
            <a:endParaRPr lang="en-US" sz="2400" dirty="0"/>
          </a:p>
          <a:p>
            <a:pPr marL="576262" indent="-457200">
              <a:spcBef>
                <a:spcPct val="0"/>
              </a:spcBef>
              <a:buClrTx/>
              <a:buFont typeface="Arial" panose="020B0604020202020204" pitchFamily="34" charset="0"/>
              <a:buChar char="•"/>
            </a:pPr>
            <a:r>
              <a:rPr lang="en-US" sz="2400" dirty="0"/>
              <a:t>responding to inquiries from a designated individual</a:t>
            </a:r>
          </a:p>
          <a:p>
            <a:pPr marL="576262" indent="-457200">
              <a:spcBef>
                <a:spcPct val="0"/>
              </a:spcBef>
              <a:buClrTx/>
              <a:buFont typeface="Arial" panose="020B0604020202020204" pitchFamily="34" charset="0"/>
              <a:buChar char="•"/>
            </a:pPr>
            <a:endParaRPr lang="en-US" sz="2400" dirty="0"/>
          </a:p>
          <a:p>
            <a:pPr marL="576262" indent="-457200">
              <a:spcBef>
                <a:spcPct val="0"/>
              </a:spcBef>
              <a:buFont typeface="Arial" panose="020B0604020202020204" pitchFamily="34" charset="0"/>
              <a:buChar char="•"/>
            </a:pPr>
            <a:r>
              <a:rPr lang="en-US" sz="2400" dirty="0"/>
              <a:t>expressing personal opinions about exec. or leg. action</a:t>
            </a:r>
          </a:p>
          <a:p>
            <a:pPr marL="576262" indent="-457200">
              <a:spcBef>
                <a:spcPct val="0"/>
              </a:spcBef>
              <a:buClrTx/>
              <a:buFont typeface="Arial" panose="020B0604020202020204" pitchFamily="34" charset="0"/>
              <a:buChar char="•"/>
            </a:pPr>
            <a:endParaRPr lang="en-US" sz="2400" dirty="0"/>
          </a:p>
          <a:p>
            <a:pPr marL="576262" indent="-457200">
              <a:spcBef>
                <a:spcPct val="0"/>
              </a:spcBef>
              <a:buFont typeface="Arial" panose="020B0604020202020204" pitchFamily="34" charset="0"/>
              <a:buChar char="•"/>
            </a:pPr>
            <a:r>
              <a:rPr lang="en-US" sz="2400" dirty="0"/>
              <a:t>designated individuals acting in their official capacity</a:t>
            </a:r>
          </a:p>
          <a:p>
            <a:pPr marL="576262" indent="-457200">
              <a:spcBef>
                <a:spcPct val="0"/>
              </a:spcBef>
              <a:buClrTx/>
              <a:buFont typeface="Arial" panose="020B0604020202020204" pitchFamily="34" charset="0"/>
              <a:buChar char="•"/>
            </a:pPr>
            <a:endParaRPr lang="en-US" sz="2400" dirty="0"/>
          </a:p>
          <a:p>
            <a:pPr marL="576262" indent="-457200">
              <a:spcBef>
                <a:spcPct val="0"/>
              </a:spcBef>
              <a:buClrTx/>
              <a:buFont typeface="Arial" panose="020B0604020202020204" pitchFamily="34" charset="0"/>
              <a:buChar char="•"/>
            </a:pPr>
            <a:r>
              <a:rPr lang="en-US" sz="2400" dirty="0"/>
              <a:t>government officials and employees acting in connection with matters pertaining to their public office and duties</a:t>
            </a:r>
          </a:p>
          <a:p>
            <a:pPr marL="290512" indent="-171450">
              <a:spcBef>
                <a:spcPct val="0"/>
              </a:spcBef>
              <a:buClrTx/>
              <a:buFont typeface="Arial" panose="020B0604020202020204" pitchFamily="34" charset="0"/>
              <a:buChar char="•"/>
            </a:pPr>
            <a:endParaRPr lang="en-US" sz="2400" dirty="0"/>
          </a:p>
          <a:p>
            <a:pPr marL="576262" indent="-457200">
              <a:spcBef>
                <a:spcPct val="0"/>
              </a:spcBef>
              <a:buClrTx/>
              <a:buFont typeface="Arial" panose="020B0604020202020204" pitchFamily="34" charset="0"/>
              <a:buChar char="•"/>
            </a:pPr>
            <a:r>
              <a:rPr lang="en-US" sz="2400" dirty="0"/>
              <a:t>performing professional services (such as bill drafting)</a:t>
            </a:r>
          </a:p>
          <a:p>
            <a:pPr marL="290512" indent="-171450">
              <a:spcBef>
                <a:spcPct val="0"/>
              </a:spcBef>
              <a:buClrTx/>
              <a:buFont typeface="Arial" panose="020B0604020202020204" pitchFamily="34" charset="0"/>
              <a:buChar char="•"/>
            </a:pPr>
            <a:endParaRPr lang="en-US" sz="2400" dirty="0"/>
          </a:p>
          <a:p>
            <a:pPr marL="290512" indent="-171450">
              <a:spcBef>
                <a:spcPct val="0"/>
              </a:spcBef>
              <a:buClrTx/>
              <a:buFont typeface="Arial" panose="020B0604020202020204" pitchFamily="34" charset="0"/>
              <a:buChar char="•"/>
            </a:pPr>
            <a:endParaRPr lang="en-US" sz="2400" dirty="0"/>
          </a:p>
          <a:p>
            <a:pPr marL="576262" indent="-457200">
              <a:spcBef>
                <a:spcPct val="0"/>
              </a:spcBef>
              <a:buClrTx/>
              <a:buFont typeface="Arial" panose="020B0604020202020204" pitchFamily="34" charset="0"/>
              <a:buChar char="•"/>
            </a:pPr>
            <a:endParaRPr lang="en-US" sz="2400" dirty="0"/>
          </a:p>
        </p:txBody>
      </p:sp>
      <p:sp>
        <p:nvSpPr>
          <p:cNvPr id="7" name="TextBox 6">
            <a:extLst>
              <a:ext uri="{FF2B5EF4-FFF2-40B4-BE49-F238E27FC236}">
                <a16:creationId xmlns:a16="http://schemas.microsoft.com/office/drawing/2014/main" id="{7C9879C1-046A-4856-BDB2-F554FC705641}"/>
              </a:ext>
            </a:extLst>
          </p:cNvPr>
          <p:cNvSpPr txBox="1"/>
          <p:nvPr/>
        </p:nvSpPr>
        <p:spPr>
          <a:xfrm>
            <a:off x="6858000" y="5840969"/>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extLst>
      <p:ext uri="{BB962C8B-B14F-4D97-AF65-F5344CB8AC3E}">
        <p14:creationId xmlns:p14="http://schemas.microsoft.com/office/powerpoint/2010/main" val="3034329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FEFCE-A6B9-419F-A5C8-57C2FE97D2F7}"/>
              </a:ext>
            </a:extLst>
          </p:cNvPr>
          <p:cNvSpPr>
            <a:spLocks noGrp="1"/>
          </p:cNvSpPr>
          <p:nvPr>
            <p:ph type="title"/>
          </p:nvPr>
        </p:nvSpPr>
        <p:spPr>
          <a:xfrm>
            <a:off x="2090195" y="800537"/>
            <a:ext cx="4877269" cy="685800"/>
          </a:xfrm>
        </p:spPr>
        <p:txBody>
          <a:bodyPr>
            <a:normAutofit/>
          </a:bodyPr>
          <a:lstStyle/>
          <a:p>
            <a:r>
              <a:rPr lang="en-US" sz="4000" b="1" cap="small" dirty="0">
                <a:solidFill>
                  <a:srgbClr val="0066CC"/>
                </a:solidFill>
              </a:rPr>
              <a:t>“</a:t>
            </a:r>
            <a:r>
              <a:rPr lang="en-US" sz="4000" b="1" cap="none" dirty="0">
                <a:solidFill>
                  <a:srgbClr val="0066CC"/>
                </a:solidFill>
              </a:rPr>
              <a:t>Cooling-off” Periods</a:t>
            </a:r>
            <a:endParaRPr lang="en-US" sz="4000" dirty="0"/>
          </a:p>
        </p:txBody>
      </p:sp>
      <p:sp>
        <p:nvSpPr>
          <p:cNvPr id="5" name="Text Placeholder 4">
            <a:extLst>
              <a:ext uri="{FF2B5EF4-FFF2-40B4-BE49-F238E27FC236}">
                <a16:creationId xmlns:a16="http://schemas.microsoft.com/office/drawing/2014/main" id="{45B3041E-025D-4BCE-8B7F-A72A81C8D2EF}"/>
              </a:ext>
            </a:extLst>
          </p:cNvPr>
          <p:cNvSpPr>
            <a:spLocks noGrp="1"/>
          </p:cNvSpPr>
          <p:nvPr>
            <p:ph type="body" idx="1"/>
          </p:nvPr>
        </p:nvSpPr>
        <p:spPr>
          <a:xfrm>
            <a:off x="489995" y="1917572"/>
            <a:ext cx="3200400" cy="504955"/>
          </a:xfrm>
        </p:spPr>
        <p:txBody>
          <a:bodyPr/>
          <a:lstStyle/>
          <a:p>
            <a:r>
              <a:rPr lang="en-US" b="1" cap="none" dirty="0"/>
              <a:t>Agency Employees</a:t>
            </a:r>
          </a:p>
        </p:txBody>
      </p:sp>
      <p:sp>
        <p:nvSpPr>
          <p:cNvPr id="9" name="Text Placeholder 8">
            <a:extLst>
              <a:ext uri="{FF2B5EF4-FFF2-40B4-BE49-F238E27FC236}">
                <a16:creationId xmlns:a16="http://schemas.microsoft.com/office/drawing/2014/main" id="{2240F4E6-CC13-453E-A73B-8F42FBB2AF5E}"/>
              </a:ext>
            </a:extLst>
          </p:cNvPr>
          <p:cNvSpPr>
            <a:spLocks noGrp="1"/>
          </p:cNvSpPr>
          <p:nvPr>
            <p:ph type="body" sz="half" idx="15"/>
          </p:nvPr>
        </p:nvSpPr>
        <p:spPr>
          <a:xfrm>
            <a:off x="4633799" y="2895601"/>
            <a:ext cx="4191000" cy="609600"/>
          </a:xfrm>
        </p:spPr>
        <p:txBody>
          <a:bodyPr>
            <a:normAutofit/>
          </a:bodyPr>
          <a:lstStyle/>
          <a:p>
            <a:pPr algn="l">
              <a:lnSpc>
                <a:spcPct val="110000"/>
              </a:lnSpc>
              <a:buClr>
                <a:srgbClr val="00B0F0"/>
              </a:buClr>
            </a:pPr>
            <a:r>
              <a:rPr lang="en-US" sz="2400" cap="none" dirty="0"/>
              <a:t>. . . cannot register to lobby . . .</a:t>
            </a:r>
          </a:p>
          <a:p>
            <a:pPr algn="l"/>
            <a:endParaRPr lang="en-US" dirty="0"/>
          </a:p>
        </p:txBody>
      </p:sp>
      <p:sp>
        <p:nvSpPr>
          <p:cNvPr id="6" name="Text Placeholder 5">
            <a:extLst>
              <a:ext uri="{FF2B5EF4-FFF2-40B4-BE49-F238E27FC236}">
                <a16:creationId xmlns:a16="http://schemas.microsoft.com/office/drawing/2014/main" id="{7B7F4A2E-5FAB-4A0C-BE7C-103743C897C9}"/>
              </a:ext>
            </a:extLst>
          </p:cNvPr>
          <p:cNvSpPr>
            <a:spLocks noGrp="1"/>
          </p:cNvSpPr>
          <p:nvPr>
            <p:ph type="body" sz="quarter" idx="3"/>
          </p:nvPr>
        </p:nvSpPr>
        <p:spPr>
          <a:xfrm>
            <a:off x="5402214" y="1917572"/>
            <a:ext cx="3031378" cy="748051"/>
          </a:xfrm>
        </p:spPr>
        <p:txBody>
          <a:bodyPr/>
          <a:lstStyle/>
          <a:p>
            <a:r>
              <a:rPr lang="en-US" b="1" cap="none" dirty="0" err="1"/>
              <a:t>Const’l</a:t>
            </a:r>
            <a:r>
              <a:rPr lang="en-US" b="1" cap="none" dirty="0"/>
              <a:t> Officers and Principal Dept. Heads</a:t>
            </a:r>
          </a:p>
        </p:txBody>
      </p:sp>
      <p:sp>
        <p:nvSpPr>
          <p:cNvPr id="8" name="Text Placeholder 7">
            <a:extLst>
              <a:ext uri="{FF2B5EF4-FFF2-40B4-BE49-F238E27FC236}">
                <a16:creationId xmlns:a16="http://schemas.microsoft.com/office/drawing/2014/main" id="{B25E3BCD-28FF-4AC0-8C2F-D8E785C6F749}"/>
              </a:ext>
            </a:extLst>
          </p:cNvPr>
          <p:cNvSpPr>
            <a:spLocks noGrp="1"/>
          </p:cNvSpPr>
          <p:nvPr>
            <p:ph type="body" sz="quarter" idx="13"/>
          </p:nvPr>
        </p:nvSpPr>
        <p:spPr>
          <a:xfrm>
            <a:off x="457200" y="2872975"/>
            <a:ext cx="3657600" cy="860825"/>
          </a:xfrm>
        </p:spPr>
        <p:txBody>
          <a:bodyPr>
            <a:normAutofit lnSpcReduction="10000"/>
          </a:bodyPr>
          <a:lstStyle/>
          <a:p>
            <a:pPr algn="l">
              <a:spcBef>
                <a:spcPts val="600"/>
              </a:spcBef>
            </a:pPr>
            <a:r>
              <a:rPr lang="en-US" sz="2400" cap="none" dirty="0"/>
              <a:t>A former state agency employee cannot register to lobby . . .</a:t>
            </a:r>
          </a:p>
          <a:p>
            <a:pPr algn="l"/>
            <a:endParaRPr lang="en-US" dirty="0"/>
          </a:p>
        </p:txBody>
      </p:sp>
      <p:sp>
        <p:nvSpPr>
          <p:cNvPr id="3" name="Slide Number Placeholder 2">
            <a:extLst>
              <a:ext uri="{FF2B5EF4-FFF2-40B4-BE49-F238E27FC236}">
                <a16:creationId xmlns:a16="http://schemas.microsoft.com/office/drawing/2014/main" id="{2802E36F-05B2-401B-91CA-62187463C66C}"/>
              </a:ext>
            </a:extLst>
          </p:cNvPr>
          <p:cNvSpPr>
            <a:spLocks noGrp="1"/>
          </p:cNvSpPr>
          <p:nvPr>
            <p:ph type="sldNum" sz="quarter" idx="12"/>
          </p:nvPr>
        </p:nvSpPr>
        <p:spPr/>
        <p:txBody>
          <a:bodyPr/>
          <a:lstStyle/>
          <a:p>
            <a:pPr>
              <a:defRPr/>
            </a:pPr>
            <a:fld id="{DC8F6D09-6316-4F5E-AC08-851282D5BF5C}" type="slidenum">
              <a:rPr lang="en-US" smtClean="0"/>
              <a:pPr>
                <a:defRPr/>
              </a:pPr>
              <a:t>64</a:t>
            </a:fld>
            <a:endParaRPr lang="en-US" dirty="0"/>
          </a:p>
        </p:txBody>
      </p:sp>
      <p:sp>
        <p:nvSpPr>
          <p:cNvPr id="11" name="TextBox 10">
            <a:extLst>
              <a:ext uri="{FF2B5EF4-FFF2-40B4-BE49-F238E27FC236}">
                <a16:creationId xmlns:a16="http://schemas.microsoft.com/office/drawing/2014/main" id="{414A96A9-605F-451D-BB98-EAC4E756D260}"/>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
        <p:nvSpPr>
          <p:cNvPr id="2" name="TextBox 1">
            <a:extLst>
              <a:ext uri="{FF2B5EF4-FFF2-40B4-BE49-F238E27FC236}">
                <a16:creationId xmlns:a16="http://schemas.microsoft.com/office/drawing/2014/main" id="{22E722C3-5124-4024-9A3B-09D4E200A6FC}"/>
              </a:ext>
            </a:extLst>
          </p:cNvPr>
          <p:cNvSpPr txBox="1"/>
          <p:nvPr/>
        </p:nvSpPr>
        <p:spPr>
          <a:xfrm>
            <a:off x="762000" y="3973277"/>
            <a:ext cx="3505200" cy="98488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t>that agency for six months after leaving the agency, but </a:t>
            </a:r>
          </a:p>
          <a:p>
            <a:endParaRPr lang="en-US" dirty="0"/>
          </a:p>
        </p:txBody>
      </p:sp>
      <p:sp>
        <p:nvSpPr>
          <p:cNvPr id="7" name="TextBox 6">
            <a:extLst>
              <a:ext uri="{FF2B5EF4-FFF2-40B4-BE49-F238E27FC236}">
                <a16:creationId xmlns:a16="http://schemas.microsoft.com/office/drawing/2014/main" id="{0F633774-7571-41DC-8254-EB98679F63F7}"/>
              </a:ext>
            </a:extLst>
          </p:cNvPr>
          <p:cNvSpPr txBox="1"/>
          <p:nvPr/>
        </p:nvSpPr>
        <p:spPr>
          <a:xfrm>
            <a:off x="762000" y="4928418"/>
            <a:ext cx="3352800" cy="98488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can</a:t>
            </a:r>
            <a:r>
              <a:rPr lang="en-US" sz="2000" dirty="0"/>
              <a:t> register and lobby other agencies</a:t>
            </a:r>
            <a:r>
              <a:rPr lang="en-US" sz="2000" i="1" dirty="0"/>
              <a:t> </a:t>
            </a:r>
            <a:r>
              <a:rPr lang="en-US" sz="2000" dirty="0"/>
              <a:t>immediately</a:t>
            </a:r>
            <a:r>
              <a:rPr lang="en-US" sz="2000" i="1" dirty="0"/>
              <a:t>.</a:t>
            </a:r>
          </a:p>
          <a:p>
            <a:endParaRPr lang="en-US" dirty="0"/>
          </a:p>
        </p:txBody>
      </p:sp>
      <p:sp>
        <p:nvSpPr>
          <p:cNvPr id="12" name="TextBox 11">
            <a:extLst>
              <a:ext uri="{FF2B5EF4-FFF2-40B4-BE49-F238E27FC236}">
                <a16:creationId xmlns:a16="http://schemas.microsoft.com/office/drawing/2014/main" id="{8CFB8CFA-2986-4A4D-A73A-CB9B07B91B28}"/>
              </a:ext>
            </a:extLst>
          </p:cNvPr>
          <p:cNvSpPr txBox="1"/>
          <p:nvPr/>
        </p:nvSpPr>
        <p:spPr>
          <a:xfrm>
            <a:off x="4652849" y="3973277"/>
            <a:ext cx="4275186" cy="1077218"/>
          </a:xfrm>
          <a:prstGeom prst="rect">
            <a:avLst/>
          </a:prstGeom>
          <a:noFill/>
        </p:spPr>
        <p:txBody>
          <a:bodyPr wrap="square" rtlCol="0">
            <a:spAutoFit/>
          </a:bodyPr>
          <a:lstStyle/>
          <a:p>
            <a:pPr marL="800100" lvl="1" indent="-342900">
              <a:buFont typeface="Arial" panose="020B0604020202020204" pitchFamily="34" charset="0"/>
              <a:buChar char="•"/>
            </a:pPr>
            <a:r>
              <a:rPr lang="en-US" sz="2200" dirty="0"/>
              <a:t>for six months after leaving </a:t>
            </a:r>
          </a:p>
          <a:p>
            <a:r>
              <a:rPr lang="en-US" sz="2400" dirty="0"/>
              <a:t>         </a:t>
            </a:r>
            <a:r>
              <a:rPr lang="en-US" sz="2200" dirty="0"/>
              <a:t>office</a:t>
            </a:r>
          </a:p>
          <a:p>
            <a:endParaRPr lang="en-US" dirty="0"/>
          </a:p>
        </p:txBody>
      </p:sp>
    </p:spTree>
    <p:custDataLst>
      <p:tags r:id="rId1"/>
    </p:custDataLst>
    <p:extLst>
      <p:ext uri="{BB962C8B-B14F-4D97-AF65-F5344CB8AC3E}">
        <p14:creationId xmlns:p14="http://schemas.microsoft.com/office/powerpoint/2010/main" val="30622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36059D-AFA8-45FA-A8DE-1F1B6D2C664C}"/>
              </a:ext>
            </a:extLst>
          </p:cNvPr>
          <p:cNvSpPr>
            <a:spLocks noGrp="1"/>
          </p:cNvSpPr>
          <p:nvPr>
            <p:ph type="title"/>
          </p:nvPr>
        </p:nvSpPr>
        <p:spPr/>
        <p:txBody>
          <a:bodyPr>
            <a:normAutofit/>
          </a:bodyPr>
          <a:lstStyle/>
          <a:p>
            <a:r>
              <a:rPr lang="en-US" sz="4000" b="1" cap="small" dirty="0">
                <a:solidFill>
                  <a:srgbClr val="0066CC"/>
                </a:solidFill>
              </a:rPr>
              <a:t>“</a:t>
            </a:r>
            <a:r>
              <a:rPr lang="en-US" sz="4000" b="1" cap="none" dirty="0">
                <a:solidFill>
                  <a:srgbClr val="0066CC"/>
                </a:solidFill>
              </a:rPr>
              <a:t>Cooling-off” Periods</a:t>
            </a:r>
            <a:endParaRPr lang="en-US" sz="4000" dirty="0"/>
          </a:p>
        </p:txBody>
      </p:sp>
      <p:sp>
        <p:nvSpPr>
          <p:cNvPr id="11" name="Content Placeholder 10">
            <a:extLst>
              <a:ext uri="{FF2B5EF4-FFF2-40B4-BE49-F238E27FC236}">
                <a16:creationId xmlns:a16="http://schemas.microsoft.com/office/drawing/2014/main" id="{C0964089-5D8E-48E2-ACB1-73EAAEF94308}"/>
              </a:ext>
            </a:extLst>
          </p:cNvPr>
          <p:cNvSpPr>
            <a:spLocks noGrp="1"/>
          </p:cNvSpPr>
          <p:nvPr>
            <p:ph sz="quarter" idx="13"/>
          </p:nvPr>
        </p:nvSpPr>
        <p:spPr>
          <a:xfrm>
            <a:off x="762000" y="2514601"/>
            <a:ext cx="7772870" cy="762000"/>
          </a:xfrm>
        </p:spPr>
        <p:txBody>
          <a:bodyPr>
            <a:normAutofit/>
          </a:bodyPr>
          <a:lstStyle/>
          <a:p>
            <a:pPr marL="0" indent="0">
              <a:buNone/>
            </a:pPr>
            <a:r>
              <a:rPr lang="en-US" sz="2800" cap="none" dirty="0"/>
              <a:t>A legislator cannot register as a lobbyist:</a:t>
            </a:r>
          </a:p>
          <a:p>
            <a:endParaRPr lang="en-US" dirty="0"/>
          </a:p>
        </p:txBody>
      </p:sp>
      <p:sp>
        <p:nvSpPr>
          <p:cNvPr id="9" name="Slide Number Placeholder 8">
            <a:extLst>
              <a:ext uri="{FF2B5EF4-FFF2-40B4-BE49-F238E27FC236}">
                <a16:creationId xmlns:a16="http://schemas.microsoft.com/office/drawing/2014/main" id="{A94C77CD-A6BE-4079-90E1-3465F3D027DA}"/>
              </a:ext>
            </a:extLst>
          </p:cNvPr>
          <p:cNvSpPr>
            <a:spLocks noGrp="1"/>
          </p:cNvSpPr>
          <p:nvPr>
            <p:ph type="sldNum" sz="quarter" idx="12"/>
          </p:nvPr>
        </p:nvSpPr>
        <p:spPr/>
        <p:txBody>
          <a:bodyPr/>
          <a:lstStyle/>
          <a:p>
            <a:pPr>
              <a:defRPr/>
            </a:pPr>
            <a:fld id="{1508C734-5C9C-45CF-8FC3-00B2F2E7F8AF}" type="slidenum">
              <a:rPr lang="en-US" smtClean="0"/>
              <a:pPr>
                <a:defRPr/>
              </a:pPr>
              <a:t>65</a:t>
            </a:fld>
            <a:endParaRPr lang="en-US" dirty="0"/>
          </a:p>
        </p:txBody>
      </p:sp>
      <p:sp>
        <p:nvSpPr>
          <p:cNvPr id="6" name="TextBox 5">
            <a:extLst>
              <a:ext uri="{FF2B5EF4-FFF2-40B4-BE49-F238E27FC236}">
                <a16:creationId xmlns:a16="http://schemas.microsoft.com/office/drawing/2014/main" id="{35D3ED41-CA6D-4CC0-8584-114639900E24}"/>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
        <p:nvSpPr>
          <p:cNvPr id="3" name="TextBox 2">
            <a:extLst>
              <a:ext uri="{FF2B5EF4-FFF2-40B4-BE49-F238E27FC236}">
                <a16:creationId xmlns:a16="http://schemas.microsoft.com/office/drawing/2014/main" id="{3E7A20C9-DD93-48A5-9670-E837C4D3E986}"/>
              </a:ext>
            </a:extLst>
          </p:cNvPr>
          <p:cNvSpPr txBox="1"/>
          <p:nvPr/>
        </p:nvSpPr>
        <p:spPr>
          <a:xfrm>
            <a:off x="762000" y="3276601"/>
            <a:ext cx="6705600" cy="800219"/>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while in office, or</a:t>
            </a:r>
          </a:p>
          <a:p>
            <a:endParaRPr lang="en-US" dirty="0"/>
          </a:p>
        </p:txBody>
      </p:sp>
      <p:sp>
        <p:nvSpPr>
          <p:cNvPr id="4" name="TextBox 3">
            <a:extLst>
              <a:ext uri="{FF2B5EF4-FFF2-40B4-BE49-F238E27FC236}">
                <a16:creationId xmlns:a16="http://schemas.microsoft.com/office/drawing/2014/main" id="{39C47E15-DC5C-4736-9241-76F7053358B9}"/>
              </a:ext>
            </a:extLst>
          </p:cNvPr>
          <p:cNvSpPr txBox="1"/>
          <p:nvPr/>
        </p:nvSpPr>
        <p:spPr>
          <a:xfrm>
            <a:off x="762000" y="3905785"/>
            <a:ext cx="7010400" cy="800219"/>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for six months after leaving office, or </a:t>
            </a:r>
          </a:p>
          <a:p>
            <a:endParaRPr lang="en-US" dirty="0"/>
          </a:p>
        </p:txBody>
      </p:sp>
      <p:sp>
        <p:nvSpPr>
          <p:cNvPr id="7" name="TextBox 6">
            <a:extLst>
              <a:ext uri="{FF2B5EF4-FFF2-40B4-BE49-F238E27FC236}">
                <a16:creationId xmlns:a16="http://schemas.microsoft.com/office/drawing/2014/main" id="{E659B5BD-6A9E-4525-9037-28478B47DBAF}"/>
              </a:ext>
            </a:extLst>
          </p:cNvPr>
          <p:cNvSpPr txBox="1"/>
          <p:nvPr/>
        </p:nvSpPr>
        <p:spPr>
          <a:xfrm>
            <a:off x="781050" y="4615402"/>
            <a:ext cx="7219950"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until the close of session in which the legislator is serving (whichever is later)</a:t>
            </a:r>
          </a:p>
        </p:txBody>
      </p:sp>
    </p:spTree>
    <p:custDataLst>
      <p:tags r:id="rId1"/>
    </p:custDataLst>
    <p:extLst>
      <p:ext uri="{BB962C8B-B14F-4D97-AF65-F5344CB8AC3E}">
        <p14:creationId xmlns:p14="http://schemas.microsoft.com/office/powerpoint/2010/main" val="342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3900" y="609600"/>
            <a:ext cx="8001000" cy="1417638"/>
          </a:xfrm>
        </p:spPr>
        <p:txBody>
          <a:bodyPr>
            <a:noAutofit/>
          </a:bodyPr>
          <a:lstStyle/>
          <a:p>
            <a:pPr fontAlgn="auto">
              <a:spcAft>
                <a:spcPts val="0"/>
              </a:spcAft>
              <a:defRPr/>
            </a:pPr>
            <a:r>
              <a:rPr lang="en-US" sz="4400" b="1" cap="none" dirty="0">
                <a:solidFill>
                  <a:srgbClr val="0066CC"/>
                </a:solidFill>
              </a:rPr>
              <a:t>Lobbying Law</a:t>
            </a:r>
            <a:br>
              <a:rPr lang="en-US" sz="4400" b="1" cap="none" dirty="0">
                <a:solidFill>
                  <a:srgbClr val="0066CC"/>
                </a:solidFill>
                <a:effectLst>
                  <a:outerShdw blurRad="38100" dist="38100" dir="2700000" algn="tl">
                    <a:srgbClr val="000000">
                      <a:alpha val="43137"/>
                    </a:srgbClr>
                  </a:outerShdw>
                </a:effectLst>
              </a:rPr>
            </a:br>
            <a:r>
              <a:rPr lang="en-US" sz="4400" b="1" cap="none" dirty="0">
                <a:solidFill>
                  <a:srgbClr val="0066CC"/>
                </a:solidFill>
              </a:rPr>
              <a:t>Violation Consequences</a:t>
            </a:r>
          </a:p>
        </p:txBody>
      </p:sp>
      <p:sp>
        <p:nvSpPr>
          <p:cNvPr id="19" name="Content Placeholder 18"/>
          <p:cNvSpPr>
            <a:spLocks noGrp="1"/>
          </p:cNvSpPr>
          <p:nvPr>
            <p:ph sz="quarter" idx="13"/>
          </p:nvPr>
        </p:nvSpPr>
        <p:spPr>
          <a:xfrm>
            <a:off x="609600" y="2362200"/>
            <a:ext cx="8229600" cy="3429000"/>
          </a:xfrm>
        </p:spPr>
        <p:txBody>
          <a:bodyPr>
            <a:normAutofit/>
          </a:bodyPr>
          <a:lstStyle/>
          <a:p>
            <a:pPr>
              <a:buClrTx/>
            </a:pPr>
            <a:r>
              <a:rPr lang="en-US" sz="3600" cap="none" dirty="0"/>
              <a:t>Civil penalties</a:t>
            </a:r>
          </a:p>
          <a:p>
            <a:pPr>
              <a:buClrTx/>
            </a:pPr>
            <a:r>
              <a:rPr lang="en-US" sz="3600" cap="none" dirty="0"/>
              <a:t>Criminal consequences</a:t>
            </a:r>
          </a:p>
          <a:p>
            <a:pPr lvl="1">
              <a:buClrTx/>
            </a:pPr>
            <a:r>
              <a:rPr lang="en-US" sz="3600" cap="none" dirty="0"/>
              <a:t>If willful </a:t>
            </a:r>
            <a:r>
              <a:rPr lang="en-US" sz="3600" cap="none" dirty="0">
                <a:sym typeface="Wingdings" panose="05000000000000000000" pitchFamily="2" charset="2"/>
              </a:rPr>
              <a:t> </a:t>
            </a:r>
            <a:r>
              <a:rPr lang="en-US" sz="3600" cap="none" dirty="0"/>
              <a:t>Class 1 misdemeanor</a:t>
            </a:r>
          </a:p>
          <a:p>
            <a:pPr lvl="1">
              <a:buClrTx/>
            </a:pPr>
            <a:r>
              <a:rPr lang="en-US" sz="3600" cap="none" dirty="0"/>
              <a:t>Ban on lobbying for two years</a:t>
            </a:r>
          </a:p>
        </p:txBody>
      </p:sp>
      <p:sp>
        <p:nvSpPr>
          <p:cNvPr id="5" name="Slide Number Placeholder 4"/>
          <p:cNvSpPr>
            <a:spLocks noGrp="1"/>
          </p:cNvSpPr>
          <p:nvPr>
            <p:ph type="sldNum" sz="quarter" idx="12"/>
          </p:nvPr>
        </p:nvSpPr>
        <p:spPr/>
        <p:txBody>
          <a:bodyPr/>
          <a:lstStyle/>
          <a:p>
            <a:pPr>
              <a:defRPr/>
            </a:pPr>
            <a:fld id="{7C839EB9-8CC6-4AB0-A24B-A046C51A834F}" type="slidenum">
              <a:rPr lang="en-US"/>
              <a:pPr>
                <a:defRPr/>
              </a:pPr>
              <a:t>66</a:t>
            </a:fld>
            <a:endParaRPr lang="en-US" dirty="0"/>
          </a:p>
        </p:txBody>
      </p:sp>
      <p:sp>
        <p:nvSpPr>
          <p:cNvPr id="8" name="TextBox 7">
            <a:extLst>
              <a:ext uri="{FF2B5EF4-FFF2-40B4-BE49-F238E27FC236}">
                <a16:creationId xmlns:a16="http://schemas.microsoft.com/office/drawing/2014/main" id="{104CC74F-B0C2-4DC9-B8BA-D2C98D1E6389}"/>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additive="base">
                                        <p:cTn id="17"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additive="base">
                                        <p:cTn id="21" dur="500" fill="hold"/>
                                        <p:tgtEl>
                                          <p:spTgt spid="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728166"/>
            <a:ext cx="7162802" cy="1208088"/>
          </a:xfrm>
        </p:spPr>
        <p:txBody>
          <a:bodyPr>
            <a:normAutofit/>
          </a:bodyPr>
          <a:lstStyle/>
          <a:p>
            <a:pPr fontAlgn="auto">
              <a:spcAft>
                <a:spcPts val="0"/>
              </a:spcAft>
              <a:defRPr/>
            </a:pPr>
            <a:r>
              <a:rPr lang="en-US" b="1" cap="none" dirty="0">
                <a:solidFill>
                  <a:srgbClr val="0066CC"/>
                </a:solidFill>
              </a:rPr>
              <a:t>How to know if someone is a lobbyist or lobbyist principal?</a:t>
            </a:r>
          </a:p>
        </p:txBody>
      </p:sp>
      <p:sp>
        <p:nvSpPr>
          <p:cNvPr id="13" name="Slide Number Placeholder 12"/>
          <p:cNvSpPr>
            <a:spLocks noGrp="1"/>
          </p:cNvSpPr>
          <p:nvPr>
            <p:ph type="sldNum" sz="quarter" idx="12"/>
          </p:nvPr>
        </p:nvSpPr>
        <p:spPr/>
        <p:txBody>
          <a:bodyPr/>
          <a:lstStyle/>
          <a:p>
            <a:pPr>
              <a:defRPr/>
            </a:pPr>
            <a:fld id="{3FDBEB6D-2379-4AEE-A045-137FAA03E5D8}" type="slidenum">
              <a:rPr lang="en-US"/>
              <a:pPr>
                <a:defRPr/>
              </a:pPr>
              <a:t>67</a:t>
            </a:fld>
            <a:endParaRPr lang="en-US" dirty="0"/>
          </a:p>
        </p:txBody>
      </p:sp>
      <p:sp>
        <p:nvSpPr>
          <p:cNvPr id="67595" name="TextBox 10"/>
          <p:cNvSpPr txBox="1">
            <a:spLocks noChangeArrowheads="1"/>
          </p:cNvSpPr>
          <p:nvPr/>
        </p:nvSpPr>
        <p:spPr bwMode="auto">
          <a:xfrm>
            <a:off x="609600" y="2438400"/>
            <a:ext cx="8534400" cy="3231654"/>
          </a:xfrm>
          <a:prstGeom prst="rect">
            <a:avLst/>
          </a:prstGeom>
          <a:noFill/>
          <a:ln w="9525">
            <a:noFill/>
            <a:miter lim="800000"/>
            <a:headEnd/>
            <a:tailEnd/>
          </a:ln>
        </p:spPr>
        <p:txBody>
          <a:bodyPr wrap="square">
            <a:spAutoFit/>
          </a:bodyPr>
          <a:lstStyle/>
          <a:p>
            <a:pPr marL="228600" indent="-228600">
              <a:spcBef>
                <a:spcPts val="600"/>
              </a:spcBef>
              <a:spcAft>
                <a:spcPts val="600"/>
              </a:spcAft>
              <a:buFont typeface="Arial" pitchFamily="34" charset="0"/>
              <a:buChar char="•"/>
            </a:pPr>
            <a:r>
              <a:rPr lang="en-US" sz="2600" dirty="0"/>
              <a:t>Check the Secretary of State’s website: </a:t>
            </a:r>
            <a:r>
              <a:rPr lang="en-US" sz="2600" dirty="0">
                <a:hlinkClick r:id="rId4"/>
              </a:rPr>
              <a:t>https://www.sosnc.gov/divisions/lobbying</a:t>
            </a:r>
            <a:endParaRPr lang="en-US" sz="2600" dirty="0"/>
          </a:p>
          <a:p>
            <a:pPr>
              <a:spcBef>
                <a:spcPts val="600"/>
              </a:spcBef>
              <a:spcAft>
                <a:spcPts val="600"/>
              </a:spcAft>
            </a:pPr>
            <a:endParaRPr lang="en-US" sz="2600" dirty="0"/>
          </a:p>
          <a:p>
            <a:pPr marL="228600" indent="-228600">
              <a:spcBef>
                <a:spcPts val="600"/>
              </a:spcBef>
              <a:spcAft>
                <a:spcPts val="600"/>
              </a:spcAft>
              <a:buFont typeface="Arial" pitchFamily="34" charset="0"/>
              <a:buChar char="•"/>
            </a:pPr>
            <a:r>
              <a:rPr lang="en-US" sz="2600" dirty="0"/>
              <a:t>To see a lobbyist principal’s authorization, click on one of its lobbyists, then click “Filings” under that lobbyist.</a:t>
            </a:r>
          </a:p>
          <a:p>
            <a:endParaRPr lang="en-US" dirty="0">
              <a:solidFill>
                <a:schemeClr val="accent4"/>
              </a:solidFill>
              <a:highlight>
                <a:srgbClr val="FFFF00"/>
              </a:highlight>
            </a:endParaRPr>
          </a:p>
          <a:p>
            <a:pPr marL="228600" indent="-228600">
              <a:spcBef>
                <a:spcPts val="600"/>
              </a:spcBef>
              <a:spcAft>
                <a:spcPts val="600"/>
              </a:spcAft>
              <a:buFont typeface="Arial" pitchFamily="34" charset="0"/>
              <a:buChar char="•"/>
            </a:pPr>
            <a:endParaRPr lang="en-US" sz="2600" b="1" dirty="0"/>
          </a:p>
        </p:txBody>
      </p:sp>
      <p:sp>
        <p:nvSpPr>
          <p:cNvPr id="6" name="TextBox 5">
            <a:extLst>
              <a:ext uri="{FF2B5EF4-FFF2-40B4-BE49-F238E27FC236}">
                <a16:creationId xmlns:a16="http://schemas.microsoft.com/office/drawing/2014/main" id="{4E5A1F83-4D86-40D1-B3BA-17AA64FE86AD}"/>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09600" y="976574"/>
            <a:ext cx="8077200" cy="822325"/>
          </a:xfrm>
        </p:spPr>
        <p:txBody>
          <a:bodyPr anchor="ctr">
            <a:normAutofit/>
          </a:bodyPr>
          <a:lstStyle/>
          <a:p>
            <a:pPr fontAlgn="auto">
              <a:spcAft>
                <a:spcPts val="0"/>
              </a:spcAft>
              <a:defRPr/>
            </a:pPr>
            <a:r>
              <a:rPr lang="en-US" sz="4400" b="1" cap="none" dirty="0">
                <a:solidFill>
                  <a:srgbClr val="0066CC"/>
                </a:solidFill>
              </a:rPr>
              <a:t>Gift Ban (generally)</a:t>
            </a:r>
            <a:endParaRPr lang="en-US" i="1" cap="none" dirty="0">
              <a:solidFill>
                <a:srgbClr val="0066CC"/>
              </a:solidFill>
            </a:endParaRPr>
          </a:p>
        </p:txBody>
      </p:sp>
      <p:sp>
        <p:nvSpPr>
          <p:cNvPr id="118787" name="Content Placeholder 2"/>
          <p:cNvSpPr>
            <a:spLocks noGrp="1"/>
          </p:cNvSpPr>
          <p:nvPr>
            <p:ph sz="quarter" idx="13"/>
          </p:nvPr>
        </p:nvSpPr>
        <p:spPr>
          <a:xfrm>
            <a:off x="870384" y="1244277"/>
            <a:ext cx="8273616" cy="1957408"/>
          </a:xfrm>
        </p:spPr>
        <p:txBody>
          <a:bodyPr>
            <a:normAutofit fontScale="55000" lnSpcReduction="20000"/>
          </a:bodyPr>
          <a:lstStyle/>
          <a:p>
            <a:pPr marL="274320" indent="-274320" fontAlgn="auto">
              <a:spcBef>
                <a:spcPts val="580"/>
              </a:spcBef>
              <a:spcAft>
                <a:spcPts val="0"/>
              </a:spcAft>
              <a:buClr>
                <a:schemeClr val="tx1"/>
              </a:buClr>
              <a:buFont typeface="Wingdings 2"/>
              <a:buNone/>
              <a:defRPr/>
            </a:pPr>
            <a:endParaRPr lang="en-US" sz="5100" dirty="0"/>
          </a:p>
          <a:p>
            <a:pPr fontAlgn="auto">
              <a:spcBef>
                <a:spcPts val="580"/>
              </a:spcBef>
              <a:spcAft>
                <a:spcPts val="0"/>
              </a:spcAft>
              <a:buClr>
                <a:schemeClr val="tx1"/>
              </a:buClr>
              <a:defRPr/>
            </a:pPr>
            <a:r>
              <a:rPr lang="en-US" sz="5900" cap="none" dirty="0"/>
              <a:t>You cannot accept a gift,</a:t>
            </a:r>
            <a:r>
              <a:rPr lang="en-US" sz="5900" i="1" cap="none" dirty="0"/>
              <a:t> </a:t>
            </a:r>
            <a:r>
              <a:rPr lang="en-US" sz="5900" cap="none" dirty="0"/>
              <a:t>directly or indirectly, from a prohibited giver</a:t>
            </a:r>
            <a:r>
              <a:rPr lang="en-US" sz="5900" i="1" cap="none" dirty="0"/>
              <a:t>. </a:t>
            </a:r>
            <a:r>
              <a:rPr lang="en-US" sz="5900" cap="none" dirty="0"/>
              <a:t>These include</a:t>
            </a:r>
            <a:r>
              <a:rPr lang="en-US" sz="5900" i="1" cap="none" dirty="0"/>
              <a:t>: </a:t>
            </a:r>
          </a:p>
          <a:p>
            <a:pPr fontAlgn="auto">
              <a:spcBef>
                <a:spcPts val="580"/>
              </a:spcBef>
              <a:spcAft>
                <a:spcPts val="0"/>
              </a:spcAft>
              <a:buClr>
                <a:schemeClr val="tx1"/>
              </a:buClr>
              <a:defRPr/>
            </a:pPr>
            <a:endParaRPr lang="en-US" sz="3400" cap="none" dirty="0"/>
          </a:p>
        </p:txBody>
      </p:sp>
      <p:sp>
        <p:nvSpPr>
          <p:cNvPr id="10" name="Slide Number Placeholder 9"/>
          <p:cNvSpPr>
            <a:spLocks noGrp="1"/>
          </p:cNvSpPr>
          <p:nvPr>
            <p:ph type="sldNum" sz="quarter" idx="12"/>
          </p:nvPr>
        </p:nvSpPr>
        <p:spPr/>
        <p:txBody>
          <a:bodyPr/>
          <a:lstStyle/>
          <a:p>
            <a:pPr>
              <a:defRPr/>
            </a:pPr>
            <a:fld id="{78C01BF0-E3D0-4440-81BF-8E558B88C99A}" type="slidenum">
              <a:rPr lang="en-US"/>
              <a:pPr>
                <a:defRPr/>
              </a:pPr>
              <a:t>68</a:t>
            </a:fld>
            <a:endParaRPr lang="en-US"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F419FD0-417F-4663-B340-47657AA9DDDB}" type="slidenum">
              <a:rPr lang="en-US" sz="1200">
                <a:solidFill>
                  <a:schemeClr val="tx1">
                    <a:tint val="75000"/>
                  </a:schemeClr>
                </a:solidFill>
                <a:latin typeface="+mn-lt"/>
              </a:rPr>
              <a:pPr algn="r" fontAlgn="auto">
                <a:spcBef>
                  <a:spcPts val="0"/>
                </a:spcBef>
                <a:spcAft>
                  <a:spcPts val="0"/>
                </a:spcAft>
                <a:defRPr/>
              </a:pPr>
              <a:t>68</a:t>
            </a:fld>
            <a:endParaRPr lang="en-US" sz="1200" dirty="0">
              <a:solidFill>
                <a:schemeClr val="tx1">
                  <a:tint val="75000"/>
                </a:schemeClr>
              </a:solidFill>
              <a:latin typeface="+mn-lt"/>
            </a:endParaRPr>
          </a:p>
        </p:txBody>
      </p:sp>
      <p:sp>
        <p:nvSpPr>
          <p:cNvPr id="7" name="TextBox 6">
            <a:extLst>
              <a:ext uri="{FF2B5EF4-FFF2-40B4-BE49-F238E27FC236}">
                <a16:creationId xmlns:a16="http://schemas.microsoft.com/office/drawing/2014/main" id="{AF1367F3-C998-4B79-B520-E72183BFC587}"/>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Lobbying</a:t>
            </a:r>
          </a:p>
        </p:txBody>
      </p:sp>
      <p:sp>
        <p:nvSpPr>
          <p:cNvPr id="2" name="TextBox 1">
            <a:extLst>
              <a:ext uri="{FF2B5EF4-FFF2-40B4-BE49-F238E27FC236}">
                <a16:creationId xmlns:a16="http://schemas.microsoft.com/office/drawing/2014/main" id="{CF42D8FC-82C7-4CD9-BED2-20DA873F3556}"/>
              </a:ext>
            </a:extLst>
          </p:cNvPr>
          <p:cNvSpPr txBox="1"/>
          <p:nvPr/>
        </p:nvSpPr>
        <p:spPr>
          <a:xfrm>
            <a:off x="1143000" y="2912461"/>
            <a:ext cx="3733800" cy="584775"/>
          </a:xfrm>
          <a:prstGeom prst="rect">
            <a:avLst/>
          </a:prstGeom>
          <a:noFill/>
        </p:spPr>
        <p:txBody>
          <a:bodyPr wrap="square" rtlCol="0">
            <a:spAutoFit/>
          </a:bodyPr>
          <a:lstStyle/>
          <a:p>
            <a:pPr marL="1577340" lvl="2" indent="-857250">
              <a:spcBef>
                <a:spcPts val="370"/>
              </a:spcBef>
              <a:buClr>
                <a:schemeClr val="tx1"/>
              </a:buClr>
              <a:buFont typeface="Arial" panose="020B0604020202020204" pitchFamily="34" charset="0"/>
              <a:buChar char="•"/>
              <a:defRPr/>
            </a:pPr>
            <a:r>
              <a:rPr lang="en-US" sz="3200" dirty="0"/>
              <a:t>lobbyists</a:t>
            </a:r>
          </a:p>
        </p:txBody>
      </p:sp>
      <p:sp>
        <p:nvSpPr>
          <p:cNvPr id="9" name="TextBox 8">
            <a:extLst>
              <a:ext uri="{FF2B5EF4-FFF2-40B4-BE49-F238E27FC236}">
                <a16:creationId xmlns:a16="http://schemas.microsoft.com/office/drawing/2014/main" id="{59CAA8AA-FFF9-44B6-B682-B96B10230B19}"/>
              </a:ext>
            </a:extLst>
          </p:cNvPr>
          <p:cNvSpPr txBox="1"/>
          <p:nvPr/>
        </p:nvSpPr>
        <p:spPr>
          <a:xfrm>
            <a:off x="1143000" y="3589822"/>
            <a:ext cx="5574430" cy="584775"/>
          </a:xfrm>
          <a:prstGeom prst="rect">
            <a:avLst/>
          </a:prstGeom>
          <a:noFill/>
        </p:spPr>
        <p:txBody>
          <a:bodyPr wrap="square" rtlCol="0">
            <a:spAutoFit/>
          </a:bodyPr>
          <a:lstStyle/>
          <a:p>
            <a:pPr marL="1577340" lvl="2" indent="-857250">
              <a:spcBef>
                <a:spcPts val="370"/>
              </a:spcBef>
              <a:buClr>
                <a:schemeClr val="tx1"/>
              </a:buClr>
              <a:buFont typeface="Arial" panose="020B0604020202020204" pitchFamily="34" charset="0"/>
              <a:buChar char="•"/>
              <a:defRPr/>
            </a:pPr>
            <a:r>
              <a:rPr lang="en-US" sz="3200" dirty="0"/>
              <a:t>lobbyist principals</a:t>
            </a:r>
          </a:p>
        </p:txBody>
      </p:sp>
      <p:sp>
        <p:nvSpPr>
          <p:cNvPr id="11" name="TextBox 10">
            <a:extLst>
              <a:ext uri="{FF2B5EF4-FFF2-40B4-BE49-F238E27FC236}">
                <a16:creationId xmlns:a16="http://schemas.microsoft.com/office/drawing/2014/main" id="{C6447009-A9D7-4EFF-AFEF-B9CC969B4558}"/>
              </a:ext>
            </a:extLst>
          </p:cNvPr>
          <p:cNvSpPr txBox="1"/>
          <p:nvPr/>
        </p:nvSpPr>
        <p:spPr>
          <a:xfrm>
            <a:off x="1098985" y="4305981"/>
            <a:ext cx="6401270" cy="584775"/>
          </a:xfrm>
          <a:prstGeom prst="rect">
            <a:avLst/>
          </a:prstGeom>
          <a:noFill/>
        </p:spPr>
        <p:txBody>
          <a:bodyPr wrap="square" rtlCol="0">
            <a:spAutoFit/>
          </a:bodyPr>
          <a:lstStyle/>
          <a:p>
            <a:pPr marL="1577340" lvl="2" indent="-857250">
              <a:spcBef>
                <a:spcPts val="370"/>
              </a:spcBef>
              <a:buClr>
                <a:schemeClr val="tx1"/>
              </a:buClr>
              <a:buFont typeface="Arial" panose="020B0604020202020204" pitchFamily="34" charset="0"/>
              <a:buChar char="•"/>
              <a:defRPr/>
            </a:pPr>
            <a:r>
              <a:rPr lang="en-US" sz="3200" dirty="0"/>
              <a:t>interested persons</a:t>
            </a:r>
          </a:p>
        </p:txBody>
      </p:sp>
      <p:sp>
        <p:nvSpPr>
          <p:cNvPr id="12" name="TextBox 11">
            <a:extLst>
              <a:ext uri="{FF2B5EF4-FFF2-40B4-BE49-F238E27FC236}">
                <a16:creationId xmlns:a16="http://schemas.microsoft.com/office/drawing/2014/main" id="{DEA9F175-7EFA-4F04-816A-E44D6FEBB563}"/>
              </a:ext>
            </a:extLst>
          </p:cNvPr>
          <p:cNvSpPr txBox="1"/>
          <p:nvPr/>
        </p:nvSpPr>
        <p:spPr>
          <a:xfrm>
            <a:off x="590550" y="5331165"/>
            <a:ext cx="8382000" cy="584775"/>
          </a:xfrm>
          <a:prstGeom prst="rect">
            <a:avLst/>
          </a:prstGeom>
          <a:noFill/>
        </p:spPr>
        <p:txBody>
          <a:bodyPr wrap="square" rtlCol="0">
            <a:spAutoFit/>
          </a:bodyPr>
          <a:lstStyle/>
          <a:p>
            <a:pPr marL="1577340" lvl="2" indent="-857250">
              <a:spcBef>
                <a:spcPts val="370"/>
              </a:spcBef>
              <a:buClr>
                <a:schemeClr val="tx1"/>
              </a:buClr>
              <a:defRPr/>
            </a:pPr>
            <a:r>
              <a:rPr lang="en-US" sz="3200" dirty="0"/>
              <a:t>. . . unless permitted by the Ethics Act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42" y="316671"/>
            <a:ext cx="8305800" cy="1066800"/>
          </a:xfrm>
        </p:spPr>
        <p:txBody>
          <a:bodyPr>
            <a:normAutofit/>
          </a:bodyPr>
          <a:lstStyle/>
          <a:p>
            <a:pPr algn="ctr" fontAlgn="auto">
              <a:spcAft>
                <a:spcPts val="0"/>
              </a:spcAft>
              <a:defRPr/>
            </a:pPr>
            <a:r>
              <a:rPr lang="en-US" sz="4400" b="1" cap="none" dirty="0">
                <a:solidFill>
                  <a:srgbClr val="0066CC"/>
                </a:solidFill>
              </a:rPr>
              <a:t>“Interested Persons”</a:t>
            </a:r>
            <a:endParaRPr lang="en-US" sz="4400" cap="none" dirty="0">
              <a:solidFill>
                <a:srgbClr val="0066CC"/>
              </a:solidFill>
            </a:endParaRPr>
          </a:p>
        </p:txBody>
      </p:sp>
      <p:sp>
        <p:nvSpPr>
          <p:cNvPr id="9" name="Slide Number Placeholder 8"/>
          <p:cNvSpPr>
            <a:spLocks noGrp="1"/>
          </p:cNvSpPr>
          <p:nvPr>
            <p:ph type="sldNum" sz="quarter" idx="12"/>
          </p:nvPr>
        </p:nvSpPr>
        <p:spPr/>
        <p:txBody>
          <a:bodyPr/>
          <a:lstStyle/>
          <a:p>
            <a:pPr>
              <a:defRPr/>
            </a:pPr>
            <a:fld id="{C9851DB1-F6CD-4349-8098-22EB47F79DB6}" type="slidenum">
              <a:rPr lang="en-US"/>
              <a:pPr>
                <a:defRPr/>
              </a:pPr>
              <a:t>69</a:t>
            </a:fld>
            <a:endParaRPr lang="en-US" dirty="0"/>
          </a:p>
        </p:txBody>
      </p:sp>
      <p:sp>
        <p:nvSpPr>
          <p:cNvPr id="8" name="Rectangle 7"/>
          <p:cNvSpPr/>
          <p:nvPr/>
        </p:nvSpPr>
        <p:spPr>
          <a:xfrm>
            <a:off x="762000" y="5553468"/>
            <a:ext cx="2667000" cy="387798"/>
          </a:xfrm>
          <a:prstGeom prst="rect">
            <a:avLst/>
          </a:prstGeom>
          <a:solidFill>
            <a:schemeClr val="accent1">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marL="57150" lvl="1" algn="ctr" fontAlgn="auto">
              <a:lnSpc>
                <a:spcPct val="80000"/>
              </a:lnSpc>
              <a:spcAft>
                <a:spcPts val="0"/>
              </a:spcAft>
              <a:buFont typeface="Wingdings"/>
              <a:buNone/>
              <a:defRPr/>
            </a:pPr>
            <a:r>
              <a:rPr lang="en-US" sz="2400" b="1" i="1" dirty="0">
                <a:solidFill>
                  <a:schemeClr val="tx1"/>
                </a:solidFill>
                <a:sym typeface="Wingdings" pitchFamily="2" charset="2"/>
              </a:rPr>
              <a:t>Nobody keeps a list.</a:t>
            </a:r>
            <a:endParaRPr lang="en-US" sz="2400" dirty="0">
              <a:solidFill>
                <a:schemeClr val="tx1"/>
              </a:solidFill>
            </a:endParaRPr>
          </a:p>
        </p:txBody>
      </p:sp>
      <p:sp>
        <p:nvSpPr>
          <p:cNvPr id="4" name="TextBox 3">
            <a:extLst>
              <a:ext uri="{FF2B5EF4-FFF2-40B4-BE49-F238E27FC236}">
                <a16:creationId xmlns:a16="http://schemas.microsoft.com/office/drawing/2014/main" id="{2B913639-13B5-4305-9131-5FB80831AC80}"/>
              </a:ext>
            </a:extLst>
          </p:cNvPr>
          <p:cNvSpPr txBox="1"/>
          <p:nvPr/>
        </p:nvSpPr>
        <p:spPr>
          <a:xfrm>
            <a:off x="990365" y="1659769"/>
            <a:ext cx="7087070" cy="1384995"/>
          </a:xfrm>
          <a:prstGeom prst="rect">
            <a:avLst/>
          </a:prstGeom>
          <a:noFill/>
        </p:spPr>
        <p:txBody>
          <a:bodyPr wrap="square" rtlCol="0">
            <a:spAutoFit/>
          </a:bodyPr>
          <a:lstStyle/>
          <a:p>
            <a:r>
              <a:rPr lang="en-US" sz="2400" dirty="0"/>
              <a:t>These are persons who:</a:t>
            </a:r>
          </a:p>
          <a:p>
            <a:endParaRPr lang="en-US" sz="2400" dirty="0"/>
          </a:p>
          <a:p>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B0BD567-FCAA-4B97-B8AC-667C138A18B5}"/>
              </a:ext>
            </a:extLst>
          </p:cNvPr>
          <p:cNvSpPr txBox="1"/>
          <p:nvPr/>
        </p:nvSpPr>
        <p:spPr>
          <a:xfrm>
            <a:off x="6789411" y="5766642"/>
            <a:ext cx="1435970" cy="369332"/>
          </a:xfrm>
          <a:prstGeom prst="rect">
            <a:avLst/>
          </a:prstGeom>
          <a:noFill/>
        </p:spPr>
        <p:txBody>
          <a:bodyPr wrap="square" rtlCol="0">
            <a:spAutoFit/>
          </a:bodyPr>
          <a:lstStyle/>
          <a:p>
            <a:r>
              <a:rPr lang="en-US" b="1" dirty="0">
                <a:solidFill>
                  <a:srgbClr val="0066CC"/>
                </a:solidFill>
              </a:rPr>
              <a:t>Lobbying</a:t>
            </a:r>
          </a:p>
        </p:txBody>
      </p:sp>
      <p:sp>
        <p:nvSpPr>
          <p:cNvPr id="3" name="TextBox 2">
            <a:extLst>
              <a:ext uri="{FF2B5EF4-FFF2-40B4-BE49-F238E27FC236}">
                <a16:creationId xmlns:a16="http://schemas.microsoft.com/office/drawing/2014/main" id="{BBCCD84A-5CA0-4B7D-A98F-D6FAD67FDF9C}"/>
              </a:ext>
            </a:extLst>
          </p:cNvPr>
          <p:cNvSpPr txBox="1"/>
          <p:nvPr/>
        </p:nvSpPr>
        <p:spPr>
          <a:xfrm>
            <a:off x="1336026" y="2314667"/>
            <a:ext cx="6836063"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are doing or seeking to do business with your agency or board; </a:t>
            </a:r>
          </a:p>
          <a:p>
            <a:endParaRPr lang="en-US" dirty="0"/>
          </a:p>
        </p:txBody>
      </p:sp>
      <p:sp>
        <p:nvSpPr>
          <p:cNvPr id="10" name="TextBox 9">
            <a:extLst>
              <a:ext uri="{FF2B5EF4-FFF2-40B4-BE49-F238E27FC236}">
                <a16:creationId xmlns:a16="http://schemas.microsoft.com/office/drawing/2014/main" id="{A376F2EC-A708-4143-BD2F-CEF084E614BB}"/>
              </a:ext>
            </a:extLst>
          </p:cNvPr>
          <p:cNvSpPr txBox="1"/>
          <p:nvPr/>
        </p:nvSpPr>
        <p:spPr>
          <a:xfrm>
            <a:off x="839165" y="3309771"/>
            <a:ext cx="6836063" cy="1107996"/>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are engaged in activities that are regulated or controlled by your agency or board; or</a:t>
            </a:r>
          </a:p>
          <a:p>
            <a:endParaRPr lang="en-US" dirty="0"/>
          </a:p>
        </p:txBody>
      </p:sp>
      <p:sp>
        <p:nvSpPr>
          <p:cNvPr id="11" name="TextBox 10">
            <a:extLst>
              <a:ext uri="{FF2B5EF4-FFF2-40B4-BE49-F238E27FC236}">
                <a16:creationId xmlns:a16="http://schemas.microsoft.com/office/drawing/2014/main" id="{86B8A489-6A78-49AA-8456-4D59233CE371}"/>
              </a:ext>
            </a:extLst>
          </p:cNvPr>
          <p:cNvSpPr txBox="1"/>
          <p:nvPr/>
        </p:nvSpPr>
        <p:spPr>
          <a:xfrm>
            <a:off x="858820" y="4240967"/>
            <a:ext cx="7389469" cy="1107996"/>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have financial interests that may be substantially affected by the performance of your official duties.</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1143000"/>
          </a:xfrm>
        </p:spPr>
        <p:txBody>
          <a:bodyPr>
            <a:noAutofit/>
          </a:bodyPr>
          <a:lstStyle/>
          <a:p>
            <a:pPr fontAlgn="auto">
              <a:spcAft>
                <a:spcPts val="0"/>
              </a:spcAft>
              <a:defRPr/>
            </a:pPr>
            <a:r>
              <a:rPr lang="en-US" b="1" cap="none" dirty="0">
                <a:solidFill>
                  <a:srgbClr val="0066CC"/>
                </a:solidFill>
              </a:rPr>
              <a:t>Disclosure of Some </a:t>
            </a:r>
            <a:br>
              <a:rPr lang="en-US" b="1" cap="none" dirty="0">
                <a:solidFill>
                  <a:srgbClr val="0066CC"/>
                </a:solidFill>
              </a:rPr>
            </a:br>
            <a:r>
              <a:rPr lang="en-US" b="1" cap="none" dirty="0">
                <a:solidFill>
                  <a:srgbClr val="0066CC"/>
                </a:solidFill>
              </a:rPr>
              <a:t>Campaign Contributions</a:t>
            </a:r>
          </a:p>
        </p:txBody>
      </p:sp>
      <p:sp>
        <p:nvSpPr>
          <p:cNvPr id="15" name="Slide Number Placeholder 14"/>
          <p:cNvSpPr>
            <a:spLocks noGrp="1"/>
          </p:cNvSpPr>
          <p:nvPr>
            <p:ph type="sldNum" sz="quarter" idx="12"/>
          </p:nvPr>
        </p:nvSpPr>
        <p:spPr/>
        <p:txBody>
          <a:bodyPr/>
          <a:lstStyle/>
          <a:p>
            <a:pPr>
              <a:defRPr/>
            </a:pPr>
            <a:fld id="{585AA5BD-D041-4534-BBD6-501F6CBB6808}" type="slidenum">
              <a:rPr lang="en-US"/>
              <a:pPr>
                <a:defRPr/>
              </a:pPr>
              <a:t>7</a:t>
            </a:fld>
            <a:endParaRPr lang="en-US" dirty="0"/>
          </a:p>
        </p:txBody>
      </p:sp>
      <p:sp>
        <p:nvSpPr>
          <p:cNvPr id="3" name="TextBox 2">
            <a:extLst>
              <a:ext uri="{FF2B5EF4-FFF2-40B4-BE49-F238E27FC236}">
                <a16:creationId xmlns:a16="http://schemas.microsoft.com/office/drawing/2014/main" id="{2E9B8592-67DC-4142-BBAD-EA9EAA9978C9}"/>
              </a:ext>
            </a:extLst>
          </p:cNvPr>
          <p:cNvSpPr txBox="1"/>
          <p:nvPr/>
        </p:nvSpPr>
        <p:spPr>
          <a:xfrm>
            <a:off x="990600" y="2438400"/>
            <a:ext cx="7391400" cy="1661993"/>
          </a:xfrm>
          <a:prstGeom prst="rect">
            <a:avLst/>
          </a:prstGeom>
          <a:noFill/>
        </p:spPr>
        <p:txBody>
          <a:bodyPr wrap="square" rtlCol="0">
            <a:spAutoFit/>
          </a:bodyPr>
          <a:lstStyle/>
          <a:p>
            <a:r>
              <a:rPr lang="en-US" sz="2800" dirty="0"/>
              <a:t>If you were appointed by a Constitutional officer, you must disclose . . .</a:t>
            </a:r>
          </a:p>
          <a:p>
            <a:endParaRPr lang="en-US" sz="2800" dirty="0"/>
          </a:p>
          <a:p>
            <a:endParaRPr lang="en-US" dirty="0"/>
          </a:p>
        </p:txBody>
      </p:sp>
      <p:sp>
        <p:nvSpPr>
          <p:cNvPr id="4" name="TextBox 3">
            <a:extLst>
              <a:ext uri="{FF2B5EF4-FFF2-40B4-BE49-F238E27FC236}">
                <a16:creationId xmlns:a16="http://schemas.microsoft.com/office/drawing/2014/main" id="{E0BC4022-C74C-4C57-BD60-9385E46DE77E}"/>
              </a:ext>
            </a:extLst>
          </p:cNvPr>
          <p:cNvSpPr txBox="1"/>
          <p:nvPr/>
        </p:nvSpPr>
        <p:spPr>
          <a:xfrm>
            <a:off x="1219200" y="3715563"/>
            <a:ext cx="7696200" cy="738664"/>
          </a:xfrm>
          <a:prstGeom prst="rect">
            <a:avLst/>
          </a:prstGeom>
          <a:noFill/>
        </p:spPr>
        <p:txBody>
          <a:bodyPr wrap="square" rtlCol="0">
            <a:spAutoFit/>
          </a:bodyPr>
          <a:lstStyle/>
          <a:p>
            <a:pPr marL="285750" indent="-285750">
              <a:buFont typeface="Arial" panose="020B0604020202020204" pitchFamily="34" charset="0"/>
              <a:buChar char="•"/>
            </a:pPr>
            <a:r>
              <a:rPr lang="en-US" sz="2400" dirty="0"/>
              <a:t>contributions with a cumulative total of more than $1,000</a:t>
            </a:r>
          </a:p>
          <a:p>
            <a:endParaRPr lang="en-US" dirty="0"/>
          </a:p>
        </p:txBody>
      </p:sp>
      <p:sp>
        <p:nvSpPr>
          <p:cNvPr id="6" name="TextBox 5">
            <a:extLst>
              <a:ext uri="{FF2B5EF4-FFF2-40B4-BE49-F238E27FC236}">
                <a16:creationId xmlns:a16="http://schemas.microsoft.com/office/drawing/2014/main" id="{2AC7E4A4-CEA4-423A-B956-5AF91437A272}"/>
              </a:ext>
            </a:extLst>
          </p:cNvPr>
          <p:cNvSpPr txBox="1"/>
          <p:nvPr/>
        </p:nvSpPr>
        <p:spPr>
          <a:xfrm>
            <a:off x="800100" y="4353252"/>
            <a:ext cx="6400800" cy="46166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made during the preceding calendar year</a:t>
            </a:r>
          </a:p>
        </p:txBody>
      </p:sp>
      <p:sp>
        <p:nvSpPr>
          <p:cNvPr id="7" name="TextBox 6">
            <a:extLst>
              <a:ext uri="{FF2B5EF4-FFF2-40B4-BE49-F238E27FC236}">
                <a16:creationId xmlns:a16="http://schemas.microsoft.com/office/drawing/2014/main" id="{03F28DC2-C766-4DB5-9BCF-E8F727881547}"/>
              </a:ext>
            </a:extLst>
          </p:cNvPr>
          <p:cNvSpPr txBox="1"/>
          <p:nvPr/>
        </p:nvSpPr>
        <p:spPr>
          <a:xfrm>
            <a:off x="800100" y="4996011"/>
            <a:ext cx="4419600" cy="46166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to that Constitutional officer.</a:t>
            </a:r>
          </a:p>
        </p:txBody>
      </p:sp>
      <p:sp>
        <p:nvSpPr>
          <p:cNvPr id="9" name="TextBox 8">
            <a:extLst>
              <a:ext uri="{FF2B5EF4-FFF2-40B4-BE49-F238E27FC236}">
                <a16:creationId xmlns:a16="http://schemas.microsoft.com/office/drawing/2014/main" id="{995F1B9D-6217-4468-8BE2-7FDEBF403251}"/>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50154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2362200" y="651956"/>
            <a:ext cx="4191000" cy="1020762"/>
          </a:xfrm>
        </p:spPr>
        <p:txBody>
          <a:bodyPr anchor="ctr">
            <a:normAutofit/>
          </a:bodyPr>
          <a:lstStyle/>
          <a:p>
            <a:pPr fontAlgn="auto">
              <a:spcAft>
                <a:spcPts val="0"/>
              </a:spcAft>
              <a:defRPr/>
            </a:pPr>
            <a:r>
              <a:rPr lang="en-US" sz="4400" b="1" cap="none" dirty="0">
                <a:solidFill>
                  <a:srgbClr val="0066CC"/>
                </a:solidFill>
              </a:rPr>
              <a:t>What is a “gift”?</a:t>
            </a:r>
          </a:p>
        </p:txBody>
      </p:sp>
      <p:sp>
        <p:nvSpPr>
          <p:cNvPr id="386051" name="Rectangle 3"/>
          <p:cNvSpPr>
            <a:spLocks noGrp="1" noChangeArrowheads="1"/>
          </p:cNvSpPr>
          <p:nvPr>
            <p:ph sz="quarter" idx="13"/>
          </p:nvPr>
        </p:nvSpPr>
        <p:spPr>
          <a:xfrm>
            <a:off x="609600" y="2057400"/>
            <a:ext cx="8125800" cy="4419600"/>
          </a:xfrm>
        </p:spPr>
        <p:txBody>
          <a:bodyPr>
            <a:normAutofit/>
          </a:bodyPr>
          <a:lstStyle/>
          <a:p>
            <a:pPr>
              <a:buClrTx/>
            </a:pPr>
            <a:r>
              <a:rPr lang="en-US" sz="2400" cap="none" dirty="0"/>
              <a:t>anything of monetary value that you receive from a prohibited giver</a:t>
            </a:r>
          </a:p>
          <a:p>
            <a:pPr>
              <a:buClrTx/>
            </a:pPr>
            <a:endParaRPr lang="en-US" sz="1000" cap="none" dirty="0"/>
          </a:p>
          <a:p>
            <a:pPr>
              <a:buClrTx/>
            </a:pPr>
            <a:r>
              <a:rPr lang="en-US" sz="2400" cap="none" dirty="0"/>
              <a:t>no </a:t>
            </a:r>
            <a:r>
              <a:rPr lang="en-US" sz="2400" i="1" cap="none" dirty="0"/>
              <a:t>de </a:t>
            </a:r>
            <a:r>
              <a:rPr lang="en-US" sz="2400" i="1" cap="none" dirty="0" err="1"/>
              <a:t>minimis</a:t>
            </a:r>
            <a:r>
              <a:rPr lang="en-US" sz="2400" cap="none" dirty="0"/>
              <a:t> exception</a:t>
            </a:r>
          </a:p>
          <a:p>
            <a:pPr>
              <a:buClrTx/>
            </a:pPr>
            <a:endParaRPr lang="en-US" sz="1000" i="1" cap="none" dirty="0"/>
          </a:p>
          <a:p>
            <a:pPr>
              <a:buClrTx/>
            </a:pPr>
            <a:r>
              <a:rPr lang="en-US" sz="2400" cap="none" dirty="0"/>
              <a:t>So a cup of coffee can be a gift.</a:t>
            </a:r>
          </a:p>
          <a:p>
            <a:pPr>
              <a:buFont typeface="Wingdings" pitchFamily="2" charset="2"/>
              <a:buNone/>
            </a:pPr>
            <a:endParaRPr lang="en-US" b="1" dirty="0">
              <a:solidFill>
                <a:srgbClr val="0066CC"/>
              </a:solidFill>
            </a:endParaRPr>
          </a:p>
        </p:txBody>
      </p:sp>
      <p:sp>
        <p:nvSpPr>
          <p:cNvPr id="7" name="Slide Number Placeholder 6"/>
          <p:cNvSpPr>
            <a:spLocks noGrp="1"/>
          </p:cNvSpPr>
          <p:nvPr>
            <p:ph type="sldNum" sz="quarter" idx="12"/>
          </p:nvPr>
        </p:nvSpPr>
        <p:spPr/>
        <p:txBody>
          <a:bodyPr/>
          <a:lstStyle/>
          <a:p>
            <a:pPr>
              <a:defRPr/>
            </a:pPr>
            <a:fld id="{76AFFF1E-7F6D-40D9-A119-B0E4C84D0F43}" type="slidenum">
              <a:rPr lang="en-US"/>
              <a:pPr>
                <a:defRPr/>
              </a:pPr>
              <a:t>70</a:t>
            </a:fld>
            <a:endParaRPr lang="en-US" dirty="0"/>
          </a:p>
        </p:txBody>
      </p:sp>
      <p:pic>
        <p:nvPicPr>
          <p:cNvPr id="2050" name="Picture 2" descr="C:\Documents and Settings\mshuping\Local Settings\Temporary Internet Files\Content.IE5\07372AMH\MP900423030[1].jpg"/>
          <p:cNvPicPr>
            <a:picLocks noChangeAspect="1" noChangeArrowheads="1"/>
          </p:cNvPicPr>
          <p:nvPr/>
        </p:nvPicPr>
        <p:blipFill>
          <a:blip r:embed="rId4" cstate="print"/>
          <a:srcRect l="12222" t="37778" r="8888" b="8888"/>
          <a:stretch>
            <a:fillRect/>
          </a:stretch>
        </p:blipFill>
        <p:spPr bwMode="auto">
          <a:xfrm>
            <a:off x="5632146" y="3323511"/>
            <a:ext cx="2791800" cy="1887377"/>
          </a:xfrm>
          <a:prstGeom prst="rect">
            <a:avLst/>
          </a:prstGeom>
          <a:noFill/>
          <a:ln w="9525">
            <a:noFill/>
            <a:miter lim="800000"/>
            <a:headEnd/>
            <a:tailEnd/>
          </a:ln>
        </p:spPr>
      </p:pic>
      <p:sp>
        <p:nvSpPr>
          <p:cNvPr id="8" name="TextBox 7">
            <a:extLst>
              <a:ext uri="{FF2B5EF4-FFF2-40B4-BE49-F238E27FC236}">
                <a16:creationId xmlns:a16="http://schemas.microsoft.com/office/drawing/2014/main" id="{9689374B-3FDD-4C80-AFFF-2903D6E745EE}"/>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 calcmode="lin" valueType="num">
                                      <p:cBhvr additive="base">
                                        <p:cTn id="7" dur="500" fill="hold"/>
                                        <p:tgtEl>
                                          <p:spTgt spid="386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6051">
                                            <p:txEl>
                                              <p:pRg st="2" end="2"/>
                                            </p:txEl>
                                          </p:spTgt>
                                        </p:tgtEl>
                                        <p:attrNameLst>
                                          <p:attrName>style.visibility</p:attrName>
                                        </p:attrNameLst>
                                      </p:cBhvr>
                                      <p:to>
                                        <p:strVal val="visible"/>
                                      </p:to>
                                    </p:set>
                                    <p:anim calcmode="lin" valueType="num">
                                      <p:cBhvr additive="base">
                                        <p:cTn id="11" dur="500" fill="hold"/>
                                        <p:tgtEl>
                                          <p:spTgt spid="38605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8605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86051">
                                            <p:txEl>
                                              <p:pRg st="4" end="4"/>
                                            </p:txEl>
                                          </p:spTgt>
                                        </p:tgtEl>
                                        <p:attrNameLst>
                                          <p:attrName>style.visibility</p:attrName>
                                        </p:attrNameLst>
                                      </p:cBhvr>
                                      <p:to>
                                        <p:strVal val="visible"/>
                                      </p:to>
                                    </p:set>
                                    <p:anim calcmode="lin" valueType="num">
                                      <p:cBhvr additive="base">
                                        <p:cTn id="15" dur="500" fill="hold"/>
                                        <p:tgtEl>
                                          <p:spTgt spid="38605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86051">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0-#ppt_w/2"/>
                                          </p:val>
                                        </p:tav>
                                        <p:tav tm="100000">
                                          <p:val>
                                            <p:strVal val="#ppt_x"/>
                                          </p:val>
                                        </p:tav>
                                      </p:tavLst>
                                    </p:anim>
                                    <p:anim calcmode="lin" valueType="num">
                                      <p:cBhvr additive="base">
                                        <p:cTn id="2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153400" cy="1041755"/>
          </a:xfrm>
        </p:spPr>
        <p:txBody>
          <a:bodyPr>
            <a:normAutofit fontScale="90000"/>
          </a:bodyPr>
          <a:lstStyle/>
          <a:p>
            <a:pPr fontAlgn="auto">
              <a:spcAft>
                <a:spcPts val="0"/>
              </a:spcAft>
              <a:defRPr/>
            </a:pPr>
            <a:br>
              <a:rPr lang="en-US" b="1" dirty="0">
                <a:solidFill>
                  <a:srgbClr val="0066CC"/>
                </a:solidFill>
                <a:effectLst>
                  <a:outerShdw blurRad="38100" dist="38100" dir="2700000" algn="tl">
                    <a:srgbClr val="000000">
                      <a:alpha val="43137"/>
                    </a:srgbClr>
                  </a:outerShdw>
                </a:effectLst>
              </a:rPr>
            </a:br>
            <a:r>
              <a:rPr lang="en-US" sz="4400" b="1" cap="none" dirty="0">
                <a:solidFill>
                  <a:srgbClr val="0066CC"/>
                </a:solidFill>
              </a:rPr>
              <a:t>What is not a “gift”?</a:t>
            </a:r>
          </a:p>
        </p:txBody>
      </p:sp>
      <p:sp>
        <p:nvSpPr>
          <p:cNvPr id="9" name="Slide Number Placeholder 8"/>
          <p:cNvSpPr>
            <a:spLocks noGrp="1"/>
          </p:cNvSpPr>
          <p:nvPr>
            <p:ph type="sldNum" sz="quarter" idx="12"/>
          </p:nvPr>
        </p:nvSpPr>
        <p:spPr/>
        <p:txBody>
          <a:bodyPr/>
          <a:lstStyle/>
          <a:p>
            <a:pPr>
              <a:defRPr/>
            </a:pPr>
            <a:fld id="{D93309C9-7FEC-4F2C-BECD-C60CC2B7019A}" type="slidenum">
              <a:rPr lang="en-US"/>
              <a:pPr>
                <a:defRPr/>
              </a:pPr>
              <a:t>71</a:t>
            </a:fld>
            <a:endParaRPr lang="en-US" dirty="0"/>
          </a:p>
        </p:txBody>
      </p:sp>
      <p:sp>
        <p:nvSpPr>
          <p:cNvPr id="3" name="Content Placeholder 2"/>
          <p:cNvSpPr>
            <a:spLocks noGrp="1"/>
          </p:cNvSpPr>
          <p:nvPr>
            <p:ph sz="half" idx="4294967295"/>
          </p:nvPr>
        </p:nvSpPr>
        <p:spPr>
          <a:xfrm>
            <a:off x="0" y="1676400"/>
            <a:ext cx="7696200" cy="4343400"/>
          </a:xfrm>
          <a:ln>
            <a:noFill/>
          </a:ln>
        </p:spPr>
        <p:txBody>
          <a:bodyPr>
            <a:normAutofit/>
          </a:bodyPr>
          <a:lstStyle/>
          <a:p>
            <a:pPr>
              <a:spcBef>
                <a:spcPct val="0"/>
              </a:spcBef>
              <a:buClrTx/>
            </a:pPr>
            <a:r>
              <a:rPr lang="en-US" cap="none" dirty="0"/>
              <a:t>things paid for at fair market value</a:t>
            </a:r>
          </a:p>
          <a:p>
            <a:pPr>
              <a:spcBef>
                <a:spcPct val="0"/>
              </a:spcBef>
              <a:buClrTx/>
            </a:pPr>
            <a:endParaRPr lang="en-US" cap="none" dirty="0"/>
          </a:p>
          <a:p>
            <a:pPr>
              <a:spcBef>
                <a:spcPct val="0"/>
              </a:spcBef>
              <a:buClrTx/>
            </a:pPr>
            <a:r>
              <a:rPr lang="en-US" cap="none" dirty="0"/>
              <a:t>commercially available loans made on same terms and not for lobbying</a:t>
            </a:r>
          </a:p>
          <a:p>
            <a:pPr>
              <a:spcBef>
                <a:spcPct val="0"/>
              </a:spcBef>
              <a:buClrTx/>
            </a:pPr>
            <a:endParaRPr lang="en-US" cap="none" dirty="0"/>
          </a:p>
          <a:p>
            <a:pPr>
              <a:spcBef>
                <a:spcPct val="0"/>
              </a:spcBef>
              <a:buClrTx/>
            </a:pPr>
            <a:r>
              <a:rPr lang="en-US" cap="none" dirty="0"/>
              <a:t>contractual or commercial arrangements not made for lobbying</a:t>
            </a:r>
          </a:p>
          <a:p>
            <a:pPr>
              <a:spcBef>
                <a:spcPct val="0"/>
              </a:spcBef>
              <a:buClrTx/>
            </a:pPr>
            <a:endParaRPr lang="en-US" cap="none" dirty="0"/>
          </a:p>
          <a:p>
            <a:pPr>
              <a:spcBef>
                <a:spcPct val="0"/>
              </a:spcBef>
              <a:buClrTx/>
            </a:pPr>
            <a:r>
              <a:rPr lang="en-US" cap="none" dirty="0"/>
              <a:t>academic or athletic scholarships</a:t>
            </a:r>
          </a:p>
          <a:p>
            <a:pPr>
              <a:spcBef>
                <a:spcPct val="0"/>
              </a:spcBef>
              <a:buClrTx/>
            </a:pPr>
            <a:endParaRPr lang="en-US" cap="none" dirty="0"/>
          </a:p>
          <a:p>
            <a:pPr>
              <a:spcBef>
                <a:spcPct val="0"/>
              </a:spcBef>
              <a:buClrTx/>
            </a:pPr>
            <a:r>
              <a:rPr lang="en-US" cap="none" dirty="0"/>
              <a:t>campaign contributions properly received and reported</a:t>
            </a:r>
          </a:p>
          <a:p>
            <a:pPr>
              <a:spcBef>
                <a:spcPct val="0"/>
              </a:spcBef>
              <a:buClrTx/>
            </a:pPr>
            <a:endParaRPr lang="en-US" cap="none" dirty="0"/>
          </a:p>
          <a:p>
            <a:pPr>
              <a:spcBef>
                <a:spcPct val="0"/>
              </a:spcBef>
              <a:buClrTx/>
            </a:pPr>
            <a:r>
              <a:rPr lang="en-US" cap="none" dirty="0"/>
              <a:t>certain expressions of condolence</a:t>
            </a:r>
          </a:p>
          <a:p>
            <a:pPr>
              <a:spcBef>
                <a:spcPct val="0"/>
              </a:spcBef>
              <a:buClrTx/>
            </a:pPr>
            <a:endParaRPr lang="en-US" cap="none" dirty="0"/>
          </a:p>
        </p:txBody>
      </p:sp>
      <p:sp>
        <p:nvSpPr>
          <p:cNvPr id="6" name="TextBox 5">
            <a:extLst>
              <a:ext uri="{FF2B5EF4-FFF2-40B4-BE49-F238E27FC236}">
                <a16:creationId xmlns:a16="http://schemas.microsoft.com/office/drawing/2014/main" id="{D9D2F1CD-5381-47C6-96BB-F0B92CAD7803}"/>
              </a:ext>
            </a:extLst>
          </p:cNvPr>
          <p:cNvSpPr txBox="1"/>
          <p:nvPr/>
        </p:nvSpPr>
        <p:spPr>
          <a:xfrm>
            <a:off x="7022700" y="5764769"/>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69924"/>
            <a:ext cx="4730750" cy="685800"/>
          </a:xfrm>
        </p:spPr>
        <p:txBody>
          <a:bodyPr anchor="t">
            <a:normAutofit/>
          </a:bodyPr>
          <a:lstStyle/>
          <a:p>
            <a:pPr fontAlgn="auto">
              <a:spcAft>
                <a:spcPts val="0"/>
              </a:spcAft>
              <a:defRPr/>
            </a:pPr>
            <a:r>
              <a:rPr lang="en-US" sz="4000" b="1" cap="none" dirty="0">
                <a:solidFill>
                  <a:srgbClr val="0066CC"/>
                </a:solidFill>
              </a:rPr>
              <a:t>UNC Athletic Tickets</a:t>
            </a:r>
          </a:p>
        </p:txBody>
      </p:sp>
      <p:sp>
        <p:nvSpPr>
          <p:cNvPr id="90115" name="Content Placeholder 2"/>
          <p:cNvSpPr>
            <a:spLocks noGrp="1"/>
          </p:cNvSpPr>
          <p:nvPr>
            <p:ph sz="quarter" idx="13"/>
          </p:nvPr>
        </p:nvSpPr>
        <p:spPr>
          <a:xfrm>
            <a:off x="762000" y="1524000"/>
            <a:ext cx="7924800" cy="4191000"/>
          </a:xfrm>
        </p:spPr>
        <p:txBody>
          <a:bodyPr>
            <a:normAutofit fontScale="92500"/>
          </a:bodyPr>
          <a:lstStyle/>
          <a:p>
            <a:pPr>
              <a:buClrTx/>
            </a:pPr>
            <a:r>
              <a:rPr lang="en-US" sz="3200" cap="none" dirty="0"/>
              <a:t>Special prohibition that applies to the UNC Board of Governors, UNC constituent institutions, and their legislative liaisons.  They cannot give:</a:t>
            </a:r>
          </a:p>
          <a:p>
            <a:pPr lvl="1">
              <a:buClrTx/>
            </a:pPr>
            <a:r>
              <a:rPr lang="en-US" sz="3000" cap="none" dirty="0"/>
              <a:t>public servants, legislators, or legislative employees</a:t>
            </a:r>
          </a:p>
          <a:p>
            <a:pPr lvl="1">
              <a:buClrTx/>
            </a:pPr>
            <a:r>
              <a:rPr lang="en-US" sz="3000" cap="none" dirty="0"/>
              <a:t>athletic tickets </a:t>
            </a:r>
          </a:p>
          <a:p>
            <a:pPr lvl="1">
              <a:buClrTx/>
            </a:pPr>
            <a:r>
              <a:rPr lang="en-US" sz="3000" cap="none" dirty="0"/>
              <a:t>for lobbying</a:t>
            </a:r>
          </a:p>
          <a:p>
            <a:endParaRPr lang="en-US" dirty="0"/>
          </a:p>
        </p:txBody>
      </p:sp>
      <p:sp>
        <p:nvSpPr>
          <p:cNvPr id="5" name="Slide Number Placeholder 4"/>
          <p:cNvSpPr>
            <a:spLocks noGrp="1"/>
          </p:cNvSpPr>
          <p:nvPr>
            <p:ph type="sldNum" sz="quarter" idx="12"/>
          </p:nvPr>
        </p:nvSpPr>
        <p:spPr/>
        <p:txBody>
          <a:bodyPr/>
          <a:lstStyle/>
          <a:p>
            <a:pPr>
              <a:defRPr/>
            </a:pPr>
            <a:fld id="{BCFC03F9-A7C1-41D3-8720-DA11105957E6}" type="slidenum">
              <a:rPr lang="en-US"/>
              <a:pPr>
                <a:defRPr/>
              </a:pPr>
              <a:t>72</a:t>
            </a:fld>
            <a:endParaRPr lang="en-US" dirty="0"/>
          </a:p>
        </p:txBody>
      </p:sp>
      <p:sp>
        <p:nvSpPr>
          <p:cNvPr id="7" name="TextBox 6">
            <a:extLst>
              <a:ext uri="{FF2B5EF4-FFF2-40B4-BE49-F238E27FC236}">
                <a16:creationId xmlns:a16="http://schemas.microsoft.com/office/drawing/2014/main" id="{1BE60F05-E083-4A4C-8104-AC897168B46F}"/>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066800" y="728242"/>
            <a:ext cx="7162800" cy="625821"/>
          </a:xfrm>
        </p:spPr>
        <p:txBody>
          <a:bodyPr>
            <a:normAutofit fontScale="90000"/>
          </a:bodyPr>
          <a:lstStyle/>
          <a:p>
            <a:pPr fontAlgn="auto">
              <a:spcAft>
                <a:spcPts val="0"/>
              </a:spcAft>
              <a:defRPr/>
            </a:pPr>
            <a:r>
              <a:rPr lang="en-US" sz="4400" b="1" cap="none" dirty="0">
                <a:solidFill>
                  <a:srgbClr val="0066CC"/>
                </a:solidFill>
              </a:rPr>
              <a:t>Gift Ban Exceptions (generally)</a:t>
            </a:r>
            <a:endParaRPr lang="en-US" sz="4400" b="1" dirty="0">
              <a:solidFill>
                <a:srgbClr val="0066CC"/>
              </a:solidFill>
            </a:endParaRPr>
          </a:p>
        </p:txBody>
      </p:sp>
      <p:sp>
        <p:nvSpPr>
          <p:cNvPr id="128003" name="Content Placeholder 2"/>
          <p:cNvSpPr>
            <a:spLocks noGrp="1"/>
          </p:cNvSpPr>
          <p:nvPr>
            <p:ph sz="quarter" idx="13"/>
          </p:nvPr>
        </p:nvSpPr>
        <p:spPr>
          <a:xfrm>
            <a:off x="457200" y="1722263"/>
            <a:ext cx="8381999" cy="5135562"/>
          </a:xfrm>
        </p:spPr>
        <p:txBody>
          <a:bodyPr>
            <a:normAutofit/>
          </a:bodyPr>
          <a:lstStyle/>
          <a:p>
            <a:pPr>
              <a:buClrTx/>
            </a:pPr>
            <a:r>
              <a:rPr lang="en-US" sz="2800" cap="none" dirty="0"/>
              <a:t>If allowed, the items generally must be reported, usually by the prohibited giver</a:t>
            </a:r>
            <a:r>
              <a:rPr lang="en-US" sz="2800" i="1" cap="none" dirty="0"/>
              <a:t>.</a:t>
            </a:r>
          </a:p>
          <a:p>
            <a:pPr>
              <a:buClrTx/>
            </a:pPr>
            <a:r>
              <a:rPr lang="en-US" sz="2800" cap="none" dirty="0"/>
              <a:t>Reports</a:t>
            </a:r>
            <a:r>
              <a:rPr lang="en-US" cap="none" dirty="0"/>
              <a:t>  </a:t>
            </a:r>
          </a:p>
          <a:p>
            <a:pPr lvl="1">
              <a:buClrTx/>
            </a:pPr>
            <a:r>
              <a:rPr lang="en-US" sz="2600" cap="none" dirty="0"/>
              <a:t>are filed with the Secretary of State</a:t>
            </a:r>
          </a:p>
          <a:p>
            <a:pPr lvl="1">
              <a:buClrTx/>
            </a:pPr>
            <a:r>
              <a:rPr lang="en-US" sz="2600" cap="none" dirty="0"/>
              <a:t>generally include the name of the recipient and a description and value of the item</a:t>
            </a:r>
          </a:p>
          <a:p>
            <a:pPr lvl="1">
              <a:buClrTx/>
            </a:pPr>
            <a:r>
              <a:rPr lang="en-US" sz="2600" cap="none" dirty="0"/>
              <a:t>are public record</a:t>
            </a:r>
          </a:p>
          <a:p>
            <a:pPr>
              <a:buFont typeface="Wingdings 2" pitchFamily="18" charset="2"/>
              <a:buNone/>
            </a:pPr>
            <a:endParaRPr lang="en-US" sz="2800" dirty="0"/>
          </a:p>
        </p:txBody>
      </p:sp>
      <p:sp>
        <p:nvSpPr>
          <p:cNvPr id="5" name="Slide Number Placeholder 4"/>
          <p:cNvSpPr>
            <a:spLocks noGrp="1"/>
          </p:cNvSpPr>
          <p:nvPr>
            <p:ph type="sldNum" sz="quarter" idx="12"/>
          </p:nvPr>
        </p:nvSpPr>
        <p:spPr/>
        <p:txBody>
          <a:bodyPr/>
          <a:lstStyle/>
          <a:p>
            <a:pPr>
              <a:defRPr/>
            </a:pPr>
            <a:fld id="{6379A7BA-27EA-4A48-A255-FDCB872CBF7C}" type="slidenum">
              <a:rPr lang="en-US"/>
              <a:pPr>
                <a:defRPr/>
              </a:pPr>
              <a:t>73</a:t>
            </a:fld>
            <a:endParaRPr lang="en-US" dirty="0"/>
          </a:p>
        </p:txBody>
      </p:sp>
      <p:sp>
        <p:nvSpPr>
          <p:cNvPr id="7" name="TextBox 6">
            <a:extLst>
              <a:ext uri="{FF2B5EF4-FFF2-40B4-BE49-F238E27FC236}">
                <a16:creationId xmlns:a16="http://schemas.microsoft.com/office/drawing/2014/main" id="{F9CB4EBE-07EF-4551-8338-14A918273324}"/>
              </a:ext>
            </a:extLst>
          </p:cNvPr>
          <p:cNvSpPr txBox="1"/>
          <p:nvPr/>
        </p:nvSpPr>
        <p:spPr>
          <a:xfrm>
            <a:off x="7041750" y="5883276"/>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anim calcmode="lin" valueType="num">
                                      <p:cBhvr additive="base">
                                        <p:cTn id="13" dur="5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0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003">
                                            <p:txEl>
                                              <p:pRg st="2" end="2"/>
                                            </p:txEl>
                                          </p:spTgt>
                                        </p:tgtEl>
                                        <p:attrNameLst>
                                          <p:attrName>style.visibility</p:attrName>
                                        </p:attrNameLst>
                                      </p:cBhvr>
                                      <p:to>
                                        <p:strVal val="visible"/>
                                      </p:to>
                                    </p:set>
                                    <p:anim calcmode="lin" valueType="num">
                                      <p:cBhvr additive="base">
                                        <p:cTn id="19" dur="500" fill="hold"/>
                                        <p:tgtEl>
                                          <p:spTgt spid="1280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0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003">
                                            <p:txEl>
                                              <p:pRg st="3" end="3"/>
                                            </p:txEl>
                                          </p:spTgt>
                                        </p:tgtEl>
                                        <p:attrNameLst>
                                          <p:attrName>style.visibility</p:attrName>
                                        </p:attrNameLst>
                                      </p:cBhvr>
                                      <p:to>
                                        <p:strVal val="visible"/>
                                      </p:to>
                                    </p:set>
                                    <p:anim calcmode="lin" valueType="num">
                                      <p:cBhvr additive="base">
                                        <p:cTn id="25"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0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003">
                                            <p:txEl>
                                              <p:pRg st="4" end="4"/>
                                            </p:txEl>
                                          </p:spTgt>
                                        </p:tgtEl>
                                        <p:attrNameLst>
                                          <p:attrName>style.visibility</p:attrName>
                                        </p:attrNameLst>
                                      </p:cBhvr>
                                      <p:to>
                                        <p:strVal val="visible"/>
                                      </p:to>
                                    </p:set>
                                    <p:anim calcmode="lin" valueType="num">
                                      <p:cBhvr additive="base">
                                        <p:cTn id="31" dur="5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0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21151"/>
            <a:ext cx="8610600" cy="1299049"/>
          </a:xfrm>
        </p:spPr>
        <p:txBody>
          <a:bodyPr>
            <a:normAutofit fontScale="90000"/>
          </a:bodyPr>
          <a:lstStyle/>
          <a:p>
            <a:pPr marL="234950" indent="-234950" fontAlgn="auto">
              <a:spcAft>
                <a:spcPts val="0"/>
              </a:spcAft>
              <a:defRPr/>
            </a:pPr>
            <a:r>
              <a:rPr lang="en-US" sz="4000" b="1" cap="none" dirty="0">
                <a:solidFill>
                  <a:srgbClr val="0066CC"/>
                </a:solidFill>
                <a:cs typeface="Lucida Sans Unicode" pitchFamily="34" charset="0"/>
              </a:rPr>
              <a:t>Gift Ban Exceptions </a:t>
            </a:r>
            <a:br>
              <a:rPr lang="en-US" sz="4000" b="1" cap="none" dirty="0">
                <a:solidFill>
                  <a:srgbClr val="0066CC"/>
                </a:solidFill>
                <a:cs typeface="Lucida Sans Unicode" pitchFamily="34" charset="0"/>
              </a:rPr>
            </a:br>
            <a:r>
              <a:rPr lang="en-US" sz="4000" b="1" cap="none" dirty="0">
                <a:solidFill>
                  <a:srgbClr val="0066CC"/>
                </a:solidFill>
                <a:cs typeface="Lucida Sans Unicode" pitchFamily="34" charset="0"/>
              </a:rPr>
              <a:t>(Food and Beverages at Public Gatherings)</a:t>
            </a:r>
            <a:endParaRPr lang="en-US" sz="4000" b="1" i="1" cap="none" dirty="0">
              <a:solidFill>
                <a:srgbClr val="0066CC"/>
              </a:solidFill>
              <a:cs typeface="Lucida Sans Unicode" pitchFamily="34" charset="0"/>
            </a:endParaRPr>
          </a:p>
        </p:txBody>
      </p:sp>
      <p:sp>
        <p:nvSpPr>
          <p:cNvPr id="10" name="Slide Number Placeholder 9"/>
          <p:cNvSpPr>
            <a:spLocks noGrp="1"/>
          </p:cNvSpPr>
          <p:nvPr>
            <p:ph type="sldNum" sz="quarter" idx="12"/>
          </p:nvPr>
        </p:nvSpPr>
        <p:spPr/>
        <p:txBody>
          <a:bodyPr/>
          <a:lstStyle/>
          <a:p>
            <a:pPr>
              <a:defRPr/>
            </a:pPr>
            <a:fld id="{6226B1F1-C03E-4D98-8814-40F7CDDCD89B}" type="slidenum">
              <a:rPr lang="en-US"/>
              <a:pPr>
                <a:defRPr/>
              </a:pPr>
              <a:t>74</a:t>
            </a:fld>
            <a:endParaRPr lang="en-US" dirty="0"/>
          </a:p>
        </p:txBody>
      </p:sp>
      <p:sp>
        <p:nvSpPr>
          <p:cNvPr id="3" name="TextBox 2">
            <a:extLst>
              <a:ext uri="{FF2B5EF4-FFF2-40B4-BE49-F238E27FC236}">
                <a16:creationId xmlns:a16="http://schemas.microsoft.com/office/drawing/2014/main" id="{A54FC351-7576-473B-9D78-3B1ADD21044F}"/>
              </a:ext>
            </a:extLst>
          </p:cNvPr>
          <p:cNvSpPr txBox="1"/>
          <p:nvPr/>
        </p:nvSpPr>
        <p:spPr>
          <a:xfrm>
            <a:off x="780923" y="1972372"/>
            <a:ext cx="7811691" cy="1600438"/>
          </a:xfrm>
          <a:prstGeom prst="rect">
            <a:avLst/>
          </a:prstGeom>
          <a:noFill/>
        </p:spPr>
        <p:txBody>
          <a:bodyPr wrap="square" rtlCol="0">
            <a:spAutoFit/>
          </a:bodyPr>
          <a:lstStyle/>
          <a:p>
            <a:r>
              <a:rPr lang="en-US" sz="2800" dirty="0"/>
              <a:t>For “immediate consumption” at:</a:t>
            </a:r>
          </a:p>
          <a:p>
            <a:endParaRPr lang="en-US" sz="2800" dirty="0"/>
          </a:p>
          <a:p>
            <a:pPr marL="342900" indent="-342900">
              <a:buFont typeface="Arial" panose="020B0604020202020204" pitchFamily="34" charset="0"/>
              <a:buChar char="•"/>
            </a:pPr>
            <a:endParaRPr lang="en-US" sz="2400" dirty="0"/>
          </a:p>
          <a:p>
            <a:endParaRPr lang="en-US" dirty="0"/>
          </a:p>
        </p:txBody>
      </p:sp>
      <p:sp>
        <p:nvSpPr>
          <p:cNvPr id="6" name="TextBox 5">
            <a:extLst>
              <a:ext uri="{FF2B5EF4-FFF2-40B4-BE49-F238E27FC236}">
                <a16:creationId xmlns:a16="http://schemas.microsoft.com/office/drawing/2014/main" id="{F64BF114-5547-4434-A460-86740EB7F1AD}"/>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
        <p:nvSpPr>
          <p:cNvPr id="4" name="TextBox 3">
            <a:extLst>
              <a:ext uri="{FF2B5EF4-FFF2-40B4-BE49-F238E27FC236}">
                <a16:creationId xmlns:a16="http://schemas.microsoft.com/office/drawing/2014/main" id="{52A1EFDD-5F85-45F3-86C6-E13E72459839}"/>
              </a:ext>
            </a:extLst>
          </p:cNvPr>
          <p:cNvSpPr txBox="1"/>
          <p:nvPr/>
        </p:nvSpPr>
        <p:spPr>
          <a:xfrm>
            <a:off x="1162050" y="2973155"/>
            <a:ext cx="7620000" cy="1015663"/>
          </a:xfrm>
          <a:prstGeom prst="rect">
            <a:avLst/>
          </a:prstGeom>
          <a:noFill/>
        </p:spPr>
        <p:txBody>
          <a:bodyPr wrap="square" rtlCol="0">
            <a:spAutoFit/>
          </a:bodyPr>
          <a:lstStyle/>
          <a:p>
            <a:pPr marL="514350" indent="-514350">
              <a:buFont typeface="+mj-lt"/>
              <a:buAutoNum type="alphaLcPeriod"/>
            </a:pPr>
            <a:r>
              <a:rPr lang="en-US" sz="2400" dirty="0"/>
              <a:t>an open meeting of a public body, </a:t>
            </a:r>
            <a:r>
              <a:rPr lang="en-US" sz="2400" b="1" dirty="0"/>
              <a:t>or</a:t>
            </a:r>
          </a:p>
          <a:p>
            <a:pPr marL="514350" indent="-514350">
              <a:buFont typeface="+mj-lt"/>
              <a:buAutoNum type="alphaLcPeriod"/>
            </a:pPr>
            <a:endParaRPr lang="en-US" dirty="0"/>
          </a:p>
          <a:p>
            <a:endParaRPr lang="en-US" dirty="0"/>
          </a:p>
        </p:txBody>
      </p:sp>
      <p:sp>
        <p:nvSpPr>
          <p:cNvPr id="7" name="TextBox 6">
            <a:extLst>
              <a:ext uri="{FF2B5EF4-FFF2-40B4-BE49-F238E27FC236}">
                <a16:creationId xmlns:a16="http://schemas.microsoft.com/office/drawing/2014/main" id="{484A4AC8-3AE7-46B4-B895-613CCEECF33C}"/>
              </a:ext>
            </a:extLst>
          </p:cNvPr>
          <p:cNvSpPr txBox="1"/>
          <p:nvPr/>
        </p:nvSpPr>
        <p:spPr>
          <a:xfrm>
            <a:off x="1143000" y="3995765"/>
            <a:ext cx="8001000" cy="1477328"/>
          </a:xfrm>
          <a:prstGeom prst="rect">
            <a:avLst/>
          </a:prstGeom>
          <a:noFill/>
        </p:spPr>
        <p:txBody>
          <a:bodyPr wrap="square" rtlCol="0">
            <a:spAutoFit/>
          </a:bodyPr>
          <a:lstStyle/>
          <a:p>
            <a:pPr marL="457200" indent="-457200">
              <a:buAutoNum type="alphaLcPeriod" startAt="2"/>
            </a:pPr>
            <a:r>
              <a:rPr lang="en-US" sz="2400" dirty="0"/>
              <a:t>a gathering of a person or governmental unit with at least     </a:t>
            </a:r>
          </a:p>
          <a:p>
            <a:r>
              <a:rPr lang="en-US" sz="2400" dirty="0"/>
              <a:t>      ten people in attendance that is open to the public and has     </a:t>
            </a:r>
          </a:p>
          <a:p>
            <a:r>
              <a:rPr lang="en-US" sz="2400" dirty="0"/>
              <a:t>      a sign indicating as much, </a:t>
            </a:r>
            <a:r>
              <a:rPr lang="en-US" sz="2400" b="1" dirty="0"/>
              <a:t>or</a:t>
            </a:r>
            <a:endParaRPr lang="en-US" sz="2400" dirty="0"/>
          </a:p>
          <a:p>
            <a:endParaRPr lang="en-US"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42713-A678-4E42-96B9-4D7B1A24E254}"/>
              </a:ext>
            </a:extLst>
          </p:cNvPr>
          <p:cNvSpPr>
            <a:spLocks noGrp="1"/>
          </p:cNvSpPr>
          <p:nvPr>
            <p:ph type="title"/>
          </p:nvPr>
        </p:nvSpPr>
        <p:spPr>
          <a:xfrm>
            <a:off x="-114535" y="681954"/>
            <a:ext cx="9372600" cy="766895"/>
          </a:xfrm>
        </p:spPr>
        <p:txBody>
          <a:bodyPr>
            <a:noAutofit/>
          </a:bodyPr>
          <a:lstStyle/>
          <a:p>
            <a:r>
              <a:rPr lang="en-US" b="1" cap="none" dirty="0">
                <a:solidFill>
                  <a:srgbClr val="0066CC"/>
                </a:solidFill>
                <a:cs typeface="Lucida Sans Unicode" pitchFamily="34" charset="0"/>
              </a:rPr>
              <a:t>Gift Ban Exceptions </a:t>
            </a:r>
            <a:br>
              <a:rPr lang="en-US" b="1" cap="none" dirty="0">
                <a:solidFill>
                  <a:srgbClr val="0066CC"/>
                </a:solidFill>
                <a:cs typeface="Lucida Sans Unicode" pitchFamily="34" charset="0"/>
              </a:rPr>
            </a:br>
            <a:r>
              <a:rPr lang="en-US" b="1" cap="none" dirty="0">
                <a:solidFill>
                  <a:srgbClr val="0066CC"/>
                </a:solidFill>
                <a:cs typeface="Lucida Sans Unicode" pitchFamily="34" charset="0"/>
              </a:rPr>
              <a:t>(Food and Beverages at Public Gatherings)</a:t>
            </a:r>
            <a:endParaRPr lang="en-US" dirty="0"/>
          </a:p>
        </p:txBody>
      </p:sp>
      <p:sp>
        <p:nvSpPr>
          <p:cNvPr id="5" name="Content Placeholder 4">
            <a:extLst>
              <a:ext uri="{FF2B5EF4-FFF2-40B4-BE49-F238E27FC236}">
                <a16:creationId xmlns:a16="http://schemas.microsoft.com/office/drawing/2014/main" id="{319CBF6A-7148-497B-8A67-52992567A266}"/>
              </a:ext>
            </a:extLst>
          </p:cNvPr>
          <p:cNvSpPr>
            <a:spLocks noGrp="1"/>
          </p:cNvSpPr>
          <p:nvPr>
            <p:ph sz="quarter" idx="13"/>
          </p:nvPr>
        </p:nvSpPr>
        <p:spPr>
          <a:xfrm>
            <a:off x="685330" y="1600201"/>
            <a:ext cx="7772870" cy="4191000"/>
          </a:xfrm>
        </p:spPr>
        <p:txBody>
          <a:bodyPr/>
          <a:lstStyle/>
          <a:p>
            <a:pPr marL="0" indent="0">
              <a:buNone/>
            </a:pPr>
            <a:r>
              <a:rPr lang="en-US" sz="2800" b="1" cap="none" dirty="0"/>
              <a:t>c. </a:t>
            </a:r>
            <a:r>
              <a:rPr lang="en-US" cap="none" dirty="0"/>
              <a:t>. . . when at least one of the groups on the left is “invited” and one of the conditions on the right is true. </a:t>
            </a:r>
          </a:p>
        </p:txBody>
      </p:sp>
      <p:sp>
        <p:nvSpPr>
          <p:cNvPr id="3" name="Slide Number Placeholder 2">
            <a:extLst>
              <a:ext uri="{FF2B5EF4-FFF2-40B4-BE49-F238E27FC236}">
                <a16:creationId xmlns:a16="http://schemas.microsoft.com/office/drawing/2014/main" id="{E144ADB5-EC26-435B-96CA-01D120AB051C}"/>
              </a:ext>
            </a:extLst>
          </p:cNvPr>
          <p:cNvSpPr>
            <a:spLocks noGrp="1"/>
          </p:cNvSpPr>
          <p:nvPr>
            <p:ph type="sldNum" sz="quarter" idx="12"/>
          </p:nvPr>
        </p:nvSpPr>
        <p:spPr/>
        <p:txBody>
          <a:bodyPr/>
          <a:lstStyle/>
          <a:p>
            <a:pPr>
              <a:defRPr/>
            </a:pPr>
            <a:fld id="{DC8F6D09-6316-4F5E-AC08-851282D5BF5C}" type="slidenum">
              <a:rPr lang="en-US" smtClean="0"/>
              <a:pPr>
                <a:defRPr/>
              </a:pPr>
              <a:t>75</a:t>
            </a:fld>
            <a:endParaRPr lang="en-US" dirty="0"/>
          </a:p>
        </p:txBody>
      </p:sp>
      <p:sp>
        <p:nvSpPr>
          <p:cNvPr id="6" name="Rounded Rectangle 3">
            <a:extLst>
              <a:ext uri="{FF2B5EF4-FFF2-40B4-BE49-F238E27FC236}">
                <a16:creationId xmlns:a16="http://schemas.microsoft.com/office/drawing/2014/main" id="{5227BEBE-5551-486B-82C7-F0224BF8D457}"/>
              </a:ext>
            </a:extLst>
          </p:cNvPr>
          <p:cNvSpPr/>
          <p:nvPr/>
        </p:nvSpPr>
        <p:spPr>
          <a:xfrm>
            <a:off x="214522" y="2731532"/>
            <a:ext cx="4341813" cy="2895600"/>
          </a:xfrm>
          <a:prstGeom prst="roundRect">
            <a:avLst/>
          </a:prstGeom>
          <a:solidFill>
            <a:schemeClr val="bg2">
              <a:lumMod val="60000"/>
              <a:lumOff val="40000"/>
            </a:schemeClr>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285750" indent="-285750">
              <a:buFont typeface="Arial" panose="020B0604020202020204" pitchFamily="34" charset="0"/>
              <a:buChar char="•"/>
              <a:defRPr/>
            </a:pPr>
            <a:r>
              <a:rPr lang="en-US" sz="2000" dirty="0">
                <a:latin typeface="Tw Cen MT" panose="020B0602020104020603" pitchFamily="34" charset="0"/>
              </a:rPr>
              <a:t>all House or Senate members, </a:t>
            </a:r>
          </a:p>
          <a:p>
            <a:pPr marL="285750" indent="-285750">
              <a:buFont typeface="Arial" panose="020B0604020202020204" pitchFamily="34" charset="0"/>
              <a:buChar char="•"/>
              <a:defRPr/>
            </a:pPr>
            <a:r>
              <a:rPr lang="en-US" sz="2000" dirty="0">
                <a:latin typeface="Tw Cen MT" panose="020B0602020104020603" pitchFamily="34" charset="0"/>
              </a:rPr>
              <a:t>all members of a county or municipal legislative delegation, </a:t>
            </a:r>
          </a:p>
          <a:p>
            <a:pPr marL="285750" indent="-285750">
              <a:buFont typeface="Arial" panose="020B0604020202020204" pitchFamily="34" charset="0"/>
              <a:buChar char="•"/>
              <a:defRPr/>
            </a:pPr>
            <a:r>
              <a:rPr lang="en-US" sz="2000" dirty="0">
                <a:latin typeface="Tw Cen MT" panose="020B0602020104020603" pitchFamily="34" charset="0"/>
              </a:rPr>
              <a:t>a recognized caucus, </a:t>
            </a:r>
          </a:p>
          <a:p>
            <a:pPr marL="285750" indent="-285750">
              <a:buFont typeface="Arial" panose="020B0604020202020204" pitchFamily="34" charset="0"/>
              <a:buChar char="•"/>
              <a:defRPr/>
            </a:pPr>
            <a:r>
              <a:rPr lang="en-US" sz="2000" dirty="0">
                <a:latin typeface="Tw Cen MT" panose="020B0602020104020603" pitchFamily="34" charset="0"/>
              </a:rPr>
              <a:t>a General Assembly committee, </a:t>
            </a:r>
          </a:p>
          <a:p>
            <a:pPr marL="285750" indent="-285750">
              <a:buFont typeface="Arial" panose="020B0604020202020204" pitchFamily="34" charset="0"/>
              <a:buChar char="•"/>
              <a:defRPr/>
            </a:pPr>
            <a:r>
              <a:rPr lang="en-US" sz="2000" dirty="0">
                <a:latin typeface="Tw Cen MT" panose="020B0602020104020603" pitchFamily="34" charset="0"/>
              </a:rPr>
              <a:t>all legislative employees, </a:t>
            </a:r>
          </a:p>
          <a:p>
            <a:pPr marL="285750" indent="-285750">
              <a:buFont typeface="Arial" panose="020B0604020202020204" pitchFamily="34" charset="0"/>
              <a:buChar char="•"/>
              <a:defRPr/>
            </a:pPr>
            <a:r>
              <a:rPr lang="en-US" sz="2000" b="1" dirty="0">
                <a:solidFill>
                  <a:srgbClr val="FF0000"/>
                </a:solidFill>
                <a:latin typeface="Tw Cen MT" panose="020B0602020104020603" pitchFamily="34" charset="0"/>
              </a:rPr>
              <a:t>public servant’s entire board</a:t>
            </a:r>
            <a:r>
              <a:rPr lang="en-US" sz="2000" dirty="0">
                <a:latin typeface="Tw Cen MT" panose="020B0602020104020603" pitchFamily="34" charset="0"/>
              </a:rPr>
              <a:t>, </a:t>
            </a:r>
            <a:r>
              <a:rPr lang="en-US" sz="2000" b="1" dirty="0">
                <a:latin typeface="Tw Cen MT" panose="020B0602020104020603" pitchFamily="34" charset="0"/>
              </a:rPr>
              <a:t>or</a:t>
            </a:r>
            <a:r>
              <a:rPr lang="en-US" sz="2000" b="1" i="1" dirty="0">
                <a:latin typeface="Tw Cen MT" panose="020B0602020104020603" pitchFamily="34" charset="0"/>
              </a:rPr>
              <a:t> </a:t>
            </a:r>
          </a:p>
          <a:p>
            <a:pPr marL="285750" indent="-285750">
              <a:buFont typeface="Arial" panose="020B0604020202020204" pitchFamily="34" charset="0"/>
              <a:buChar char="•"/>
              <a:defRPr/>
            </a:pPr>
            <a:r>
              <a:rPr lang="en-US" sz="2000" dirty="0">
                <a:latin typeface="Tw Cen MT" panose="020B0602020104020603" pitchFamily="34" charset="0"/>
              </a:rPr>
              <a:t>at least 10 public servants.</a:t>
            </a:r>
          </a:p>
        </p:txBody>
      </p:sp>
      <p:sp>
        <p:nvSpPr>
          <p:cNvPr id="7" name="Rounded Rectangle 4">
            <a:extLst>
              <a:ext uri="{FF2B5EF4-FFF2-40B4-BE49-F238E27FC236}">
                <a16:creationId xmlns:a16="http://schemas.microsoft.com/office/drawing/2014/main" id="{F51C4845-C50B-477C-8AB1-B396B8DA451F}"/>
              </a:ext>
            </a:extLst>
          </p:cNvPr>
          <p:cNvSpPr/>
          <p:nvPr/>
        </p:nvSpPr>
        <p:spPr>
          <a:xfrm>
            <a:off x="5335238" y="2731532"/>
            <a:ext cx="3706813" cy="2819400"/>
          </a:xfrm>
          <a:prstGeom prst="roundRect">
            <a:avLst/>
          </a:prstGeom>
          <a:solidFill>
            <a:schemeClr val="bg2">
              <a:lumMod val="60000"/>
              <a:lumOff val="40000"/>
            </a:schemeClr>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342900" indent="-342900">
              <a:buFont typeface="Arial" panose="020B0604020202020204" pitchFamily="34" charset="0"/>
              <a:buChar char="•"/>
              <a:defRPr/>
            </a:pPr>
            <a:r>
              <a:rPr lang="en-US" sz="2000" dirty="0"/>
              <a:t>at least 10 people associated with host or sponsor actually attend; </a:t>
            </a:r>
            <a:r>
              <a:rPr lang="en-US" sz="2000" b="1" dirty="0"/>
              <a:t>or</a:t>
            </a:r>
          </a:p>
          <a:p>
            <a:pPr>
              <a:defRPr/>
            </a:pPr>
            <a:r>
              <a:rPr lang="en-US" sz="2000" dirty="0"/>
              <a:t> </a:t>
            </a:r>
          </a:p>
          <a:p>
            <a:pPr marL="342900" indent="-342900">
              <a:buFont typeface="Arial" panose="020B0604020202020204" pitchFamily="34" charset="0"/>
              <a:buChar char="•"/>
              <a:defRPr/>
            </a:pPr>
            <a:r>
              <a:rPr lang="en-US" sz="2000" dirty="0"/>
              <a:t>all shareholders, employees, members, etc. located in N.C. are invited.</a:t>
            </a:r>
          </a:p>
        </p:txBody>
      </p:sp>
      <p:sp>
        <p:nvSpPr>
          <p:cNvPr id="8" name="TextBox 7">
            <a:extLst>
              <a:ext uri="{FF2B5EF4-FFF2-40B4-BE49-F238E27FC236}">
                <a16:creationId xmlns:a16="http://schemas.microsoft.com/office/drawing/2014/main" id="{C27AA135-3AD2-4DE6-821B-77AB29723FEA}"/>
              </a:ext>
            </a:extLst>
          </p:cNvPr>
          <p:cNvSpPr txBox="1">
            <a:spLocks noChangeArrowheads="1"/>
          </p:cNvSpPr>
          <p:nvPr/>
        </p:nvSpPr>
        <p:spPr bwMode="auto">
          <a:xfrm>
            <a:off x="4651386" y="3810000"/>
            <a:ext cx="503664" cy="369332"/>
          </a:xfrm>
          <a:prstGeom prst="rect">
            <a:avLst/>
          </a:prstGeom>
          <a:noFill/>
          <a:ln w="9525">
            <a:noFill/>
            <a:miter lim="800000"/>
            <a:headEnd/>
            <a:tailEnd/>
          </a:ln>
        </p:spPr>
        <p:txBody>
          <a:bodyPr wrap="none">
            <a:spAutoFit/>
          </a:bodyPr>
          <a:lstStyle/>
          <a:p>
            <a:pPr algn="ctr"/>
            <a:r>
              <a:rPr lang="en-US" b="1" i="1" dirty="0"/>
              <a:t>and</a:t>
            </a:r>
          </a:p>
        </p:txBody>
      </p:sp>
      <p:sp>
        <p:nvSpPr>
          <p:cNvPr id="10" name="TextBox 9">
            <a:extLst>
              <a:ext uri="{FF2B5EF4-FFF2-40B4-BE49-F238E27FC236}">
                <a16:creationId xmlns:a16="http://schemas.microsoft.com/office/drawing/2014/main" id="{38A2A8E8-D212-443C-9FD8-152253C1C0A1}"/>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extLst>
      <p:ext uri="{BB962C8B-B14F-4D97-AF65-F5344CB8AC3E}">
        <p14:creationId xmlns:p14="http://schemas.microsoft.com/office/powerpoint/2010/main" val="613988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C9FC-56E2-459D-8745-21C800E144EA}"/>
              </a:ext>
            </a:extLst>
          </p:cNvPr>
          <p:cNvSpPr>
            <a:spLocks noGrp="1"/>
          </p:cNvSpPr>
          <p:nvPr>
            <p:ph type="title"/>
          </p:nvPr>
        </p:nvSpPr>
        <p:spPr>
          <a:xfrm>
            <a:off x="457200" y="856197"/>
            <a:ext cx="8458668" cy="766895"/>
          </a:xfrm>
        </p:spPr>
        <p:txBody>
          <a:bodyPr>
            <a:noAutofit/>
          </a:bodyPr>
          <a:lstStyle/>
          <a:p>
            <a:r>
              <a:rPr lang="en-US" b="1" cap="none" dirty="0">
                <a:solidFill>
                  <a:srgbClr val="0066CC"/>
                </a:solidFill>
                <a:cs typeface="Lucida Sans Unicode" pitchFamily="34" charset="0"/>
              </a:rPr>
              <a:t>Gift Ban Exceptions </a:t>
            </a:r>
            <a:br>
              <a:rPr lang="en-US" b="1" cap="none" dirty="0">
                <a:solidFill>
                  <a:srgbClr val="0066CC"/>
                </a:solidFill>
                <a:cs typeface="Lucida Sans Unicode" pitchFamily="34" charset="0"/>
              </a:rPr>
            </a:br>
            <a:r>
              <a:rPr lang="en-US" b="1" cap="none" dirty="0">
                <a:solidFill>
                  <a:srgbClr val="0066CC"/>
                </a:solidFill>
                <a:cs typeface="Lucida Sans Unicode" pitchFamily="34" charset="0"/>
              </a:rPr>
              <a:t>(Food and Beverages at Public Gatherings)</a:t>
            </a:r>
            <a:endParaRPr lang="en-US" dirty="0"/>
          </a:p>
        </p:txBody>
      </p:sp>
      <p:sp>
        <p:nvSpPr>
          <p:cNvPr id="3" name="Content Placeholder 2">
            <a:extLst>
              <a:ext uri="{FF2B5EF4-FFF2-40B4-BE49-F238E27FC236}">
                <a16:creationId xmlns:a16="http://schemas.microsoft.com/office/drawing/2014/main" id="{5506DD3C-776E-4F94-9541-0FFB812A242E}"/>
              </a:ext>
            </a:extLst>
          </p:cNvPr>
          <p:cNvSpPr>
            <a:spLocks noGrp="1"/>
          </p:cNvSpPr>
          <p:nvPr>
            <p:ph sz="quarter" idx="13"/>
          </p:nvPr>
        </p:nvSpPr>
        <p:spPr>
          <a:xfrm>
            <a:off x="685800" y="2133600"/>
            <a:ext cx="7772870" cy="3505200"/>
          </a:xfrm>
        </p:spPr>
        <p:txBody>
          <a:bodyPr>
            <a:normAutofit fontScale="92500" lnSpcReduction="10000"/>
          </a:bodyPr>
          <a:lstStyle/>
          <a:p>
            <a:r>
              <a:rPr lang="en-US" sz="2400" cap="none" dirty="0"/>
              <a:t>For this purpose, “invited” means the host gave written notice: </a:t>
            </a:r>
          </a:p>
          <a:p>
            <a:pPr lvl="1"/>
            <a:r>
              <a:rPr lang="en-US" sz="2400" cap="none" dirty="0"/>
              <a:t>containing the date, time, and location,</a:t>
            </a:r>
          </a:p>
          <a:p>
            <a:pPr lvl="1"/>
            <a:r>
              <a:rPr lang="en-US" sz="2400" cap="none" dirty="0"/>
              <a:t>at least 24 hours in advance, </a:t>
            </a:r>
          </a:p>
          <a:p>
            <a:pPr lvl="1"/>
            <a:r>
              <a:rPr lang="en-US" sz="2400" cap="none" dirty="0"/>
              <a:t>from at least one host or sponsor,</a:t>
            </a:r>
          </a:p>
          <a:p>
            <a:pPr lvl="1"/>
            <a:r>
              <a:rPr lang="en-US" sz="2400" cap="none" dirty="0"/>
              <a:t>to the specific qualifying group. </a:t>
            </a:r>
          </a:p>
          <a:p>
            <a:r>
              <a:rPr lang="en-US" sz="2400" cap="none" dirty="0"/>
              <a:t>If the event is sponsored by a lobbyist or lobbyist principal, the invitation must say whether the event is permitted by this exception.</a:t>
            </a:r>
          </a:p>
          <a:p>
            <a:endParaRPr lang="en-US" dirty="0"/>
          </a:p>
        </p:txBody>
      </p:sp>
      <p:sp>
        <p:nvSpPr>
          <p:cNvPr id="4" name="Slide Number Placeholder 3">
            <a:extLst>
              <a:ext uri="{FF2B5EF4-FFF2-40B4-BE49-F238E27FC236}">
                <a16:creationId xmlns:a16="http://schemas.microsoft.com/office/drawing/2014/main" id="{A04463F0-6F7C-49FF-AD69-034ED48E6989}"/>
              </a:ext>
            </a:extLst>
          </p:cNvPr>
          <p:cNvSpPr>
            <a:spLocks noGrp="1"/>
          </p:cNvSpPr>
          <p:nvPr>
            <p:ph type="sldNum" sz="quarter" idx="12"/>
          </p:nvPr>
        </p:nvSpPr>
        <p:spPr/>
        <p:txBody>
          <a:bodyPr/>
          <a:lstStyle/>
          <a:p>
            <a:pPr>
              <a:defRPr/>
            </a:pPr>
            <a:fld id="{8C2F2788-9A57-4D72-8D25-6127A48676D3}" type="slidenum">
              <a:rPr lang="en-US" smtClean="0"/>
              <a:pPr>
                <a:defRPr/>
              </a:pPr>
              <a:t>76</a:t>
            </a:fld>
            <a:endParaRPr lang="en-US" dirty="0"/>
          </a:p>
        </p:txBody>
      </p:sp>
      <p:sp>
        <p:nvSpPr>
          <p:cNvPr id="6" name="TextBox 5">
            <a:extLst>
              <a:ext uri="{FF2B5EF4-FFF2-40B4-BE49-F238E27FC236}">
                <a16:creationId xmlns:a16="http://schemas.microsoft.com/office/drawing/2014/main" id="{E47AA44D-DF9C-40F0-BF03-1173BCF73E5C}"/>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extLst>
      <p:ext uri="{BB962C8B-B14F-4D97-AF65-F5344CB8AC3E}">
        <p14:creationId xmlns:p14="http://schemas.microsoft.com/office/powerpoint/2010/main" val="24852622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277792" y="533400"/>
            <a:ext cx="8839200" cy="1143000"/>
          </a:xfrm>
        </p:spPr>
        <p:txBody>
          <a:bodyPr>
            <a:normAutofit fontScale="90000"/>
          </a:bodyPr>
          <a:lstStyle/>
          <a:p>
            <a:pPr marL="346075" indent="-346075" fontAlgn="auto">
              <a:spcAft>
                <a:spcPts val="0"/>
              </a:spcAft>
              <a:defRPr/>
            </a:pPr>
            <a:r>
              <a:rPr lang="en-US" sz="3200" b="1" cap="none" dirty="0">
                <a:solidFill>
                  <a:srgbClr val="0066CC"/>
                </a:solidFill>
                <a:cs typeface="Lucida Sans Unicode" pitchFamily="34" charset="0"/>
              </a:rPr>
              <a:t>Gift Ban Exceptions</a:t>
            </a:r>
            <a:br>
              <a:rPr lang="en-US" sz="3200" b="1" cap="none" dirty="0">
                <a:solidFill>
                  <a:srgbClr val="0066CC"/>
                </a:solidFill>
                <a:cs typeface="Lucida Sans Unicode" pitchFamily="34" charset="0"/>
              </a:rPr>
            </a:br>
            <a:r>
              <a:rPr lang="en-US" sz="3200" b="1" cap="none" dirty="0">
                <a:solidFill>
                  <a:srgbClr val="0066CC"/>
                </a:solidFill>
                <a:cs typeface="Lucida Sans Unicode" pitchFamily="34" charset="0"/>
              </a:rPr>
              <a:t>(Educational Meetings and Meetings of Nonpartisan Organizations / Lobbyist Principals Only)</a:t>
            </a:r>
            <a:endParaRPr lang="en-US" sz="3200" b="1" i="1" cap="none" dirty="0">
              <a:solidFill>
                <a:srgbClr val="FF0000"/>
              </a:solidFill>
              <a:cs typeface="Lucida Sans Unicode" pitchFamily="34" charset="0"/>
            </a:endParaRPr>
          </a:p>
        </p:txBody>
      </p:sp>
      <p:sp>
        <p:nvSpPr>
          <p:cNvPr id="80899" name="Content Placeholder 2"/>
          <p:cNvSpPr>
            <a:spLocks noGrp="1"/>
          </p:cNvSpPr>
          <p:nvPr>
            <p:ph sz="quarter" idx="13"/>
          </p:nvPr>
        </p:nvSpPr>
        <p:spPr>
          <a:xfrm>
            <a:off x="152400" y="2057400"/>
            <a:ext cx="8686800" cy="1143000"/>
          </a:xfrm>
        </p:spPr>
        <p:txBody>
          <a:bodyPr>
            <a:normAutofit lnSpcReduction="10000"/>
          </a:bodyPr>
          <a:lstStyle/>
          <a:p>
            <a:pPr algn="just">
              <a:lnSpc>
                <a:spcPct val="90000"/>
              </a:lnSpc>
              <a:buFont typeface="Wingdings 2" pitchFamily="18" charset="2"/>
              <a:buNone/>
            </a:pPr>
            <a:r>
              <a:rPr lang="en-US" sz="2800" cap="none" dirty="0"/>
              <a:t>	You can accept reasonable actual expenditures for food, beverages, registration, travel and lodging in connection with your:</a:t>
            </a:r>
          </a:p>
          <a:p>
            <a:pPr algn="just">
              <a:lnSpc>
                <a:spcPct val="90000"/>
              </a:lnSpc>
              <a:buFont typeface="Wingdings 2" pitchFamily="18" charset="2"/>
              <a:buNone/>
            </a:pPr>
            <a:endParaRPr lang="en-US" sz="2800" cap="none" dirty="0"/>
          </a:p>
          <a:p>
            <a:pPr algn="just">
              <a:lnSpc>
                <a:spcPct val="90000"/>
              </a:lnSpc>
              <a:buFont typeface="Wingdings 2" pitchFamily="18" charset="2"/>
              <a:buNone/>
            </a:pPr>
            <a:endParaRPr lang="en-US" sz="2800" cap="none" dirty="0"/>
          </a:p>
        </p:txBody>
      </p:sp>
      <p:sp>
        <p:nvSpPr>
          <p:cNvPr id="5" name="Slide Number Placeholder 4"/>
          <p:cNvSpPr>
            <a:spLocks noGrp="1"/>
          </p:cNvSpPr>
          <p:nvPr>
            <p:ph type="sldNum" sz="quarter" idx="12"/>
          </p:nvPr>
        </p:nvSpPr>
        <p:spPr/>
        <p:txBody>
          <a:bodyPr/>
          <a:lstStyle/>
          <a:p>
            <a:pPr>
              <a:defRPr/>
            </a:pPr>
            <a:fld id="{03BF3146-C122-4B51-A06B-9429E6D25009}" type="slidenum">
              <a:rPr lang="en-US"/>
              <a:pPr>
                <a:defRPr/>
              </a:pPr>
              <a:t>77</a:t>
            </a:fld>
            <a:endParaRPr lang="en-US" dirty="0"/>
          </a:p>
        </p:txBody>
      </p:sp>
      <p:sp>
        <p:nvSpPr>
          <p:cNvPr id="7" name="TextBox 6">
            <a:extLst>
              <a:ext uri="{FF2B5EF4-FFF2-40B4-BE49-F238E27FC236}">
                <a16:creationId xmlns:a16="http://schemas.microsoft.com/office/drawing/2014/main" id="{7E3D52EB-9347-448C-BAE0-9B7E8991C86A}"/>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
        <p:nvSpPr>
          <p:cNvPr id="8" name="Content Placeholder 2">
            <a:extLst>
              <a:ext uri="{FF2B5EF4-FFF2-40B4-BE49-F238E27FC236}">
                <a16:creationId xmlns:a16="http://schemas.microsoft.com/office/drawing/2014/main" id="{5494DE6C-0DC5-43BD-96D9-C6C27204EA7A}"/>
              </a:ext>
            </a:extLst>
          </p:cNvPr>
          <p:cNvSpPr txBox="1">
            <a:spLocks/>
          </p:cNvSpPr>
          <p:nvPr/>
        </p:nvSpPr>
        <p:spPr>
          <a:xfrm>
            <a:off x="315892" y="3276600"/>
            <a:ext cx="8686800" cy="1143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457200" lvl="2" indent="0">
              <a:lnSpc>
                <a:spcPct val="100000"/>
              </a:lnSpc>
              <a:spcBef>
                <a:spcPts val="0"/>
              </a:spcBef>
            </a:pPr>
            <a:r>
              <a:rPr lang="en-US" sz="2800" cap="none" dirty="0"/>
              <a:t>	</a:t>
            </a:r>
            <a:r>
              <a:rPr lang="en-US" sz="2400" cap="none" dirty="0"/>
              <a:t>attendance at an educational meeting primarily related to     </a:t>
            </a:r>
          </a:p>
          <a:p>
            <a:pPr marL="457200" lvl="2" indent="0">
              <a:lnSpc>
                <a:spcPct val="100000"/>
              </a:lnSpc>
              <a:spcBef>
                <a:spcPts val="0"/>
              </a:spcBef>
              <a:buNone/>
            </a:pPr>
            <a:r>
              <a:rPr lang="en-US" sz="2400" cap="none" dirty="0"/>
              <a:t>     your public duties, </a:t>
            </a:r>
            <a:r>
              <a:rPr lang="en-US" sz="2400" b="1" cap="none" dirty="0"/>
              <a:t>or</a:t>
            </a:r>
          </a:p>
          <a:p>
            <a:pPr algn="just">
              <a:lnSpc>
                <a:spcPct val="90000"/>
              </a:lnSpc>
              <a:buFont typeface="Wingdings 2" pitchFamily="18" charset="2"/>
              <a:buNone/>
            </a:pPr>
            <a:endParaRPr lang="en-US" sz="2800" cap="none" dirty="0"/>
          </a:p>
          <a:p>
            <a:pPr algn="just">
              <a:lnSpc>
                <a:spcPct val="90000"/>
              </a:lnSpc>
              <a:buFont typeface="Wingdings 2" pitchFamily="18" charset="2"/>
              <a:buNone/>
            </a:pPr>
            <a:endParaRPr lang="en-US" sz="2800" cap="none" dirty="0"/>
          </a:p>
        </p:txBody>
      </p:sp>
      <p:sp>
        <p:nvSpPr>
          <p:cNvPr id="9" name="Content Placeholder 2">
            <a:extLst>
              <a:ext uri="{FF2B5EF4-FFF2-40B4-BE49-F238E27FC236}">
                <a16:creationId xmlns:a16="http://schemas.microsoft.com/office/drawing/2014/main" id="{A30B7C52-7BE8-4CA3-826E-08DD1A3CC614}"/>
              </a:ext>
            </a:extLst>
          </p:cNvPr>
          <p:cNvSpPr txBox="1">
            <a:spLocks/>
          </p:cNvSpPr>
          <p:nvPr/>
        </p:nvSpPr>
        <p:spPr>
          <a:xfrm>
            <a:off x="838200" y="4273551"/>
            <a:ext cx="8942408" cy="1143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457200" lvl="2" indent="-457200">
              <a:lnSpc>
                <a:spcPct val="100000"/>
              </a:lnSpc>
              <a:spcBef>
                <a:spcPts val="0"/>
              </a:spcBef>
            </a:pPr>
            <a:r>
              <a:rPr lang="en-US" sz="2400" cap="none" dirty="0"/>
              <a:t>participation as a speaker or panel member at a meeting, </a:t>
            </a:r>
            <a:r>
              <a:rPr lang="en-US" sz="2400" b="1" cap="none" dirty="0"/>
              <a:t>or</a:t>
            </a:r>
          </a:p>
          <a:p>
            <a:pPr algn="just">
              <a:lnSpc>
                <a:spcPct val="90000"/>
              </a:lnSpc>
              <a:buFont typeface="Wingdings 2" pitchFamily="18" charset="2"/>
              <a:buNone/>
            </a:pPr>
            <a:endParaRPr lang="en-US" sz="2800" cap="none" dirty="0"/>
          </a:p>
          <a:p>
            <a:pPr algn="just">
              <a:lnSpc>
                <a:spcPct val="90000"/>
              </a:lnSpc>
              <a:buFont typeface="Wingdings 2" pitchFamily="18" charset="2"/>
              <a:buNone/>
            </a:pPr>
            <a:endParaRPr lang="en-US" sz="2800" cap="none" dirty="0"/>
          </a:p>
        </p:txBody>
      </p:sp>
      <p:sp>
        <p:nvSpPr>
          <p:cNvPr id="10" name="Content Placeholder 2">
            <a:extLst>
              <a:ext uri="{FF2B5EF4-FFF2-40B4-BE49-F238E27FC236}">
                <a16:creationId xmlns:a16="http://schemas.microsoft.com/office/drawing/2014/main" id="{49C69124-94D0-4AB2-AC34-D368A04789DF}"/>
              </a:ext>
            </a:extLst>
          </p:cNvPr>
          <p:cNvSpPr txBox="1">
            <a:spLocks/>
          </p:cNvSpPr>
          <p:nvPr/>
        </p:nvSpPr>
        <p:spPr>
          <a:xfrm>
            <a:off x="361950" y="4949826"/>
            <a:ext cx="8164492" cy="11430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457200" lvl="2" indent="0">
              <a:spcBef>
                <a:spcPts val="0"/>
              </a:spcBef>
            </a:pPr>
            <a:r>
              <a:rPr lang="en-US" sz="2800" cap="none" dirty="0"/>
              <a:t>	participation in meetings as a member of a nonpartisan </a:t>
            </a:r>
          </a:p>
          <a:p>
            <a:pPr marL="457200" lvl="2" indent="0">
              <a:spcBef>
                <a:spcPts val="0"/>
              </a:spcBef>
              <a:buNone/>
            </a:pPr>
            <a:r>
              <a:rPr lang="en-US" sz="2800" cap="none" dirty="0"/>
              <a:t>     organization of which your agency is a member</a:t>
            </a:r>
          </a:p>
          <a:p>
            <a:pPr algn="just">
              <a:lnSpc>
                <a:spcPct val="90000"/>
              </a:lnSpc>
              <a:buFont typeface="Wingdings 2" pitchFamily="18" charset="2"/>
              <a:buNone/>
            </a:pPr>
            <a:endParaRPr lang="en-US" sz="2800" cap="none" dirty="0"/>
          </a:p>
          <a:p>
            <a:pPr algn="just">
              <a:lnSpc>
                <a:spcPct val="90000"/>
              </a:lnSpc>
              <a:buFont typeface="Wingdings 2" pitchFamily="18" charset="2"/>
              <a:buNone/>
            </a:pPr>
            <a:endParaRPr lang="en-US" sz="2800" cap="none"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AFC1-5F37-4649-8C92-6C6068ABF657}"/>
              </a:ext>
            </a:extLst>
          </p:cNvPr>
          <p:cNvSpPr>
            <a:spLocks noGrp="1"/>
          </p:cNvSpPr>
          <p:nvPr>
            <p:ph type="title"/>
          </p:nvPr>
        </p:nvSpPr>
        <p:spPr>
          <a:xfrm>
            <a:off x="533400" y="762000"/>
            <a:ext cx="8230068" cy="1224095"/>
          </a:xfrm>
        </p:spPr>
        <p:txBody>
          <a:bodyPr>
            <a:normAutofit fontScale="90000"/>
          </a:bodyPr>
          <a:lstStyle/>
          <a:p>
            <a:r>
              <a:rPr lang="en-US" b="1" cap="none" dirty="0">
                <a:solidFill>
                  <a:srgbClr val="0066CC"/>
                </a:solidFill>
                <a:cs typeface="Lucida Sans Unicode" pitchFamily="34" charset="0"/>
              </a:rPr>
              <a:t>Gift Ban Exceptions</a:t>
            </a:r>
            <a:br>
              <a:rPr lang="en-US" b="1" cap="none" dirty="0">
                <a:solidFill>
                  <a:srgbClr val="0066CC"/>
                </a:solidFill>
                <a:cs typeface="Lucida Sans Unicode" pitchFamily="34" charset="0"/>
              </a:rPr>
            </a:br>
            <a:r>
              <a:rPr lang="en-US" b="1" cap="none" dirty="0">
                <a:solidFill>
                  <a:srgbClr val="0066CC"/>
                </a:solidFill>
                <a:cs typeface="Lucida Sans Unicode" pitchFamily="34" charset="0"/>
              </a:rPr>
              <a:t>(Educational Meetings and </a:t>
            </a:r>
            <a:br>
              <a:rPr lang="en-US" b="1" cap="none" dirty="0">
                <a:solidFill>
                  <a:srgbClr val="0066CC"/>
                </a:solidFill>
                <a:cs typeface="Lucida Sans Unicode" pitchFamily="34" charset="0"/>
              </a:rPr>
            </a:br>
            <a:r>
              <a:rPr lang="en-US" b="1" cap="none" dirty="0">
                <a:solidFill>
                  <a:srgbClr val="0066CC"/>
                </a:solidFill>
                <a:cs typeface="Lucida Sans Unicode" pitchFamily="34" charset="0"/>
              </a:rPr>
              <a:t>Meetings of Nonpartisan Organizations)</a:t>
            </a:r>
            <a:endParaRPr lang="en-US" dirty="0"/>
          </a:p>
        </p:txBody>
      </p:sp>
      <p:sp>
        <p:nvSpPr>
          <p:cNvPr id="3" name="Content Placeholder 2">
            <a:extLst>
              <a:ext uri="{FF2B5EF4-FFF2-40B4-BE49-F238E27FC236}">
                <a16:creationId xmlns:a16="http://schemas.microsoft.com/office/drawing/2014/main" id="{FA3DFDD1-2B67-4A2C-9E08-43EA6FD86C32}"/>
              </a:ext>
            </a:extLst>
          </p:cNvPr>
          <p:cNvSpPr>
            <a:spLocks noGrp="1"/>
          </p:cNvSpPr>
          <p:nvPr>
            <p:ph sz="quarter" idx="13"/>
          </p:nvPr>
        </p:nvSpPr>
        <p:spPr>
          <a:xfrm>
            <a:off x="762000" y="3124200"/>
            <a:ext cx="7467600" cy="2621751"/>
          </a:xfrm>
        </p:spPr>
        <p:txBody>
          <a:bodyPr>
            <a:normAutofit fontScale="92500" lnSpcReduction="10000"/>
          </a:bodyPr>
          <a:lstStyle/>
          <a:p>
            <a:pPr lvl="1">
              <a:lnSpc>
                <a:spcPct val="90000"/>
              </a:lnSpc>
            </a:pPr>
            <a:r>
              <a:rPr lang="en-US" sz="2600" cap="none" dirty="0"/>
              <a:t>Lobbyist principals only</a:t>
            </a:r>
          </a:p>
          <a:p>
            <a:pPr lvl="1">
              <a:lnSpc>
                <a:spcPct val="90000"/>
              </a:lnSpc>
            </a:pPr>
            <a:r>
              <a:rPr lang="en-US" sz="2600" cap="none" dirty="0"/>
              <a:t>Meetings must be attended by at least ten people.</a:t>
            </a:r>
          </a:p>
          <a:p>
            <a:pPr lvl="1">
              <a:lnSpc>
                <a:spcPct val="90000"/>
              </a:lnSpc>
            </a:pPr>
            <a:r>
              <a:rPr lang="en-US" sz="2600" cap="none" dirty="0"/>
              <a:t>Formal agenda required.</a:t>
            </a:r>
          </a:p>
          <a:p>
            <a:pPr lvl="1">
              <a:lnSpc>
                <a:spcPct val="90000"/>
              </a:lnSpc>
            </a:pPr>
            <a:r>
              <a:rPr lang="en-US" sz="2600" cap="none" dirty="0"/>
              <a:t>Ten days notice.</a:t>
            </a:r>
          </a:p>
          <a:p>
            <a:pPr lvl="1">
              <a:lnSpc>
                <a:spcPct val="90000"/>
              </a:lnSpc>
            </a:pPr>
            <a:r>
              <a:rPr lang="en-US" sz="2600" cap="none" dirty="0"/>
              <a:t>Entertainment must be incidental.</a:t>
            </a:r>
          </a:p>
          <a:p>
            <a:pPr lvl="1">
              <a:lnSpc>
                <a:spcPct val="90000"/>
              </a:lnSpc>
            </a:pPr>
            <a:r>
              <a:rPr lang="en-US" sz="2600" cap="none" dirty="0"/>
              <a:t>Everybody gets the stuff.</a:t>
            </a:r>
          </a:p>
          <a:p>
            <a:pPr lvl="1">
              <a:lnSpc>
                <a:spcPct val="90000"/>
              </a:lnSpc>
            </a:pPr>
            <a:r>
              <a:rPr lang="en-US" sz="2600" cap="none" dirty="0"/>
              <a:t>You must be a bona fide speaker.</a:t>
            </a:r>
          </a:p>
          <a:p>
            <a:pPr>
              <a:lnSpc>
                <a:spcPct val="90000"/>
              </a:lnSpc>
              <a:buClr>
                <a:schemeClr val="tx1"/>
              </a:buClr>
            </a:pPr>
            <a:endParaRPr lang="en-US" sz="800" b="1" cap="none" dirty="0"/>
          </a:p>
          <a:p>
            <a:endParaRPr lang="en-US" dirty="0"/>
          </a:p>
        </p:txBody>
      </p:sp>
      <p:sp>
        <p:nvSpPr>
          <p:cNvPr id="4" name="Slide Number Placeholder 3">
            <a:extLst>
              <a:ext uri="{FF2B5EF4-FFF2-40B4-BE49-F238E27FC236}">
                <a16:creationId xmlns:a16="http://schemas.microsoft.com/office/drawing/2014/main" id="{769E91CD-62A9-4A0E-A0CF-259B9F4C36CE}"/>
              </a:ext>
            </a:extLst>
          </p:cNvPr>
          <p:cNvSpPr>
            <a:spLocks noGrp="1"/>
          </p:cNvSpPr>
          <p:nvPr>
            <p:ph type="sldNum" sz="quarter" idx="12"/>
          </p:nvPr>
        </p:nvSpPr>
        <p:spPr/>
        <p:txBody>
          <a:bodyPr/>
          <a:lstStyle/>
          <a:p>
            <a:pPr>
              <a:defRPr/>
            </a:pPr>
            <a:fld id="{8C2F2788-9A57-4D72-8D25-6127A48676D3}" type="slidenum">
              <a:rPr lang="en-US" smtClean="0"/>
              <a:pPr>
                <a:defRPr/>
              </a:pPr>
              <a:t>78</a:t>
            </a:fld>
            <a:endParaRPr lang="en-US" dirty="0"/>
          </a:p>
        </p:txBody>
      </p:sp>
      <p:sp>
        <p:nvSpPr>
          <p:cNvPr id="5" name="TextBox 4">
            <a:extLst>
              <a:ext uri="{FF2B5EF4-FFF2-40B4-BE49-F238E27FC236}">
                <a16:creationId xmlns:a16="http://schemas.microsoft.com/office/drawing/2014/main" id="{726466C7-00D3-423E-9FCD-34244707DE6E}"/>
              </a:ext>
            </a:extLst>
          </p:cNvPr>
          <p:cNvSpPr txBox="1"/>
          <p:nvPr/>
        </p:nvSpPr>
        <p:spPr>
          <a:xfrm>
            <a:off x="990600" y="2362200"/>
            <a:ext cx="1905000" cy="523220"/>
          </a:xfrm>
          <a:prstGeom prst="rect">
            <a:avLst/>
          </a:prstGeom>
          <a:noFill/>
        </p:spPr>
        <p:txBody>
          <a:bodyPr wrap="square" rtlCol="0">
            <a:spAutoFit/>
          </a:bodyPr>
          <a:lstStyle/>
          <a:p>
            <a:r>
              <a:rPr lang="en-US" sz="2800" b="1" dirty="0"/>
              <a:t>Conditions </a:t>
            </a:r>
          </a:p>
        </p:txBody>
      </p:sp>
      <p:sp>
        <p:nvSpPr>
          <p:cNvPr id="7" name="TextBox 6">
            <a:extLst>
              <a:ext uri="{FF2B5EF4-FFF2-40B4-BE49-F238E27FC236}">
                <a16:creationId xmlns:a16="http://schemas.microsoft.com/office/drawing/2014/main" id="{5BDC581E-C688-4461-B12F-8B9E1DF88121}"/>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extLst>
      <p:ext uri="{BB962C8B-B14F-4D97-AF65-F5344CB8AC3E}">
        <p14:creationId xmlns:p14="http://schemas.microsoft.com/office/powerpoint/2010/main" val="3365001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594" y="685800"/>
            <a:ext cx="7400948" cy="1162913"/>
          </a:xfrm>
        </p:spPr>
        <p:txBody>
          <a:bodyPr anchor="t">
            <a:normAutofit fontScale="90000"/>
          </a:bodyPr>
          <a:lstStyle/>
          <a:p>
            <a:pPr fontAlgn="auto">
              <a:spcAft>
                <a:spcPts val="0"/>
              </a:spcAft>
              <a:defRPr/>
            </a:pPr>
            <a:r>
              <a:rPr lang="en-US" sz="4000" b="1" cap="none" dirty="0">
                <a:solidFill>
                  <a:srgbClr val="0066CC"/>
                </a:solidFill>
              </a:rPr>
              <a:t>Gift Ban Exceptions</a:t>
            </a:r>
            <a:br>
              <a:rPr lang="en-US" sz="4000" b="1" cap="none" dirty="0">
                <a:solidFill>
                  <a:srgbClr val="0066CC"/>
                </a:solidFill>
              </a:rPr>
            </a:br>
            <a:r>
              <a:rPr lang="en-US" sz="4000" b="1" cap="none" dirty="0">
                <a:solidFill>
                  <a:srgbClr val="0066CC"/>
                </a:solidFill>
              </a:rPr>
              <a:t>(Informational Materials)</a:t>
            </a:r>
          </a:p>
        </p:txBody>
      </p:sp>
      <p:sp>
        <p:nvSpPr>
          <p:cNvPr id="81923" name="Content Placeholder 2"/>
          <p:cNvSpPr>
            <a:spLocks noGrp="1"/>
          </p:cNvSpPr>
          <p:nvPr>
            <p:ph sz="quarter" idx="13"/>
          </p:nvPr>
        </p:nvSpPr>
        <p:spPr>
          <a:xfrm>
            <a:off x="762000" y="2373584"/>
            <a:ext cx="5102165" cy="3865171"/>
          </a:xfrm>
        </p:spPr>
        <p:txBody>
          <a:bodyPr>
            <a:normAutofit/>
          </a:bodyPr>
          <a:lstStyle/>
          <a:p>
            <a:pPr marL="0" indent="0">
              <a:buNone/>
            </a:pPr>
            <a:r>
              <a:rPr lang="en-US" sz="3200" cap="none" dirty="0"/>
              <a:t>You may accept informational materials relevant to your public duties from any prohibited giver.</a:t>
            </a:r>
          </a:p>
        </p:txBody>
      </p:sp>
      <p:pic>
        <p:nvPicPr>
          <p:cNvPr id="6" name="Picture 4" descr="C:\Documents and Settings\mshuping\Local Settings\Temporary Internet Files\Content.IE5\MNWHMPG7\MP900422458[1].jpg"/>
          <p:cNvPicPr>
            <a:picLocks noGrp="1" noChangeAspect="1" noChangeArrowheads="1"/>
          </p:cNvPicPr>
          <p:nvPr>
            <p:ph sz="quarter" idx="14"/>
          </p:nvPr>
        </p:nvPicPr>
        <p:blipFill>
          <a:blip r:embed="rId4" cstate="print"/>
          <a:stretch>
            <a:fillRect/>
          </a:stretch>
        </p:blipFill>
        <p:spPr>
          <a:xfrm>
            <a:off x="5184347" y="2366963"/>
            <a:ext cx="2718656" cy="3424237"/>
          </a:xfrm>
        </p:spPr>
      </p:pic>
      <p:sp>
        <p:nvSpPr>
          <p:cNvPr id="7" name="Slide Number Placeholder 6"/>
          <p:cNvSpPr>
            <a:spLocks noGrp="1"/>
          </p:cNvSpPr>
          <p:nvPr>
            <p:ph type="sldNum" sz="quarter" idx="12"/>
          </p:nvPr>
        </p:nvSpPr>
        <p:spPr/>
        <p:txBody>
          <a:bodyPr/>
          <a:lstStyle/>
          <a:p>
            <a:pPr>
              <a:defRPr/>
            </a:pPr>
            <a:fld id="{D9DB2A28-E959-46A1-A8DC-294F7D6932B0}" type="slidenum">
              <a:rPr lang="en-US"/>
              <a:pPr>
                <a:defRPr/>
              </a:pPr>
              <a:t>79</a:t>
            </a:fld>
            <a:endParaRPr lang="en-US" dirty="0"/>
          </a:p>
        </p:txBody>
      </p:sp>
      <p:sp>
        <p:nvSpPr>
          <p:cNvPr id="9" name="TextBox 8">
            <a:extLst>
              <a:ext uri="{FF2B5EF4-FFF2-40B4-BE49-F238E27FC236}">
                <a16:creationId xmlns:a16="http://schemas.microsoft.com/office/drawing/2014/main" id="{872EF047-4042-4E84-B7DB-5046A6B9F98B}"/>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8E69A-09B3-48A2-856D-F46BAEE96BE8}"/>
              </a:ext>
            </a:extLst>
          </p:cNvPr>
          <p:cNvSpPr>
            <a:spLocks noGrp="1"/>
          </p:cNvSpPr>
          <p:nvPr>
            <p:ph type="title"/>
          </p:nvPr>
        </p:nvSpPr>
        <p:spPr>
          <a:xfrm>
            <a:off x="2263574" y="462919"/>
            <a:ext cx="5226452" cy="1161298"/>
          </a:xfrm>
        </p:spPr>
        <p:txBody>
          <a:bodyPr>
            <a:noAutofit/>
          </a:bodyPr>
          <a:lstStyle/>
          <a:p>
            <a:r>
              <a:rPr lang="en-US" b="1" cap="none" dirty="0">
                <a:solidFill>
                  <a:srgbClr val="0066CC"/>
                </a:solidFill>
              </a:rPr>
              <a:t>Disclosure of Some </a:t>
            </a:r>
            <a:br>
              <a:rPr lang="en-US" b="1" cap="none" dirty="0">
                <a:solidFill>
                  <a:srgbClr val="0066CC"/>
                </a:solidFill>
              </a:rPr>
            </a:br>
            <a:r>
              <a:rPr lang="en-US" b="1" cap="none" dirty="0">
                <a:solidFill>
                  <a:srgbClr val="0066CC"/>
                </a:solidFill>
              </a:rPr>
              <a:t>Campaign Contributions</a:t>
            </a:r>
            <a:endParaRPr lang="en-US" dirty="0"/>
          </a:p>
        </p:txBody>
      </p:sp>
      <p:sp>
        <p:nvSpPr>
          <p:cNvPr id="5" name="Content Placeholder 4">
            <a:extLst>
              <a:ext uri="{FF2B5EF4-FFF2-40B4-BE49-F238E27FC236}">
                <a16:creationId xmlns:a16="http://schemas.microsoft.com/office/drawing/2014/main" id="{5EFF33EA-A82B-4D5D-94A8-1C6C6A14A0C1}"/>
              </a:ext>
            </a:extLst>
          </p:cNvPr>
          <p:cNvSpPr>
            <a:spLocks noGrp="1"/>
          </p:cNvSpPr>
          <p:nvPr>
            <p:ph sz="quarter" idx="13"/>
          </p:nvPr>
        </p:nvSpPr>
        <p:spPr>
          <a:xfrm>
            <a:off x="838200" y="2743200"/>
            <a:ext cx="2819400" cy="2901316"/>
          </a:xfrm>
        </p:spPr>
        <p:txBody>
          <a:bodyPr>
            <a:normAutofit/>
          </a:bodyPr>
          <a:lstStyle/>
          <a:p>
            <a:pPr marL="342900" indent="-342900">
              <a:defRPr/>
            </a:pPr>
            <a:r>
              <a:rPr lang="en-US" sz="2400" cap="none" dirty="0"/>
              <a:t>Governor</a:t>
            </a:r>
          </a:p>
          <a:p>
            <a:pPr marL="285750" indent="-285750">
              <a:defRPr/>
            </a:pPr>
            <a:r>
              <a:rPr lang="en-US" sz="2400" cap="none" dirty="0"/>
              <a:t>Lt. Governor</a:t>
            </a:r>
          </a:p>
          <a:p>
            <a:pPr marL="285750" indent="-285750">
              <a:defRPr/>
            </a:pPr>
            <a:r>
              <a:rPr lang="en-US" sz="2400" cap="none" dirty="0"/>
              <a:t>Secretary of State</a:t>
            </a:r>
          </a:p>
          <a:p>
            <a:pPr marL="285750" indent="-285750">
              <a:defRPr/>
            </a:pPr>
            <a:r>
              <a:rPr lang="en-US" sz="2400" cap="none" dirty="0"/>
              <a:t>Auditor</a:t>
            </a:r>
          </a:p>
          <a:p>
            <a:pPr marL="285750" indent="-285750">
              <a:defRPr/>
            </a:pPr>
            <a:r>
              <a:rPr lang="en-US" sz="2400" cap="none" dirty="0"/>
              <a:t>Treasurer</a:t>
            </a:r>
          </a:p>
        </p:txBody>
      </p:sp>
      <p:sp>
        <p:nvSpPr>
          <p:cNvPr id="6" name="Content Placeholder 5">
            <a:extLst>
              <a:ext uri="{FF2B5EF4-FFF2-40B4-BE49-F238E27FC236}">
                <a16:creationId xmlns:a16="http://schemas.microsoft.com/office/drawing/2014/main" id="{96EA597E-6C6A-4752-B827-85A25E8B975B}"/>
              </a:ext>
            </a:extLst>
          </p:cNvPr>
          <p:cNvSpPr>
            <a:spLocks noGrp="1"/>
          </p:cNvSpPr>
          <p:nvPr>
            <p:ph sz="quarter" idx="14"/>
          </p:nvPr>
        </p:nvSpPr>
        <p:spPr>
          <a:xfrm>
            <a:off x="4870048" y="2646554"/>
            <a:ext cx="3829050" cy="3424107"/>
          </a:xfrm>
        </p:spPr>
        <p:txBody>
          <a:bodyPr/>
          <a:lstStyle/>
          <a:p>
            <a:pPr marL="285750" indent="-285750">
              <a:defRPr/>
            </a:pPr>
            <a:r>
              <a:rPr lang="en-US" sz="2400" cap="none" dirty="0"/>
              <a:t>Superintendent of Public Instruction</a:t>
            </a:r>
          </a:p>
          <a:p>
            <a:pPr marL="285750" indent="-285750">
              <a:defRPr/>
            </a:pPr>
            <a:r>
              <a:rPr lang="en-US" sz="2400" cap="none" dirty="0"/>
              <a:t>Attorney General</a:t>
            </a:r>
          </a:p>
          <a:p>
            <a:pPr marL="285750" indent="-285750">
              <a:defRPr/>
            </a:pPr>
            <a:r>
              <a:rPr lang="en-US" sz="2400" cap="none" dirty="0"/>
              <a:t>Agriculture Commissioner</a:t>
            </a:r>
          </a:p>
          <a:p>
            <a:pPr marL="285750" indent="-285750">
              <a:defRPr/>
            </a:pPr>
            <a:r>
              <a:rPr lang="en-US" sz="2400" cap="none" dirty="0"/>
              <a:t>Labor Commissioner</a:t>
            </a:r>
          </a:p>
          <a:p>
            <a:pPr marL="285750" indent="-285750">
              <a:defRPr/>
            </a:pPr>
            <a:r>
              <a:rPr lang="en-US" sz="2400" cap="none" dirty="0"/>
              <a:t>Insurance Commissioner</a:t>
            </a:r>
          </a:p>
          <a:p>
            <a:endParaRPr lang="en-US" dirty="0"/>
          </a:p>
        </p:txBody>
      </p:sp>
      <p:sp>
        <p:nvSpPr>
          <p:cNvPr id="3" name="Slide Number Placeholder 2">
            <a:extLst>
              <a:ext uri="{FF2B5EF4-FFF2-40B4-BE49-F238E27FC236}">
                <a16:creationId xmlns:a16="http://schemas.microsoft.com/office/drawing/2014/main" id="{DCBFA042-E635-4E9B-8556-97F923807336}"/>
              </a:ext>
            </a:extLst>
          </p:cNvPr>
          <p:cNvSpPr>
            <a:spLocks noGrp="1"/>
          </p:cNvSpPr>
          <p:nvPr>
            <p:ph type="sldNum" sz="quarter" idx="12"/>
          </p:nvPr>
        </p:nvSpPr>
        <p:spPr/>
        <p:txBody>
          <a:bodyPr/>
          <a:lstStyle/>
          <a:p>
            <a:pPr>
              <a:defRPr/>
            </a:pPr>
            <a:fld id="{DC8F6D09-6316-4F5E-AC08-851282D5BF5C}" type="slidenum">
              <a:rPr lang="en-US" smtClean="0"/>
              <a:pPr>
                <a:defRPr/>
              </a:pPr>
              <a:t>8</a:t>
            </a:fld>
            <a:endParaRPr lang="en-US" dirty="0"/>
          </a:p>
        </p:txBody>
      </p:sp>
      <p:sp>
        <p:nvSpPr>
          <p:cNvPr id="7" name="TextBox 6">
            <a:extLst>
              <a:ext uri="{FF2B5EF4-FFF2-40B4-BE49-F238E27FC236}">
                <a16:creationId xmlns:a16="http://schemas.microsoft.com/office/drawing/2014/main" id="{6F4B8C9D-53B0-41DE-B908-D88FB188A509}"/>
              </a:ext>
            </a:extLst>
          </p:cNvPr>
          <p:cNvSpPr txBox="1"/>
          <p:nvPr/>
        </p:nvSpPr>
        <p:spPr>
          <a:xfrm>
            <a:off x="1022430" y="1801957"/>
            <a:ext cx="3854370" cy="461665"/>
          </a:xfrm>
          <a:prstGeom prst="rect">
            <a:avLst/>
          </a:prstGeom>
          <a:noFill/>
        </p:spPr>
        <p:txBody>
          <a:bodyPr wrap="square" rtlCol="0">
            <a:spAutoFit/>
          </a:bodyPr>
          <a:lstStyle/>
          <a:p>
            <a:r>
              <a:rPr lang="en-US" sz="2400" dirty="0"/>
              <a:t>Constitutional officers include:</a:t>
            </a:r>
          </a:p>
        </p:txBody>
      </p:sp>
      <p:sp>
        <p:nvSpPr>
          <p:cNvPr id="9" name="TextBox 8">
            <a:extLst>
              <a:ext uri="{FF2B5EF4-FFF2-40B4-BE49-F238E27FC236}">
                <a16:creationId xmlns:a16="http://schemas.microsoft.com/office/drawing/2014/main" id="{867D1700-7F10-4E96-8B9E-7CCD9661C324}"/>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30920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609600"/>
            <a:ext cx="5715000" cy="1320800"/>
          </a:xfrm>
        </p:spPr>
        <p:txBody>
          <a:bodyPr>
            <a:noAutofit/>
          </a:bodyPr>
          <a:lstStyle/>
          <a:p>
            <a:pPr marL="234950" indent="-234950" fontAlgn="auto">
              <a:spcAft>
                <a:spcPts val="0"/>
              </a:spcAft>
              <a:defRPr/>
            </a:pPr>
            <a:r>
              <a:rPr lang="en-US" sz="4000" b="1" cap="none" dirty="0">
                <a:solidFill>
                  <a:srgbClr val="0066CC"/>
                </a:solidFill>
              </a:rPr>
              <a:t>Gift Ban Exceptions</a:t>
            </a:r>
            <a:br>
              <a:rPr lang="en-US" sz="4000" b="1" cap="none" dirty="0">
                <a:solidFill>
                  <a:srgbClr val="0066CC"/>
                </a:solidFill>
              </a:rPr>
            </a:br>
            <a:r>
              <a:rPr lang="en-US" sz="4000" b="1" cap="none" dirty="0">
                <a:solidFill>
                  <a:srgbClr val="0066CC"/>
                </a:solidFill>
              </a:rPr>
              <a:t>(Extended Family)</a:t>
            </a:r>
          </a:p>
        </p:txBody>
      </p:sp>
      <p:sp>
        <p:nvSpPr>
          <p:cNvPr id="2" name="Content Placeholder 1"/>
          <p:cNvSpPr>
            <a:spLocks noGrp="1"/>
          </p:cNvSpPr>
          <p:nvPr>
            <p:ph sz="quarter" idx="13"/>
          </p:nvPr>
        </p:nvSpPr>
        <p:spPr>
          <a:xfrm>
            <a:off x="610070" y="2362200"/>
            <a:ext cx="7848600" cy="2590800"/>
          </a:xfrm>
        </p:spPr>
        <p:txBody>
          <a:bodyPr>
            <a:normAutofit/>
          </a:bodyPr>
          <a:lstStyle/>
          <a:p>
            <a:pPr marL="109538" indent="0" fontAlgn="auto">
              <a:spcBef>
                <a:spcPts val="1200"/>
              </a:spcBef>
              <a:spcAft>
                <a:spcPts val="1200"/>
              </a:spcAft>
              <a:buFont typeface="Wingdings 2"/>
              <a:buNone/>
              <a:defRPr/>
            </a:pPr>
            <a:r>
              <a:rPr lang="en-US" sz="3600" cap="none" dirty="0"/>
              <a:t>You may accept gifts from your extended family or household member even if that person is a prohibited giver.</a:t>
            </a:r>
          </a:p>
          <a:p>
            <a:pPr marL="274320" indent="-274320" fontAlgn="auto">
              <a:spcBef>
                <a:spcPts val="580"/>
              </a:spcBef>
              <a:spcAft>
                <a:spcPts val="0"/>
              </a:spcAft>
              <a:buFont typeface="Wingdings 2"/>
              <a:buNone/>
              <a:defRPr/>
            </a:pPr>
            <a:endParaRPr lang="en-US" dirty="0"/>
          </a:p>
        </p:txBody>
      </p:sp>
      <p:sp>
        <p:nvSpPr>
          <p:cNvPr id="6" name="Slide Number Placeholder 5"/>
          <p:cNvSpPr>
            <a:spLocks noGrp="1"/>
          </p:cNvSpPr>
          <p:nvPr>
            <p:ph type="sldNum" sz="quarter" idx="12"/>
          </p:nvPr>
        </p:nvSpPr>
        <p:spPr/>
        <p:txBody>
          <a:bodyPr/>
          <a:lstStyle/>
          <a:p>
            <a:pPr>
              <a:defRPr/>
            </a:pPr>
            <a:fld id="{EBD95F77-9159-4858-9807-EDD470B1A00C}" type="slidenum">
              <a:rPr lang="en-US"/>
              <a:pPr>
                <a:defRPr/>
              </a:pPr>
              <a:t>80</a:t>
            </a:fld>
            <a:endParaRPr lang="en-US" dirty="0"/>
          </a:p>
        </p:txBody>
      </p:sp>
      <p:sp>
        <p:nvSpPr>
          <p:cNvPr id="7" name="TextBox 6">
            <a:extLst>
              <a:ext uri="{FF2B5EF4-FFF2-40B4-BE49-F238E27FC236}">
                <a16:creationId xmlns:a16="http://schemas.microsoft.com/office/drawing/2014/main" id="{D0E06DC9-80EE-455B-A543-F652AF3DFB2D}"/>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75" y="76200"/>
            <a:ext cx="9372600" cy="1600200"/>
          </a:xfrm>
        </p:spPr>
        <p:txBody>
          <a:bodyPr>
            <a:normAutofit/>
          </a:bodyPr>
          <a:lstStyle/>
          <a:p>
            <a:pPr marL="395288" indent="-395288" fontAlgn="auto">
              <a:spcAft>
                <a:spcPts val="0"/>
              </a:spcAft>
              <a:defRPr/>
            </a:pPr>
            <a:r>
              <a:rPr lang="en-US" b="1" cap="none" dirty="0">
                <a:solidFill>
                  <a:srgbClr val="0066CC"/>
                </a:solidFill>
              </a:rPr>
              <a:t>Gift Ban Exceptions</a:t>
            </a:r>
            <a:br>
              <a:rPr lang="en-US" sz="3200" b="1" cap="none" dirty="0">
                <a:solidFill>
                  <a:srgbClr val="0066CC"/>
                </a:solidFill>
              </a:rPr>
            </a:br>
            <a:r>
              <a:rPr lang="en-US" sz="3200" b="1" cap="none" dirty="0">
                <a:solidFill>
                  <a:srgbClr val="0066CC"/>
                </a:solidFill>
              </a:rPr>
              <a:t>(business relationship with lobbyist principal)</a:t>
            </a:r>
          </a:p>
        </p:txBody>
      </p:sp>
      <p:sp>
        <p:nvSpPr>
          <p:cNvPr id="3" name="Content Placeholder 2"/>
          <p:cNvSpPr>
            <a:spLocks noGrp="1"/>
          </p:cNvSpPr>
          <p:nvPr>
            <p:ph sz="quarter" idx="13"/>
          </p:nvPr>
        </p:nvSpPr>
        <p:spPr>
          <a:xfrm>
            <a:off x="529980" y="1804324"/>
            <a:ext cx="7928690" cy="5053676"/>
          </a:xfrm>
        </p:spPr>
        <p:txBody>
          <a:bodyPr>
            <a:normAutofit/>
          </a:bodyPr>
          <a:lstStyle/>
          <a:p>
            <a:pPr marL="461962" indent="-342900">
              <a:spcBef>
                <a:spcPts val="600"/>
              </a:spcBef>
              <a:spcAft>
                <a:spcPts val="600"/>
              </a:spcAft>
              <a:buClr>
                <a:schemeClr val="tx1"/>
              </a:buClr>
            </a:pPr>
            <a:r>
              <a:rPr lang="en-US" sz="2400" b="1" cap="none" dirty="0"/>
              <a:t>If</a:t>
            </a:r>
            <a:r>
              <a:rPr lang="en-US" sz="2400" cap="none" dirty="0"/>
              <a:t> you are a director, officer, board member, employee, or independent contractor of a lobbyist principal (or a third party that received funds from the principal) </a:t>
            </a:r>
            <a:r>
              <a:rPr lang="en-US" sz="2400" b="1" cap="none" dirty="0"/>
              <a:t>and</a:t>
            </a:r>
          </a:p>
          <a:p>
            <a:pPr marL="461962" indent="-342900">
              <a:spcBef>
                <a:spcPts val="600"/>
              </a:spcBef>
              <a:spcAft>
                <a:spcPts val="600"/>
              </a:spcAft>
              <a:buClr>
                <a:schemeClr val="tx1"/>
              </a:buClr>
            </a:pPr>
            <a:r>
              <a:rPr lang="en-US" sz="2400" cap="none" dirty="0"/>
              <a:t>you’re at a conference, </a:t>
            </a:r>
            <a:r>
              <a:rPr lang="en-US" sz="2400" b="1" cap="none" dirty="0"/>
              <a:t>then</a:t>
            </a:r>
          </a:p>
          <a:p>
            <a:pPr marL="919162" lvl="1" indent="-342900">
              <a:spcBef>
                <a:spcPts val="600"/>
              </a:spcBef>
              <a:spcAft>
                <a:spcPts val="600"/>
              </a:spcAft>
            </a:pPr>
            <a:r>
              <a:rPr lang="en-US" sz="2200" cap="none" dirty="0"/>
              <a:t>the lobbyist principal (but not a lobbyist) may pay for</a:t>
            </a:r>
          </a:p>
          <a:p>
            <a:pPr marL="919162" lvl="1" indent="-342900">
              <a:spcBef>
                <a:spcPts val="600"/>
              </a:spcBef>
              <a:spcAft>
                <a:spcPts val="600"/>
              </a:spcAft>
            </a:pPr>
            <a:r>
              <a:rPr lang="en-US" sz="2200" cap="none" dirty="0"/>
              <a:t>food and beverage for immediate consumption, and related transportation</a:t>
            </a:r>
          </a:p>
          <a:p>
            <a:pPr marL="919162" lvl="1" indent="-342900">
              <a:spcBef>
                <a:spcPts val="600"/>
              </a:spcBef>
              <a:spcAft>
                <a:spcPts val="600"/>
              </a:spcAft>
            </a:pPr>
            <a:r>
              <a:rPr lang="en-US" sz="2200" cap="none" dirty="0"/>
              <a:t>available to all attendees of same class</a:t>
            </a:r>
          </a:p>
        </p:txBody>
      </p:sp>
      <p:sp>
        <p:nvSpPr>
          <p:cNvPr id="6" name="Slide Number Placeholder 5"/>
          <p:cNvSpPr>
            <a:spLocks noGrp="1"/>
          </p:cNvSpPr>
          <p:nvPr>
            <p:ph type="sldNum" sz="quarter" idx="12"/>
          </p:nvPr>
        </p:nvSpPr>
        <p:spPr/>
        <p:txBody>
          <a:bodyPr/>
          <a:lstStyle/>
          <a:p>
            <a:pPr>
              <a:defRPr/>
            </a:pPr>
            <a:fld id="{B456DA4E-DE74-4D0D-91C5-4A826F155466}" type="slidenum">
              <a:rPr lang="en-US"/>
              <a:pPr>
                <a:defRPr/>
              </a:pPr>
              <a:t>81</a:t>
            </a:fld>
            <a:endParaRPr lang="en-US" dirty="0"/>
          </a:p>
        </p:txBody>
      </p:sp>
      <p:sp>
        <p:nvSpPr>
          <p:cNvPr id="7" name="TextBox 6">
            <a:extLst>
              <a:ext uri="{FF2B5EF4-FFF2-40B4-BE49-F238E27FC236}">
                <a16:creationId xmlns:a16="http://schemas.microsoft.com/office/drawing/2014/main" id="{DBCEE194-BE87-436A-95C7-2371363A4D9E}"/>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0973B9-D23A-4848-A717-310BBCFBC9A7}"/>
              </a:ext>
            </a:extLst>
          </p:cNvPr>
          <p:cNvSpPr>
            <a:spLocks noGrp="1"/>
          </p:cNvSpPr>
          <p:nvPr>
            <p:ph type="title"/>
          </p:nvPr>
        </p:nvSpPr>
        <p:spPr>
          <a:xfrm>
            <a:off x="2133600" y="614589"/>
            <a:ext cx="4953468" cy="1291377"/>
          </a:xfrm>
        </p:spPr>
        <p:txBody>
          <a:bodyPr>
            <a:normAutofit/>
          </a:bodyPr>
          <a:lstStyle/>
          <a:p>
            <a:r>
              <a:rPr lang="en-US" sz="4000" b="1" cap="none" dirty="0">
                <a:solidFill>
                  <a:srgbClr val="0066CC"/>
                </a:solidFill>
              </a:rPr>
              <a:t>Gift Ban Exceptions</a:t>
            </a:r>
            <a:br>
              <a:rPr lang="en-US" sz="4000" b="1" cap="none" dirty="0">
                <a:solidFill>
                  <a:srgbClr val="0066CC"/>
                </a:solidFill>
              </a:rPr>
            </a:br>
            <a:r>
              <a:rPr lang="en-US" sz="4000" b="1" cap="none" dirty="0">
                <a:solidFill>
                  <a:srgbClr val="0066CC"/>
                </a:solidFill>
              </a:rPr>
              <a:t>(Other Relationships)</a:t>
            </a:r>
          </a:p>
        </p:txBody>
      </p:sp>
      <p:sp>
        <p:nvSpPr>
          <p:cNvPr id="3" name="Content Placeholder 2"/>
          <p:cNvSpPr>
            <a:spLocks noGrp="1"/>
          </p:cNvSpPr>
          <p:nvPr>
            <p:ph sz="quarter" idx="13"/>
          </p:nvPr>
        </p:nvSpPr>
        <p:spPr>
          <a:xfrm>
            <a:off x="914400" y="2362200"/>
            <a:ext cx="7778750" cy="3276600"/>
          </a:xfrm>
        </p:spPr>
        <p:txBody>
          <a:bodyPr>
            <a:noAutofit/>
          </a:bodyPr>
          <a:lstStyle/>
          <a:p>
            <a:pPr marL="0" indent="0" fontAlgn="auto">
              <a:spcBef>
                <a:spcPts val="580"/>
              </a:spcBef>
              <a:spcAft>
                <a:spcPts val="0"/>
              </a:spcAft>
              <a:buClr>
                <a:srgbClr val="00B0F0"/>
              </a:buClr>
              <a:buFont typeface="Wingdings 2"/>
              <a:buNone/>
              <a:defRPr/>
            </a:pPr>
            <a:r>
              <a:rPr lang="en-US" sz="2800" cap="none" dirty="0"/>
              <a:t>Gifts based on business, civic, religious, fraternal, personal, or commercial relationship permitted if:</a:t>
            </a:r>
          </a:p>
          <a:p>
            <a:pPr fontAlgn="auto">
              <a:spcBef>
                <a:spcPts val="580"/>
              </a:spcBef>
              <a:spcAft>
                <a:spcPts val="0"/>
              </a:spcAft>
              <a:buClrTx/>
              <a:defRPr/>
            </a:pPr>
            <a:r>
              <a:rPr lang="en-US" sz="2800" cap="none" dirty="0"/>
              <a:t>relationship is not based on public position; and</a:t>
            </a:r>
          </a:p>
          <a:p>
            <a:pPr fontAlgn="auto">
              <a:spcBef>
                <a:spcPts val="580"/>
              </a:spcBef>
              <a:spcAft>
                <a:spcPts val="0"/>
              </a:spcAft>
              <a:buClrTx/>
              <a:defRPr/>
            </a:pPr>
            <a:r>
              <a:rPr lang="en-US" sz="2800" cap="none" dirty="0"/>
              <a:t>a reasonable person would conclude not given for “lobbying”</a:t>
            </a:r>
          </a:p>
        </p:txBody>
      </p:sp>
      <p:sp>
        <p:nvSpPr>
          <p:cNvPr id="6" name="Slide Number Placeholder 5"/>
          <p:cNvSpPr>
            <a:spLocks noGrp="1"/>
          </p:cNvSpPr>
          <p:nvPr>
            <p:ph type="sldNum" sz="quarter" idx="12"/>
          </p:nvPr>
        </p:nvSpPr>
        <p:spPr/>
        <p:txBody>
          <a:bodyPr/>
          <a:lstStyle/>
          <a:p>
            <a:pPr>
              <a:defRPr/>
            </a:pPr>
            <a:fld id="{E61A9A1E-86FF-4A20-B44E-E86C5C8D902B}" type="slidenum">
              <a:rPr lang="en-US"/>
              <a:pPr>
                <a:defRPr/>
              </a:pPr>
              <a:t>82</a:t>
            </a:fld>
            <a:endParaRPr lang="en-US" dirty="0"/>
          </a:p>
        </p:txBody>
      </p:sp>
      <p:sp>
        <p:nvSpPr>
          <p:cNvPr id="7" name="TextBox 6">
            <a:extLst>
              <a:ext uri="{FF2B5EF4-FFF2-40B4-BE49-F238E27FC236}">
                <a16:creationId xmlns:a16="http://schemas.microsoft.com/office/drawing/2014/main" id="{49DD0BDE-A415-4F63-A438-A3309F9FCE79}"/>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0"/>
            <a:ext cx="8229600" cy="838200"/>
          </a:xfrm>
        </p:spPr>
        <p:txBody>
          <a:bodyPr>
            <a:normAutofit fontScale="90000"/>
          </a:bodyPr>
          <a:lstStyle/>
          <a:p>
            <a:pPr marL="284163" indent="-284163" fontAlgn="auto">
              <a:spcAft>
                <a:spcPts val="0"/>
              </a:spcAft>
              <a:defRPr/>
            </a:pPr>
            <a:r>
              <a:rPr lang="en-US" sz="3600" b="1" cap="none" dirty="0">
                <a:solidFill>
                  <a:srgbClr val="0066CC"/>
                </a:solidFill>
              </a:rPr>
              <a:t>Gift Ban Exceptions </a:t>
            </a:r>
            <a:br>
              <a:rPr lang="en-US" sz="3600" b="1" cap="none" dirty="0">
                <a:solidFill>
                  <a:srgbClr val="0066CC"/>
                </a:solidFill>
              </a:rPr>
            </a:br>
            <a:r>
              <a:rPr lang="en-US" sz="3600" b="1" cap="none" dirty="0">
                <a:solidFill>
                  <a:srgbClr val="0066CC"/>
                </a:solidFill>
              </a:rPr>
              <a:t>(Plaques and Non-Monetary Mementos)</a:t>
            </a:r>
          </a:p>
        </p:txBody>
      </p:sp>
      <p:sp>
        <p:nvSpPr>
          <p:cNvPr id="2" name="Content Placeholder 1"/>
          <p:cNvSpPr>
            <a:spLocks noGrp="1"/>
          </p:cNvSpPr>
          <p:nvPr>
            <p:ph sz="quarter" idx="13"/>
          </p:nvPr>
        </p:nvSpPr>
        <p:spPr>
          <a:xfrm>
            <a:off x="685800" y="2116138"/>
            <a:ext cx="5254367" cy="3949700"/>
          </a:xfrm>
        </p:spPr>
        <p:txBody>
          <a:bodyPr>
            <a:normAutofit/>
          </a:bodyPr>
          <a:lstStyle/>
          <a:p>
            <a:pPr marL="109538" indent="0" fontAlgn="auto">
              <a:spcBef>
                <a:spcPts val="580"/>
              </a:spcBef>
              <a:spcAft>
                <a:spcPts val="0"/>
              </a:spcAft>
              <a:buFont typeface="Wingdings 2"/>
              <a:buNone/>
              <a:defRPr/>
            </a:pPr>
            <a:r>
              <a:rPr lang="en-US" sz="3200" cap="none" dirty="0"/>
              <a:t>You may accept a plaque or similar non-monetary memento recognizing your service in a field or specialty or to a charitable cause.</a:t>
            </a:r>
          </a:p>
          <a:p>
            <a:pPr marL="274320" indent="-274320" fontAlgn="auto">
              <a:spcBef>
                <a:spcPts val="580"/>
              </a:spcBef>
              <a:spcAft>
                <a:spcPts val="0"/>
              </a:spcAft>
              <a:buFont typeface="Wingdings 2"/>
              <a:buChar char=""/>
              <a:defRPr/>
            </a:pPr>
            <a:endParaRPr lang="en-US" sz="2800" dirty="0"/>
          </a:p>
        </p:txBody>
      </p:sp>
      <p:sp>
        <p:nvSpPr>
          <p:cNvPr id="6" name="Slide Number Placeholder 5"/>
          <p:cNvSpPr>
            <a:spLocks noGrp="1"/>
          </p:cNvSpPr>
          <p:nvPr>
            <p:ph type="sldNum" sz="quarter" idx="12"/>
          </p:nvPr>
        </p:nvSpPr>
        <p:spPr/>
        <p:txBody>
          <a:bodyPr/>
          <a:lstStyle/>
          <a:p>
            <a:pPr>
              <a:defRPr/>
            </a:pPr>
            <a:fld id="{B6F479E0-EBA5-404A-9DC4-A2939B23ED9B}" type="slidenum">
              <a:rPr lang="en-US"/>
              <a:pPr>
                <a:defRPr/>
              </a:pPr>
              <a:t>83</a:t>
            </a:fld>
            <a:endParaRPr lang="en-US" dirty="0"/>
          </a:p>
        </p:txBody>
      </p:sp>
      <p:pic>
        <p:nvPicPr>
          <p:cNvPr id="97284" name="Picture 4" descr="C:\Documents and Settings\mshuping\Local Settings\Temporary Internet Files\Content.IE5\M54ZMLCP\MP900144532[1].jpg"/>
          <p:cNvPicPr>
            <a:picLocks noChangeAspect="1" noChangeArrowheads="1"/>
          </p:cNvPicPr>
          <p:nvPr/>
        </p:nvPicPr>
        <p:blipFill>
          <a:blip r:embed="rId4" cstate="print"/>
          <a:srcRect/>
          <a:stretch>
            <a:fillRect/>
          </a:stretch>
        </p:blipFill>
        <p:spPr bwMode="auto">
          <a:xfrm>
            <a:off x="6226748" y="3543261"/>
            <a:ext cx="1945341" cy="2362200"/>
          </a:xfrm>
          <a:prstGeom prst="rect">
            <a:avLst/>
          </a:prstGeom>
          <a:noFill/>
          <a:effectLst>
            <a:outerShdw blurRad="50800" dist="50800" dir="5400000" algn="ctr" rotWithShape="0">
              <a:schemeClr val="bg1"/>
            </a:outerShdw>
          </a:effectLst>
        </p:spPr>
      </p:pic>
      <p:sp>
        <p:nvSpPr>
          <p:cNvPr id="8" name="TextBox 7">
            <a:extLst>
              <a:ext uri="{FF2B5EF4-FFF2-40B4-BE49-F238E27FC236}">
                <a16:creationId xmlns:a16="http://schemas.microsoft.com/office/drawing/2014/main" id="{A7F97356-94D6-4D87-8D8C-36AACD8F9356}"/>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193" y="609600"/>
            <a:ext cx="6324600" cy="1219200"/>
          </a:xfrm>
        </p:spPr>
        <p:txBody>
          <a:bodyPr>
            <a:normAutofit fontScale="90000"/>
          </a:bodyPr>
          <a:lstStyle/>
          <a:p>
            <a:pPr fontAlgn="auto">
              <a:spcAft>
                <a:spcPts val="0"/>
              </a:spcAft>
              <a:defRPr/>
            </a:pPr>
            <a:r>
              <a:rPr lang="en-US" sz="4000" b="1" cap="none" dirty="0">
                <a:solidFill>
                  <a:srgbClr val="0066CC"/>
                </a:solidFill>
              </a:rPr>
              <a:t>Gift Ban Exceptions</a:t>
            </a:r>
            <a:br>
              <a:rPr lang="en-US" sz="4000" b="1" cap="none" dirty="0">
                <a:solidFill>
                  <a:srgbClr val="0066CC"/>
                </a:solidFill>
              </a:rPr>
            </a:br>
            <a:r>
              <a:rPr lang="en-US" sz="4000" b="1" cap="none" dirty="0">
                <a:solidFill>
                  <a:srgbClr val="0066CC"/>
                </a:solidFill>
              </a:rPr>
              <a:t>(industry- and tourism-related)</a:t>
            </a:r>
            <a:endParaRPr lang="en-US" sz="4000" b="1" i="1" cap="small" dirty="0">
              <a:solidFill>
                <a:srgbClr val="0066CC"/>
              </a:solidFill>
            </a:endParaRPr>
          </a:p>
        </p:txBody>
      </p:sp>
      <p:sp>
        <p:nvSpPr>
          <p:cNvPr id="3" name="Content Placeholder 2"/>
          <p:cNvSpPr>
            <a:spLocks noGrp="1"/>
          </p:cNvSpPr>
          <p:nvPr>
            <p:ph sz="quarter" idx="13"/>
          </p:nvPr>
        </p:nvSpPr>
        <p:spPr>
          <a:xfrm>
            <a:off x="533400" y="2209800"/>
            <a:ext cx="8012576" cy="4191000"/>
          </a:xfrm>
        </p:spPr>
        <p:txBody>
          <a:bodyPr rtlCol="0">
            <a:normAutofit/>
          </a:bodyPr>
          <a:lstStyle/>
          <a:p>
            <a:pPr marL="0" indent="0" fontAlgn="auto">
              <a:lnSpc>
                <a:spcPct val="90000"/>
              </a:lnSpc>
              <a:spcBef>
                <a:spcPts val="0"/>
              </a:spcBef>
              <a:spcAft>
                <a:spcPts val="0"/>
              </a:spcAft>
              <a:buFont typeface="Wingdings 2"/>
              <a:buNone/>
              <a:defRPr/>
            </a:pPr>
            <a:r>
              <a:rPr lang="en-US" sz="2600" cap="none" dirty="0"/>
              <a:t>You may accept food, beverage, transportation, lodging, entertainment, or related expenses if:</a:t>
            </a:r>
          </a:p>
          <a:p>
            <a:pPr marL="0" indent="0" fontAlgn="auto">
              <a:lnSpc>
                <a:spcPct val="90000"/>
              </a:lnSpc>
              <a:spcBef>
                <a:spcPts val="0"/>
              </a:spcBef>
              <a:spcAft>
                <a:spcPts val="0"/>
              </a:spcAft>
              <a:buFont typeface="Wingdings 2"/>
              <a:buNone/>
              <a:defRPr/>
            </a:pPr>
            <a:endParaRPr lang="en-US" sz="2600" cap="none" dirty="0"/>
          </a:p>
          <a:p>
            <a:pPr lvl="1">
              <a:lnSpc>
                <a:spcPct val="90000"/>
              </a:lnSpc>
              <a:spcBef>
                <a:spcPts val="0"/>
              </a:spcBef>
              <a:buClrTx/>
              <a:defRPr/>
            </a:pPr>
            <a:r>
              <a:rPr lang="en-US" sz="2600" cap="none" dirty="0"/>
              <a:t>you’re responsible for conducting industry recruitment or promoting international trade or tourism</a:t>
            </a:r>
          </a:p>
          <a:p>
            <a:pPr lvl="1">
              <a:lnSpc>
                <a:spcPct val="90000"/>
              </a:lnSpc>
              <a:spcBef>
                <a:spcPts val="0"/>
              </a:spcBef>
              <a:buClrTx/>
              <a:defRPr/>
            </a:pPr>
            <a:endParaRPr lang="en-US" sz="2600" cap="none" dirty="0"/>
          </a:p>
          <a:p>
            <a:pPr lvl="1">
              <a:lnSpc>
                <a:spcPct val="90000"/>
              </a:lnSpc>
              <a:spcBef>
                <a:spcPts val="0"/>
              </a:spcBef>
              <a:buClrTx/>
              <a:defRPr/>
            </a:pPr>
            <a:r>
              <a:rPr lang="en-US" sz="2600" cap="none" dirty="0"/>
              <a:t>you did not solicit or accept the gift in exchange for performing public duties; </a:t>
            </a:r>
            <a:r>
              <a:rPr lang="en-US" sz="2600" b="1" cap="none" dirty="0"/>
              <a:t>and</a:t>
            </a:r>
          </a:p>
          <a:p>
            <a:pPr lvl="1">
              <a:lnSpc>
                <a:spcPct val="90000"/>
              </a:lnSpc>
              <a:spcBef>
                <a:spcPts val="0"/>
              </a:spcBef>
              <a:buClrTx/>
              <a:defRPr/>
            </a:pPr>
            <a:endParaRPr lang="en-US" sz="2600" cap="none" dirty="0"/>
          </a:p>
          <a:p>
            <a:pPr lvl="1">
              <a:lnSpc>
                <a:spcPct val="90000"/>
              </a:lnSpc>
              <a:spcBef>
                <a:spcPts val="0"/>
              </a:spcBef>
              <a:buClrTx/>
              <a:defRPr/>
            </a:pPr>
            <a:r>
              <a:rPr lang="en-US" sz="2600" cap="none" dirty="0"/>
              <a:t>you report the gift to the Ethics Commission</a:t>
            </a:r>
          </a:p>
          <a:p>
            <a:pPr marL="609600" indent="-609600" fontAlgn="auto">
              <a:lnSpc>
                <a:spcPct val="90000"/>
              </a:lnSpc>
              <a:spcBef>
                <a:spcPts val="0"/>
              </a:spcBef>
              <a:spcAft>
                <a:spcPts val="0"/>
              </a:spcAft>
              <a:buClr>
                <a:srgbClr val="0066CC"/>
              </a:buClr>
              <a:buFont typeface="Wingdings 2"/>
              <a:buNone/>
              <a:defRPr/>
            </a:pPr>
            <a:endParaRPr lang="en-US" cap="none" dirty="0"/>
          </a:p>
          <a:p>
            <a:pPr marL="438912" indent="-320040" fontAlgn="auto">
              <a:spcBef>
                <a:spcPts val="0"/>
              </a:spcBef>
              <a:spcAft>
                <a:spcPts val="0"/>
              </a:spcAft>
              <a:buFont typeface="Wingdings 2"/>
              <a:buNone/>
              <a:defRPr/>
            </a:pPr>
            <a:endParaRPr lang="en-US" dirty="0"/>
          </a:p>
        </p:txBody>
      </p:sp>
      <p:sp>
        <p:nvSpPr>
          <p:cNvPr id="5" name="Slide Number Placeholder 4"/>
          <p:cNvSpPr>
            <a:spLocks noGrp="1"/>
          </p:cNvSpPr>
          <p:nvPr>
            <p:ph type="sldNum" sz="quarter" idx="12"/>
          </p:nvPr>
        </p:nvSpPr>
        <p:spPr/>
        <p:txBody>
          <a:bodyPr/>
          <a:lstStyle/>
          <a:p>
            <a:pPr>
              <a:defRPr/>
            </a:pPr>
            <a:fld id="{A22448D7-DA25-4FF4-AA5F-44EB72457B18}" type="slidenum">
              <a:rPr lang="en-US"/>
              <a:pPr>
                <a:defRPr/>
              </a:pPr>
              <a:t>84</a:t>
            </a:fld>
            <a:endParaRPr lang="en-US" dirty="0"/>
          </a:p>
        </p:txBody>
      </p:sp>
      <p:sp>
        <p:nvSpPr>
          <p:cNvPr id="7" name="TextBox 6">
            <a:extLst>
              <a:ext uri="{FF2B5EF4-FFF2-40B4-BE49-F238E27FC236}">
                <a16:creationId xmlns:a16="http://schemas.microsoft.com/office/drawing/2014/main" id="{D3315558-DA31-4C43-A960-C39C52F54885}"/>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DDE8-19E6-42DB-A41A-7D35AF63332D}"/>
              </a:ext>
            </a:extLst>
          </p:cNvPr>
          <p:cNvSpPr>
            <a:spLocks noGrp="1"/>
          </p:cNvSpPr>
          <p:nvPr>
            <p:ph type="title"/>
          </p:nvPr>
        </p:nvSpPr>
        <p:spPr>
          <a:xfrm>
            <a:off x="2361731" y="533400"/>
            <a:ext cx="4420068" cy="1596177"/>
          </a:xfrm>
        </p:spPr>
        <p:txBody>
          <a:bodyPr>
            <a:normAutofit fontScale="90000"/>
          </a:bodyPr>
          <a:lstStyle/>
          <a:p>
            <a:r>
              <a:rPr lang="en-US" sz="4000" b="1" cap="none" dirty="0">
                <a:solidFill>
                  <a:srgbClr val="0066CC"/>
                </a:solidFill>
              </a:rPr>
              <a:t>Gift Ban Exceptions</a:t>
            </a:r>
            <a:br>
              <a:rPr lang="en-US" sz="4000" b="1" cap="none" dirty="0">
                <a:solidFill>
                  <a:srgbClr val="0066CC"/>
                </a:solidFill>
              </a:rPr>
            </a:br>
            <a:r>
              <a:rPr lang="en-US" sz="4000" b="1" cap="none" dirty="0">
                <a:solidFill>
                  <a:srgbClr val="0066CC"/>
                </a:solidFill>
              </a:rPr>
              <a:t>(Customary Protocol)</a:t>
            </a:r>
          </a:p>
        </p:txBody>
      </p:sp>
      <p:sp>
        <p:nvSpPr>
          <p:cNvPr id="3" name="Content Placeholder 2">
            <a:extLst>
              <a:ext uri="{FF2B5EF4-FFF2-40B4-BE49-F238E27FC236}">
                <a16:creationId xmlns:a16="http://schemas.microsoft.com/office/drawing/2014/main" id="{C002F24E-87F8-4CDE-A926-5FB644113D78}"/>
              </a:ext>
            </a:extLst>
          </p:cNvPr>
          <p:cNvSpPr>
            <a:spLocks noGrp="1"/>
          </p:cNvSpPr>
          <p:nvPr>
            <p:ph sz="quarter" idx="13"/>
          </p:nvPr>
        </p:nvSpPr>
        <p:spPr>
          <a:xfrm>
            <a:off x="971910" y="2438400"/>
            <a:ext cx="7200179" cy="2814507"/>
          </a:xfrm>
        </p:spPr>
        <p:txBody>
          <a:bodyPr>
            <a:normAutofit/>
          </a:bodyPr>
          <a:lstStyle/>
          <a:p>
            <a:pPr marL="0" indent="0" fontAlgn="auto">
              <a:lnSpc>
                <a:spcPct val="90000"/>
              </a:lnSpc>
              <a:spcBef>
                <a:spcPts val="0"/>
              </a:spcBef>
              <a:spcAft>
                <a:spcPts val="0"/>
              </a:spcAft>
              <a:buClr>
                <a:srgbClr val="0066CC"/>
              </a:buClr>
              <a:buFont typeface="Wingdings 2"/>
              <a:buNone/>
              <a:defRPr/>
            </a:pPr>
            <a:r>
              <a:rPr lang="en-US" sz="2800" cap="none" dirty="0"/>
              <a:t>You can accept a gift if it is . . . </a:t>
            </a:r>
          </a:p>
          <a:p>
            <a:pPr marL="0" indent="0" fontAlgn="auto">
              <a:lnSpc>
                <a:spcPct val="90000"/>
              </a:lnSpc>
              <a:spcBef>
                <a:spcPts val="0"/>
              </a:spcBef>
              <a:spcAft>
                <a:spcPts val="0"/>
              </a:spcAft>
              <a:buClr>
                <a:srgbClr val="0066CC"/>
              </a:buClr>
              <a:buFont typeface="Wingdings 2"/>
              <a:buNone/>
              <a:defRPr/>
            </a:pPr>
            <a:endParaRPr lang="en-US" sz="2800" cap="none" dirty="0"/>
          </a:p>
          <a:p>
            <a:pPr lvl="1">
              <a:lnSpc>
                <a:spcPct val="90000"/>
              </a:lnSpc>
              <a:spcBef>
                <a:spcPts val="0"/>
              </a:spcBef>
              <a:buClrTx/>
              <a:defRPr/>
            </a:pPr>
            <a:r>
              <a:rPr lang="en-US" sz="2800" cap="none" dirty="0"/>
              <a:t>valued at less than $100</a:t>
            </a:r>
          </a:p>
          <a:p>
            <a:pPr lvl="1">
              <a:lnSpc>
                <a:spcPct val="90000"/>
              </a:lnSpc>
              <a:spcBef>
                <a:spcPts val="0"/>
              </a:spcBef>
              <a:buClrTx/>
              <a:defRPr/>
            </a:pPr>
            <a:endParaRPr lang="en-US" sz="2800" cap="none" dirty="0"/>
          </a:p>
          <a:p>
            <a:pPr lvl="1">
              <a:lnSpc>
                <a:spcPct val="90000"/>
              </a:lnSpc>
              <a:spcBef>
                <a:spcPts val="0"/>
              </a:spcBef>
              <a:buClrTx/>
              <a:defRPr/>
            </a:pPr>
            <a:r>
              <a:rPr lang="en-US" sz="2800" cap="none" dirty="0"/>
              <a:t>given in accordance with customary protocol</a:t>
            </a:r>
          </a:p>
          <a:p>
            <a:pPr lvl="1">
              <a:lnSpc>
                <a:spcPct val="90000"/>
              </a:lnSpc>
              <a:spcBef>
                <a:spcPts val="0"/>
              </a:spcBef>
              <a:buClrTx/>
              <a:defRPr/>
            </a:pPr>
            <a:endParaRPr lang="en-US" sz="2800" cap="none" dirty="0"/>
          </a:p>
          <a:p>
            <a:pPr lvl="1">
              <a:lnSpc>
                <a:spcPct val="90000"/>
              </a:lnSpc>
              <a:spcBef>
                <a:spcPts val="0"/>
              </a:spcBef>
              <a:buClrTx/>
              <a:defRPr/>
            </a:pPr>
            <a:r>
              <a:rPr lang="en-US" sz="2800" cap="none" dirty="0"/>
              <a:t>as part of an overseas trade mission</a:t>
            </a:r>
          </a:p>
          <a:p>
            <a:endParaRPr lang="en-US" dirty="0"/>
          </a:p>
        </p:txBody>
      </p:sp>
      <p:sp>
        <p:nvSpPr>
          <p:cNvPr id="4" name="Slide Number Placeholder 3">
            <a:extLst>
              <a:ext uri="{FF2B5EF4-FFF2-40B4-BE49-F238E27FC236}">
                <a16:creationId xmlns:a16="http://schemas.microsoft.com/office/drawing/2014/main" id="{55085883-63BA-4AB8-87B6-3552D4BE6038}"/>
              </a:ext>
            </a:extLst>
          </p:cNvPr>
          <p:cNvSpPr>
            <a:spLocks noGrp="1"/>
          </p:cNvSpPr>
          <p:nvPr>
            <p:ph type="sldNum" sz="quarter" idx="12"/>
          </p:nvPr>
        </p:nvSpPr>
        <p:spPr/>
        <p:txBody>
          <a:bodyPr/>
          <a:lstStyle/>
          <a:p>
            <a:pPr>
              <a:defRPr/>
            </a:pPr>
            <a:fld id="{8C2F2788-9A57-4D72-8D25-6127A48676D3}" type="slidenum">
              <a:rPr lang="en-US" smtClean="0"/>
              <a:pPr>
                <a:defRPr/>
              </a:pPr>
              <a:t>85</a:t>
            </a:fld>
            <a:endParaRPr lang="en-US" dirty="0"/>
          </a:p>
        </p:txBody>
      </p:sp>
      <p:sp>
        <p:nvSpPr>
          <p:cNvPr id="6" name="TextBox 5">
            <a:extLst>
              <a:ext uri="{FF2B5EF4-FFF2-40B4-BE49-F238E27FC236}">
                <a16:creationId xmlns:a16="http://schemas.microsoft.com/office/drawing/2014/main" id="{25FE56F4-EC2F-4159-97B0-6DAA61045055}"/>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extLst>
      <p:ext uri="{BB962C8B-B14F-4D97-AF65-F5344CB8AC3E}">
        <p14:creationId xmlns:p14="http://schemas.microsoft.com/office/powerpoint/2010/main" val="11572746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3052" y="533400"/>
            <a:ext cx="6752457" cy="1670713"/>
          </a:xfrm>
        </p:spPr>
        <p:txBody>
          <a:bodyPr>
            <a:noAutofit/>
          </a:bodyPr>
          <a:lstStyle/>
          <a:p>
            <a:pPr fontAlgn="auto">
              <a:spcAft>
                <a:spcPts val="0"/>
              </a:spcAft>
              <a:defRPr/>
            </a:pPr>
            <a:r>
              <a:rPr lang="en-US" b="1" cap="none" dirty="0">
                <a:solidFill>
                  <a:srgbClr val="0066CC"/>
                </a:solidFill>
              </a:rPr>
              <a:t>Gift Ban Exceptions</a:t>
            </a:r>
            <a:br>
              <a:rPr lang="en-US" b="1" cap="none" dirty="0">
                <a:solidFill>
                  <a:srgbClr val="0066CC"/>
                </a:solidFill>
              </a:rPr>
            </a:br>
            <a:r>
              <a:rPr lang="en-US" b="1" cap="none" dirty="0">
                <a:solidFill>
                  <a:srgbClr val="0066CC"/>
                </a:solidFill>
              </a:rPr>
              <a:t>(Gifts to the General Public </a:t>
            </a:r>
            <a:br>
              <a:rPr lang="en-US" b="1" cap="none" dirty="0">
                <a:solidFill>
                  <a:srgbClr val="0066CC"/>
                </a:solidFill>
              </a:rPr>
            </a:br>
            <a:r>
              <a:rPr lang="en-US" b="1" cap="none" dirty="0">
                <a:solidFill>
                  <a:srgbClr val="0066CC"/>
                </a:solidFill>
              </a:rPr>
              <a:t>or All State Employees)</a:t>
            </a:r>
          </a:p>
        </p:txBody>
      </p:sp>
      <p:sp>
        <p:nvSpPr>
          <p:cNvPr id="89091" name="Content Placeholder 4"/>
          <p:cNvSpPr>
            <a:spLocks noGrp="1"/>
          </p:cNvSpPr>
          <p:nvPr>
            <p:ph sz="quarter" idx="13"/>
          </p:nvPr>
        </p:nvSpPr>
        <p:spPr>
          <a:xfrm>
            <a:off x="820216" y="2133600"/>
            <a:ext cx="7638454" cy="1926563"/>
          </a:xfrm>
        </p:spPr>
        <p:txBody>
          <a:bodyPr>
            <a:normAutofit fontScale="92500"/>
          </a:bodyPr>
          <a:lstStyle/>
          <a:p>
            <a:pPr>
              <a:buFont typeface="Wingdings 2" pitchFamily="18" charset="2"/>
              <a:buNone/>
            </a:pPr>
            <a:endParaRPr lang="en-US" sz="3600" dirty="0"/>
          </a:p>
          <a:p>
            <a:pPr marL="0" indent="0">
              <a:spcBef>
                <a:spcPts val="0"/>
              </a:spcBef>
              <a:buFont typeface="Wingdings 2" pitchFamily="18" charset="2"/>
              <a:buNone/>
            </a:pPr>
            <a:r>
              <a:rPr lang="en-US" sz="3600" cap="none" dirty="0"/>
              <a:t>You may accept anything made available to the general public or all State employees.</a:t>
            </a:r>
          </a:p>
          <a:p>
            <a:pPr>
              <a:buClr>
                <a:srgbClr val="0066CC"/>
              </a:buClr>
              <a:buFont typeface="Wingdings 2" pitchFamily="18" charset="2"/>
              <a:buNone/>
            </a:pPr>
            <a:endParaRPr lang="en-US" sz="3600" dirty="0"/>
          </a:p>
          <a:p>
            <a:pPr>
              <a:buFont typeface="Wingdings 2" pitchFamily="18" charset="2"/>
              <a:buNone/>
            </a:pPr>
            <a:endParaRPr lang="en-US" dirty="0"/>
          </a:p>
        </p:txBody>
      </p:sp>
      <p:sp>
        <p:nvSpPr>
          <p:cNvPr id="7" name="Slide Number Placeholder 6"/>
          <p:cNvSpPr>
            <a:spLocks noGrp="1"/>
          </p:cNvSpPr>
          <p:nvPr>
            <p:ph type="sldNum" sz="quarter" idx="12"/>
          </p:nvPr>
        </p:nvSpPr>
        <p:spPr/>
        <p:txBody>
          <a:bodyPr/>
          <a:lstStyle/>
          <a:p>
            <a:pPr>
              <a:defRPr/>
            </a:pPr>
            <a:fld id="{7BC3E590-A669-4198-AE4F-1FB59BA32018}" type="slidenum">
              <a:rPr lang="en-US"/>
              <a:pPr>
                <a:defRPr/>
              </a:pPr>
              <a:t>86</a:t>
            </a:fld>
            <a:endParaRPr lang="en-US" dirty="0"/>
          </a:p>
        </p:txBody>
      </p:sp>
      <p:sp>
        <p:nvSpPr>
          <p:cNvPr id="6" name="TextBox 5">
            <a:extLst>
              <a:ext uri="{FF2B5EF4-FFF2-40B4-BE49-F238E27FC236}">
                <a16:creationId xmlns:a16="http://schemas.microsoft.com/office/drawing/2014/main" id="{79485284-3814-4D38-BF60-A89B279A93E6}"/>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31674"/>
            <a:ext cx="8610600" cy="1362175"/>
          </a:xfrm>
        </p:spPr>
        <p:txBody>
          <a:bodyPr anchor="t">
            <a:normAutofit/>
          </a:bodyPr>
          <a:lstStyle/>
          <a:p>
            <a:pPr fontAlgn="auto">
              <a:spcAft>
                <a:spcPts val="0"/>
              </a:spcAft>
              <a:defRPr/>
            </a:pPr>
            <a:r>
              <a:rPr lang="en-US" sz="4000" b="1" cap="none" dirty="0">
                <a:solidFill>
                  <a:srgbClr val="0066CC"/>
                </a:solidFill>
              </a:rPr>
              <a:t>Gift Ban Exceptions </a:t>
            </a:r>
            <a:br>
              <a:rPr lang="en-US" sz="4000" b="1" cap="none" dirty="0">
                <a:solidFill>
                  <a:srgbClr val="0066CC"/>
                </a:solidFill>
              </a:rPr>
            </a:br>
            <a:r>
              <a:rPr lang="en-US" sz="4000" b="1" cap="none" dirty="0">
                <a:solidFill>
                  <a:srgbClr val="0066CC"/>
                </a:solidFill>
              </a:rPr>
              <a:t>(Accepted on Behalf of the State)</a:t>
            </a:r>
          </a:p>
        </p:txBody>
      </p:sp>
      <p:sp>
        <p:nvSpPr>
          <p:cNvPr id="82947" name="Content Placeholder 2"/>
          <p:cNvSpPr>
            <a:spLocks noGrp="1"/>
          </p:cNvSpPr>
          <p:nvPr>
            <p:ph sz="quarter" idx="13"/>
          </p:nvPr>
        </p:nvSpPr>
        <p:spPr>
          <a:xfrm>
            <a:off x="868101" y="2286000"/>
            <a:ext cx="5334000" cy="2971800"/>
          </a:xfrm>
        </p:spPr>
        <p:txBody>
          <a:bodyPr>
            <a:normAutofit/>
          </a:bodyPr>
          <a:lstStyle/>
          <a:p>
            <a:pPr marL="0" indent="0">
              <a:buClrTx/>
              <a:buNone/>
            </a:pPr>
            <a:r>
              <a:rPr lang="en-US" sz="3000" cap="none" dirty="0"/>
              <a:t>You may accept gifts:</a:t>
            </a:r>
          </a:p>
          <a:p>
            <a:pPr lvl="1">
              <a:buClrTx/>
            </a:pPr>
            <a:r>
              <a:rPr lang="en-US" sz="3000" cap="none" dirty="0"/>
              <a:t>on behalf of the State,</a:t>
            </a:r>
          </a:p>
          <a:p>
            <a:pPr lvl="1">
              <a:buClrTx/>
            </a:pPr>
            <a:r>
              <a:rPr lang="en-US" sz="3000" cap="none" dirty="0"/>
              <a:t>for use by the State, or</a:t>
            </a:r>
          </a:p>
          <a:p>
            <a:pPr lvl="1">
              <a:buClrTx/>
            </a:pPr>
            <a:r>
              <a:rPr lang="en-US" sz="3000" cap="none" dirty="0"/>
              <a:t>for the State’s benefit.</a:t>
            </a:r>
          </a:p>
        </p:txBody>
      </p:sp>
      <p:pic>
        <p:nvPicPr>
          <p:cNvPr id="82948" name="Content Placeholder 5" descr="nc_flag.jpg"/>
          <p:cNvPicPr>
            <a:picLocks noGrp="1" noChangeAspect="1"/>
          </p:cNvPicPr>
          <p:nvPr>
            <p:ph sz="quarter" idx="14"/>
          </p:nvPr>
        </p:nvPicPr>
        <p:blipFill>
          <a:blip r:embed="rId4" cstate="print"/>
          <a:stretch>
            <a:fillRect/>
          </a:stretch>
        </p:blipFill>
        <p:spPr>
          <a:xfrm>
            <a:off x="5562600" y="2590800"/>
            <a:ext cx="3089734" cy="1929135"/>
          </a:xfrm>
        </p:spPr>
      </p:pic>
      <p:sp>
        <p:nvSpPr>
          <p:cNvPr id="7" name="Slide Number Placeholder 6"/>
          <p:cNvSpPr>
            <a:spLocks noGrp="1"/>
          </p:cNvSpPr>
          <p:nvPr>
            <p:ph type="sldNum" sz="quarter" idx="12"/>
          </p:nvPr>
        </p:nvSpPr>
        <p:spPr/>
        <p:txBody>
          <a:bodyPr/>
          <a:lstStyle/>
          <a:p>
            <a:pPr>
              <a:defRPr/>
            </a:pPr>
            <a:fld id="{5CFBB8A5-6B22-4D68-B927-6E8591B25B42}" type="slidenum">
              <a:rPr lang="en-US"/>
              <a:pPr>
                <a:defRPr/>
              </a:pPr>
              <a:t>87</a:t>
            </a:fld>
            <a:endParaRPr lang="en-US" dirty="0"/>
          </a:p>
        </p:txBody>
      </p:sp>
      <p:sp>
        <p:nvSpPr>
          <p:cNvPr id="8" name="TextBox 7">
            <a:extLst>
              <a:ext uri="{FF2B5EF4-FFF2-40B4-BE49-F238E27FC236}">
                <a16:creationId xmlns:a16="http://schemas.microsoft.com/office/drawing/2014/main" id="{14BE03F6-F45A-4AAD-934E-BCDBB1BFF01F}"/>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1219200" y="609600"/>
            <a:ext cx="7162800" cy="778137"/>
          </a:xfrm>
        </p:spPr>
        <p:txBody>
          <a:bodyPr>
            <a:noAutofit/>
          </a:bodyPr>
          <a:lstStyle/>
          <a:p>
            <a:pPr algn="ctr" fontAlgn="auto">
              <a:spcAft>
                <a:spcPts val="0"/>
              </a:spcAft>
              <a:defRPr/>
            </a:pPr>
            <a:br>
              <a:rPr lang="en-US" sz="4400" b="1" cap="none" dirty="0">
                <a:solidFill>
                  <a:srgbClr val="0066CC"/>
                </a:solidFill>
              </a:rPr>
            </a:br>
            <a:r>
              <a:rPr lang="en-US" sz="4400" b="1" cap="none" dirty="0">
                <a:solidFill>
                  <a:srgbClr val="0066CC"/>
                </a:solidFill>
              </a:rPr>
              <a:t>Re-gifting and De-gifting</a:t>
            </a:r>
            <a:br>
              <a:rPr lang="en-US" sz="4400" b="1" cap="small" dirty="0">
                <a:solidFill>
                  <a:srgbClr val="FF0000"/>
                </a:solidFill>
                <a:effectLst>
                  <a:outerShdw blurRad="38100" dist="38100" dir="2700000" algn="tl">
                    <a:srgbClr val="000000">
                      <a:alpha val="43137"/>
                    </a:srgbClr>
                  </a:outerShdw>
                </a:effectLst>
              </a:rPr>
            </a:br>
            <a:endParaRPr lang="en-US" sz="4000" b="1" cap="small" dirty="0">
              <a:solidFill>
                <a:srgbClr val="FF0000"/>
              </a:solidFill>
            </a:endParaRPr>
          </a:p>
        </p:txBody>
      </p:sp>
      <p:sp>
        <p:nvSpPr>
          <p:cNvPr id="8" name="Content Placeholder 7"/>
          <p:cNvSpPr>
            <a:spLocks noGrp="1"/>
          </p:cNvSpPr>
          <p:nvPr>
            <p:ph sz="quarter" idx="13"/>
          </p:nvPr>
        </p:nvSpPr>
        <p:spPr>
          <a:xfrm>
            <a:off x="685800" y="1661150"/>
            <a:ext cx="7964091" cy="4403463"/>
          </a:xfrm>
        </p:spPr>
        <p:txBody>
          <a:bodyPr>
            <a:normAutofit/>
          </a:bodyPr>
          <a:lstStyle/>
          <a:p>
            <a:pPr marL="274320" indent="-274320" fontAlgn="auto">
              <a:spcBef>
                <a:spcPts val="580"/>
              </a:spcBef>
              <a:spcAft>
                <a:spcPts val="0"/>
              </a:spcAft>
              <a:buFont typeface="Arial" charset="0"/>
              <a:buNone/>
              <a:defRPr/>
            </a:pPr>
            <a:r>
              <a:rPr lang="en-US" sz="3600" cap="none" dirty="0"/>
              <a:t>  If you receive a </a:t>
            </a:r>
            <a:r>
              <a:rPr lang="en-US" sz="3600" cap="none" dirty="0">
                <a:hlinkClick r:id="rId4"/>
              </a:rPr>
              <a:t>prohibited gift</a:t>
            </a:r>
            <a:r>
              <a:rPr lang="en-US" sz="3600" cap="none" dirty="0"/>
              <a:t>, there’s still hope for you!  You can . . . </a:t>
            </a:r>
          </a:p>
          <a:p>
            <a:pPr lvl="1">
              <a:spcBef>
                <a:spcPts val="580"/>
              </a:spcBef>
              <a:buClrTx/>
              <a:defRPr/>
            </a:pPr>
            <a:r>
              <a:rPr lang="en-US" sz="3400" cap="none" dirty="0"/>
              <a:t>decline it</a:t>
            </a:r>
          </a:p>
          <a:p>
            <a:pPr lvl="1">
              <a:spcBef>
                <a:spcPts val="580"/>
              </a:spcBef>
              <a:buClrTx/>
              <a:defRPr/>
            </a:pPr>
            <a:r>
              <a:rPr lang="en-US" sz="3400" cap="none" dirty="0"/>
              <a:t>return it</a:t>
            </a:r>
          </a:p>
          <a:p>
            <a:pPr lvl="1">
              <a:spcBef>
                <a:spcPts val="580"/>
              </a:spcBef>
              <a:buClrTx/>
              <a:defRPr/>
            </a:pPr>
            <a:r>
              <a:rPr lang="en-US" sz="3400" cap="none" dirty="0"/>
              <a:t>pay fair market value for it</a:t>
            </a:r>
          </a:p>
          <a:p>
            <a:pPr lvl="1">
              <a:spcBef>
                <a:spcPts val="580"/>
              </a:spcBef>
              <a:buClrTx/>
              <a:defRPr/>
            </a:pPr>
            <a:r>
              <a:rPr lang="en-US" sz="3400" cap="none" dirty="0"/>
              <a:t>donate it to charity or to the State</a:t>
            </a:r>
          </a:p>
          <a:p>
            <a:pPr marL="274320" indent="-274320" fontAlgn="auto">
              <a:spcBef>
                <a:spcPts val="580"/>
              </a:spcBef>
              <a:spcAft>
                <a:spcPts val="0"/>
              </a:spcAft>
              <a:buFont typeface="Wingdings 2"/>
              <a:buChar char=""/>
              <a:defRPr/>
            </a:pPr>
            <a:endParaRPr lang="en-US" dirty="0"/>
          </a:p>
        </p:txBody>
      </p:sp>
      <p:sp>
        <p:nvSpPr>
          <p:cNvPr id="7" name="Slide Number Placeholder 6"/>
          <p:cNvSpPr>
            <a:spLocks noGrp="1"/>
          </p:cNvSpPr>
          <p:nvPr>
            <p:ph type="sldNum" sz="quarter" idx="12"/>
          </p:nvPr>
        </p:nvSpPr>
        <p:spPr/>
        <p:txBody>
          <a:bodyPr/>
          <a:lstStyle/>
          <a:p>
            <a:pPr>
              <a:defRPr/>
            </a:pPr>
            <a:fld id="{43963FBB-F386-442A-B613-D29DC478BE99}" type="slidenum">
              <a:rPr lang="en-US"/>
              <a:pPr>
                <a:defRPr/>
              </a:pPr>
              <a:t>88</a:t>
            </a:fld>
            <a:endParaRPr lang="en-US" dirty="0"/>
          </a:p>
        </p:txBody>
      </p:sp>
      <p:sp>
        <p:nvSpPr>
          <p:cNvPr id="6" name="TextBox 5">
            <a:extLst>
              <a:ext uri="{FF2B5EF4-FFF2-40B4-BE49-F238E27FC236}">
                <a16:creationId xmlns:a16="http://schemas.microsoft.com/office/drawing/2014/main" id="{A46A84EF-F4BF-4AEB-96A6-6A3140F5E37C}"/>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p:txBody>
          <a:bodyPr/>
          <a:lstStyle/>
          <a:p>
            <a:pPr>
              <a:defRPr/>
            </a:pPr>
            <a:fld id="{57203D0E-49A6-4AB6-99E9-26EDB89F8C2A}" type="slidenum">
              <a:rPr lang="en-US"/>
              <a:pPr>
                <a:defRPr/>
              </a:pPr>
              <a:t>89</a:t>
            </a:fld>
            <a:endParaRPr lang="en-US" dirty="0"/>
          </a:p>
        </p:txBody>
      </p:sp>
      <p:sp>
        <p:nvSpPr>
          <p:cNvPr id="159746" name="Title 1"/>
          <p:cNvSpPr>
            <a:spLocks noGrp="1"/>
          </p:cNvSpPr>
          <p:nvPr>
            <p:ph type="title" idx="4294967295"/>
          </p:nvPr>
        </p:nvSpPr>
        <p:spPr>
          <a:xfrm>
            <a:off x="0" y="366713"/>
            <a:ext cx="5027613" cy="638175"/>
          </a:xfrm>
        </p:spPr>
        <p:txBody>
          <a:bodyPr>
            <a:noAutofit/>
          </a:bodyPr>
          <a:lstStyle/>
          <a:p>
            <a:pPr algn="ctr" fontAlgn="auto">
              <a:spcAft>
                <a:spcPts val="0"/>
              </a:spcAft>
              <a:defRPr/>
            </a:pPr>
            <a:r>
              <a:rPr lang="en-US" sz="4000" b="1" cap="none" dirty="0">
                <a:solidFill>
                  <a:srgbClr val="0066CC"/>
                </a:solidFill>
              </a:rPr>
              <a:t>Decision Tree for Gifts</a:t>
            </a:r>
          </a:p>
        </p:txBody>
      </p:sp>
      <p:sp>
        <p:nvSpPr>
          <p:cNvPr id="159747" name="Rectangle 4"/>
          <p:cNvSpPr>
            <a:spLocks noChangeArrowheads="1"/>
          </p:cNvSpPr>
          <p:nvPr/>
        </p:nvSpPr>
        <p:spPr bwMode="auto">
          <a:xfrm>
            <a:off x="1154585" y="1366109"/>
            <a:ext cx="2425714" cy="1323439"/>
          </a:xfrm>
          <a:prstGeom prst="rect">
            <a:avLst/>
          </a:prstGeom>
          <a:solidFill>
            <a:schemeClr val="bg2">
              <a:lumMod val="40000"/>
              <a:lumOff val="60000"/>
            </a:schemeClr>
          </a:solidFill>
          <a:ln w="12700" cap="sq" algn="ctr">
            <a:solidFill>
              <a:schemeClr val="tx1"/>
            </a:solidFill>
            <a:miter lim="800000"/>
            <a:headEnd type="none" w="sm" len="sm"/>
            <a:tailEnd type="none" w="sm" len="sm"/>
          </a:ln>
        </p:spPr>
        <p:txBody>
          <a:bodyPr wrap="square" anchor="b">
            <a:spAutoFit/>
          </a:bodyPr>
          <a:lstStyle/>
          <a:p>
            <a:r>
              <a:rPr lang="en-US" sz="2000" dirty="0"/>
              <a:t>Is the item given by a:</a:t>
            </a:r>
          </a:p>
          <a:p>
            <a:pPr>
              <a:buFontTx/>
              <a:buChar char="•"/>
            </a:pPr>
            <a:r>
              <a:rPr lang="en-US" sz="2000" dirty="0"/>
              <a:t> lobbyist?</a:t>
            </a:r>
          </a:p>
          <a:p>
            <a:pPr>
              <a:buFontTx/>
              <a:buChar char="•"/>
            </a:pPr>
            <a:r>
              <a:rPr lang="en-US" sz="2000" dirty="0"/>
              <a:t> lobbyist principal?</a:t>
            </a:r>
          </a:p>
          <a:p>
            <a:pPr>
              <a:buFontTx/>
              <a:buChar char="•"/>
            </a:pPr>
            <a:r>
              <a:rPr lang="en-US" sz="2000" dirty="0"/>
              <a:t> interested person?</a:t>
            </a:r>
            <a:endParaRPr lang="en-US" dirty="0"/>
          </a:p>
        </p:txBody>
      </p:sp>
      <p:sp>
        <p:nvSpPr>
          <p:cNvPr id="159748" name="Rectangle 5"/>
          <p:cNvSpPr>
            <a:spLocks noChangeArrowheads="1"/>
          </p:cNvSpPr>
          <p:nvPr/>
        </p:nvSpPr>
        <p:spPr bwMode="auto">
          <a:xfrm>
            <a:off x="1302682" y="3402730"/>
            <a:ext cx="2302233" cy="400110"/>
          </a:xfrm>
          <a:prstGeom prst="rect">
            <a:avLst/>
          </a:prstGeom>
          <a:solidFill>
            <a:schemeClr val="bg2">
              <a:lumMod val="40000"/>
              <a:lumOff val="60000"/>
            </a:schemeClr>
          </a:solidFill>
          <a:ln w="12700" cap="sq" algn="ctr">
            <a:solidFill>
              <a:schemeClr val="tx1"/>
            </a:solidFill>
            <a:miter lim="800000"/>
            <a:headEnd type="none" w="sm" len="sm"/>
            <a:tailEnd type="none" w="sm" len="sm"/>
          </a:ln>
        </p:spPr>
        <p:txBody>
          <a:bodyPr wrap="none" anchor="ctr">
            <a:spAutoFit/>
          </a:bodyPr>
          <a:lstStyle/>
          <a:p>
            <a:pPr algn="ctr"/>
            <a:r>
              <a:rPr lang="en-US" sz="2000" dirty="0"/>
              <a:t>Is the item a “gift”?</a:t>
            </a:r>
          </a:p>
        </p:txBody>
      </p:sp>
      <p:sp>
        <p:nvSpPr>
          <p:cNvPr id="159749" name="Rectangle 6"/>
          <p:cNvSpPr>
            <a:spLocks noChangeArrowheads="1"/>
          </p:cNvSpPr>
          <p:nvPr/>
        </p:nvSpPr>
        <p:spPr bwMode="auto">
          <a:xfrm>
            <a:off x="1271590" y="4405832"/>
            <a:ext cx="2494860" cy="707886"/>
          </a:xfrm>
          <a:prstGeom prst="rect">
            <a:avLst/>
          </a:prstGeom>
          <a:solidFill>
            <a:schemeClr val="bg2">
              <a:lumMod val="40000"/>
              <a:lumOff val="60000"/>
            </a:schemeClr>
          </a:solidFill>
          <a:ln w="12700" cap="sq" algn="ctr">
            <a:solidFill>
              <a:schemeClr val="tx1"/>
            </a:solidFill>
            <a:miter lim="800000"/>
            <a:headEnd type="none" w="sm" len="sm"/>
            <a:tailEnd type="none" w="sm" len="sm"/>
          </a:ln>
        </p:spPr>
        <p:txBody>
          <a:bodyPr wrap="square" anchor="ctr">
            <a:spAutoFit/>
          </a:bodyPr>
          <a:lstStyle/>
          <a:p>
            <a:r>
              <a:rPr lang="en-US" sz="2000" dirty="0"/>
              <a:t>Does the item fit into a gift ban exception?</a:t>
            </a:r>
          </a:p>
        </p:txBody>
      </p:sp>
      <p:sp>
        <p:nvSpPr>
          <p:cNvPr id="159750" name="Oval 7"/>
          <p:cNvSpPr>
            <a:spLocks noChangeArrowheads="1"/>
          </p:cNvSpPr>
          <p:nvPr/>
        </p:nvSpPr>
        <p:spPr bwMode="auto">
          <a:xfrm>
            <a:off x="4926012" y="1320634"/>
            <a:ext cx="1855788" cy="995422"/>
          </a:xfrm>
          <a:prstGeom prst="ellipse">
            <a:avLst/>
          </a:prstGeom>
          <a:solidFill>
            <a:srgbClr val="33CC33"/>
          </a:solidFill>
          <a:ln w="12700" cap="sq" algn="ctr">
            <a:solidFill>
              <a:schemeClr val="tx1"/>
            </a:solidFill>
            <a:round/>
            <a:headEnd type="none" w="sm" len="sm"/>
            <a:tailEnd type="none" w="sm" len="sm"/>
          </a:ln>
        </p:spPr>
        <p:txBody>
          <a:bodyPr wrap="square" anchor="ctr">
            <a:spAutoFit/>
          </a:bodyPr>
          <a:lstStyle/>
          <a:p>
            <a:pPr algn="ctr"/>
            <a:r>
              <a:rPr lang="en-US" sz="2000" b="1" dirty="0">
                <a:solidFill>
                  <a:schemeClr val="bg1"/>
                </a:solidFill>
              </a:rPr>
              <a:t>can </a:t>
            </a:r>
            <a:r>
              <a:rPr lang="en-US" sz="2000" dirty="0">
                <a:solidFill>
                  <a:schemeClr val="bg1"/>
                </a:solidFill>
              </a:rPr>
              <a:t>accept </a:t>
            </a:r>
          </a:p>
          <a:p>
            <a:pPr algn="ctr"/>
            <a:r>
              <a:rPr lang="en-US" sz="2000" dirty="0">
                <a:solidFill>
                  <a:schemeClr val="bg1"/>
                </a:solidFill>
              </a:rPr>
              <a:t>the item</a:t>
            </a:r>
          </a:p>
        </p:txBody>
      </p:sp>
      <p:sp>
        <p:nvSpPr>
          <p:cNvPr id="159751" name="Oval 8"/>
          <p:cNvSpPr>
            <a:spLocks noChangeArrowheads="1"/>
          </p:cNvSpPr>
          <p:nvPr/>
        </p:nvSpPr>
        <p:spPr bwMode="auto">
          <a:xfrm>
            <a:off x="4906720" y="3094565"/>
            <a:ext cx="1875079" cy="995422"/>
          </a:xfrm>
          <a:prstGeom prst="ellipse">
            <a:avLst/>
          </a:prstGeom>
          <a:solidFill>
            <a:srgbClr val="33CC33"/>
          </a:solidFill>
          <a:ln w="12700" cap="sq" algn="ctr">
            <a:solidFill>
              <a:schemeClr val="tx1"/>
            </a:solidFill>
            <a:round/>
            <a:headEnd type="none" w="sm" len="sm"/>
            <a:tailEnd type="none" w="sm" len="sm"/>
          </a:ln>
        </p:spPr>
        <p:txBody>
          <a:bodyPr wrap="square" anchor="ctr">
            <a:spAutoFit/>
          </a:bodyPr>
          <a:lstStyle/>
          <a:p>
            <a:pPr algn="ctr"/>
            <a:r>
              <a:rPr lang="en-US" sz="2000" b="1" dirty="0">
                <a:solidFill>
                  <a:schemeClr val="bg1"/>
                </a:solidFill>
              </a:rPr>
              <a:t>can </a:t>
            </a:r>
            <a:r>
              <a:rPr lang="en-US" sz="2000" dirty="0">
                <a:solidFill>
                  <a:schemeClr val="bg1"/>
                </a:solidFill>
              </a:rPr>
              <a:t>accept</a:t>
            </a:r>
          </a:p>
          <a:p>
            <a:pPr algn="ctr"/>
            <a:r>
              <a:rPr lang="en-US" sz="2000" dirty="0">
                <a:solidFill>
                  <a:schemeClr val="bg1"/>
                </a:solidFill>
              </a:rPr>
              <a:t>the item</a:t>
            </a:r>
          </a:p>
        </p:txBody>
      </p:sp>
      <p:sp>
        <p:nvSpPr>
          <p:cNvPr id="159752" name="Oval 9"/>
          <p:cNvSpPr>
            <a:spLocks noChangeArrowheads="1"/>
          </p:cNvSpPr>
          <p:nvPr/>
        </p:nvSpPr>
        <p:spPr bwMode="auto">
          <a:xfrm>
            <a:off x="1248158" y="5793582"/>
            <a:ext cx="2287588" cy="909637"/>
          </a:xfrm>
          <a:prstGeom prst="ellipse">
            <a:avLst/>
          </a:prstGeom>
          <a:solidFill>
            <a:srgbClr val="33CC33"/>
          </a:solidFill>
          <a:ln w="12700" cap="sq" algn="ctr">
            <a:solidFill>
              <a:schemeClr val="tx1"/>
            </a:solidFill>
            <a:round/>
            <a:headEnd type="none" w="sm" len="sm"/>
            <a:tailEnd type="none" w="sm" len="sm"/>
          </a:ln>
        </p:spPr>
        <p:txBody>
          <a:bodyPr anchor="ctr">
            <a:spAutoFit/>
          </a:bodyPr>
          <a:lstStyle/>
          <a:p>
            <a:pPr algn="ctr"/>
            <a:r>
              <a:rPr lang="en-US" b="1" dirty="0">
                <a:solidFill>
                  <a:schemeClr val="bg1"/>
                </a:solidFill>
              </a:rPr>
              <a:t>can </a:t>
            </a:r>
            <a:r>
              <a:rPr lang="en-US" dirty="0">
                <a:solidFill>
                  <a:schemeClr val="bg1"/>
                </a:solidFill>
              </a:rPr>
              <a:t>accept the item</a:t>
            </a:r>
          </a:p>
        </p:txBody>
      </p:sp>
      <p:sp>
        <p:nvSpPr>
          <p:cNvPr id="159753" name="AutoShape 10"/>
          <p:cNvSpPr>
            <a:spLocks noChangeArrowheads="1"/>
          </p:cNvSpPr>
          <p:nvPr/>
        </p:nvSpPr>
        <p:spPr bwMode="auto">
          <a:xfrm>
            <a:off x="4983885" y="4479925"/>
            <a:ext cx="2206625" cy="2241550"/>
          </a:xfrm>
          <a:prstGeom prst="octagon">
            <a:avLst>
              <a:gd name="adj" fmla="val 29287"/>
            </a:avLst>
          </a:prstGeom>
          <a:solidFill>
            <a:srgbClr val="FF0000"/>
          </a:solidFill>
          <a:ln w="12700" cap="sq" algn="ctr">
            <a:solidFill>
              <a:schemeClr val="tx1"/>
            </a:solidFill>
            <a:miter lim="800000"/>
            <a:headEnd type="none" w="sm" len="sm"/>
            <a:tailEnd type="none" w="sm" len="sm"/>
          </a:ln>
        </p:spPr>
        <p:txBody>
          <a:bodyPr wrap="none" anchor="ctr"/>
          <a:lstStyle/>
          <a:p>
            <a:pPr algn="ctr"/>
            <a:r>
              <a:rPr lang="en-US" sz="2800" b="1" dirty="0">
                <a:solidFill>
                  <a:schemeClr val="bg1"/>
                </a:solidFill>
              </a:rPr>
              <a:t>STOP!</a:t>
            </a:r>
          </a:p>
          <a:p>
            <a:pPr algn="ctr"/>
            <a:r>
              <a:rPr lang="en-US" sz="2000" b="1" dirty="0">
                <a:solidFill>
                  <a:schemeClr val="bg1"/>
                </a:solidFill>
              </a:rPr>
              <a:t>cannot </a:t>
            </a:r>
            <a:r>
              <a:rPr lang="en-US" sz="2000" dirty="0">
                <a:solidFill>
                  <a:schemeClr val="bg1"/>
                </a:solidFill>
              </a:rPr>
              <a:t>accept </a:t>
            </a:r>
          </a:p>
          <a:p>
            <a:pPr algn="ctr"/>
            <a:r>
              <a:rPr lang="en-US" sz="2000" dirty="0">
                <a:solidFill>
                  <a:schemeClr val="bg1"/>
                </a:solidFill>
              </a:rPr>
              <a:t>the item</a:t>
            </a:r>
          </a:p>
        </p:txBody>
      </p:sp>
      <p:sp>
        <p:nvSpPr>
          <p:cNvPr id="159760" name="Text Box 21"/>
          <p:cNvSpPr txBox="1">
            <a:spLocks noChangeArrowheads="1"/>
          </p:cNvSpPr>
          <p:nvPr/>
        </p:nvSpPr>
        <p:spPr bwMode="auto">
          <a:xfrm>
            <a:off x="4047666" y="1496350"/>
            <a:ext cx="428322" cy="369332"/>
          </a:xfrm>
          <a:prstGeom prst="rect">
            <a:avLst/>
          </a:prstGeom>
          <a:noFill/>
          <a:ln w="12700" cap="sq" algn="ctr">
            <a:noFill/>
            <a:miter lim="800000"/>
            <a:headEnd type="none" w="sm" len="sm"/>
            <a:tailEnd type="none" w="sm" len="sm"/>
          </a:ln>
        </p:spPr>
        <p:txBody>
          <a:bodyPr wrap="none">
            <a:spAutoFit/>
          </a:bodyPr>
          <a:lstStyle/>
          <a:p>
            <a:r>
              <a:rPr lang="en-US" b="1" dirty="0"/>
              <a:t>no</a:t>
            </a:r>
          </a:p>
        </p:txBody>
      </p:sp>
      <p:sp>
        <p:nvSpPr>
          <p:cNvPr id="159761" name="Text Box 22"/>
          <p:cNvSpPr txBox="1">
            <a:spLocks noChangeArrowheads="1"/>
          </p:cNvSpPr>
          <p:nvPr/>
        </p:nvSpPr>
        <p:spPr bwMode="auto">
          <a:xfrm>
            <a:off x="4065419" y="3254537"/>
            <a:ext cx="476289" cy="369332"/>
          </a:xfrm>
          <a:prstGeom prst="rect">
            <a:avLst/>
          </a:prstGeom>
          <a:noFill/>
          <a:ln w="12700" cap="sq" algn="ctr">
            <a:noFill/>
            <a:miter lim="800000"/>
            <a:headEnd type="none" w="sm" len="sm"/>
            <a:tailEnd type="none" w="sm" len="sm"/>
          </a:ln>
        </p:spPr>
        <p:txBody>
          <a:bodyPr wrap="square">
            <a:spAutoFit/>
          </a:bodyPr>
          <a:lstStyle/>
          <a:p>
            <a:r>
              <a:rPr lang="en-US" b="1" dirty="0"/>
              <a:t>no</a:t>
            </a:r>
          </a:p>
        </p:txBody>
      </p:sp>
      <p:sp>
        <p:nvSpPr>
          <p:cNvPr id="159762" name="Text Box 23"/>
          <p:cNvSpPr txBox="1">
            <a:spLocks noChangeArrowheads="1"/>
          </p:cNvSpPr>
          <p:nvPr/>
        </p:nvSpPr>
        <p:spPr bwMode="auto">
          <a:xfrm>
            <a:off x="4065419" y="4575109"/>
            <a:ext cx="428322" cy="369332"/>
          </a:xfrm>
          <a:prstGeom prst="rect">
            <a:avLst/>
          </a:prstGeom>
          <a:noFill/>
          <a:ln w="12700" cap="sq" algn="ctr">
            <a:noFill/>
            <a:miter lim="800000"/>
            <a:headEnd type="none" w="sm" len="sm"/>
            <a:tailEnd type="none" w="sm" len="sm"/>
          </a:ln>
        </p:spPr>
        <p:txBody>
          <a:bodyPr wrap="none">
            <a:spAutoFit/>
          </a:bodyPr>
          <a:lstStyle/>
          <a:p>
            <a:r>
              <a:rPr lang="en-US" b="1" dirty="0"/>
              <a:t>no</a:t>
            </a:r>
          </a:p>
        </p:txBody>
      </p:sp>
      <p:sp>
        <p:nvSpPr>
          <p:cNvPr id="159763" name="Text Box 24"/>
          <p:cNvSpPr txBox="1">
            <a:spLocks noChangeArrowheads="1"/>
          </p:cNvSpPr>
          <p:nvPr/>
        </p:nvSpPr>
        <p:spPr bwMode="auto">
          <a:xfrm>
            <a:off x="1877067" y="2833541"/>
            <a:ext cx="514885" cy="369332"/>
          </a:xfrm>
          <a:prstGeom prst="rect">
            <a:avLst/>
          </a:prstGeom>
          <a:noFill/>
          <a:ln w="12700" cap="sq" algn="ctr">
            <a:noFill/>
            <a:miter lim="800000"/>
            <a:headEnd type="none" w="sm" len="sm"/>
            <a:tailEnd type="none" w="sm" len="sm"/>
          </a:ln>
        </p:spPr>
        <p:txBody>
          <a:bodyPr wrap="none">
            <a:spAutoFit/>
          </a:bodyPr>
          <a:lstStyle/>
          <a:p>
            <a:r>
              <a:rPr lang="en-US" b="1" dirty="0"/>
              <a:t>yes</a:t>
            </a:r>
          </a:p>
        </p:txBody>
      </p:sp>
      <p:sp>
        <p:nvSpPr>
          <p:cNvPr id="159764" name="Text Box 25"/>
          <p:cNvSpPr txBox="1">
            <a:spLocks noChangeArrowheads="1"/>
          </p:cNvSpPr>
          <p:nvPr/>
        </p:nvSpPr>
        <p:spPr bwMode="auto">
          <a:xfrm>
            <a:off x="1857824" y="3874040"/>
            <a:ext cx="514885" cy="369332"/>
          </a:xfrm>
          <a:prstGeom prst="rect">
            <a:avLst/>
          </a:prstGeom>
          <a:noFill/>
          <a:ln w="12700" cap="sq" algn="ctr">
            <a:noFill/>
            <a:miter lim="800000"/>
            <a:headEnd type="none" w="sm" len="sm"/>
            <a:tailEnd type="none" w="sm" len="sm"/>
          </a:ln>
        </p:spPr>
        <p:txBody>
          <a:bodyPr wrap="none">
            <a:spAutoFit/>
          </a:bodyPr>
          <a:lstStyle/>
          <a:p>
            <a:r>
              <a:rPr lang="en-US" b="1" dirty="0"/>
              <a:t>yes</a:t>
            </a:r>
          </a:p>
        </p:txBody>
      </p:sp>
      <p:sp>
        <p:nvSpPr>
          <p:cNvPr id="159765" name="Text Box 26"/>
          <p:cNvSpPr txBox="1">
            <a:spLocks noChangeArrowheads="1"/>
          </p:cNvSpPr>
          <p:nvPr/>
        </p:nvSpPr>
        <p:spPr bwMode="auto">
          <a:xfrm>
            <a:off x="1857824" y="5229490"/>
            <a:ext cx="514885" cy="369332"/>
          </a:xfrm>
          <a:prstGeom prst="rect">
            <a:avLst/>
          </a:prstGeom>
          <a:noFill/>
          <a:ln w="12700" cap="sq" algn="ctr">
            <a:noFill/>
            <a:miter lim="800000"/>
            <a:headEnd type="none" w="sm" len="sm"/>
            <a:tailEnd type="none" w="sm" len="sm"/>
          </a:ln>
        </p:spPr>
        <p:txBody>
          <a:bodyPr wrap="none">
            <a:spAutoFit/>
          </a:bodyPr>
          <a:lstStyle/>
          <a:p>
            <a:r>
              <a:rPr lang="en-US" b="1" dirty="0"/>
              <a:t>yes</a:t>
            </a:r>
          </a:p>
        </p:txBody>
      </p:sp>
      <p:cxnSp>
        <p:nvCxnSpPr>
          <p:cNvPr id="5" name="Straight Arrow Connector 4">
            <a:extLst>
              <a:ext uri="{FF2B5EF4-FFF2-40B4-BE49-F238E27FC236}">
                <a16:creationId xmlns:a16="http://schemas.microsoft.com/office/drawing/2014/main" id="{26BC38E1-B052-4E60-A391-C736BF1A4CD0}"/>
              </a:ext>
            </a:extLst>
          </p:cNvPr>
          <p:cNvCxnSpPr>
            <a:cxnSpLocks/>
          </p:cNvCxnSpPr>
          <p:nvPr/>
        </p:nvCxnSpPr>
        <p:spPr>
          <a:xfrm>
            <a:off x="3805311" y="1812440"/>
            <a:ext cx="10444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9825B01-0B9C-492A-A082-A3B0CCB58801}"/>
              </a:ext>
            </a:extLst>
          </p:cNvPr>
          <p:cNvCxnSpPr>
            <a:cxnSpLocks/>
          </p:cNvCxnSpPr>
          <p:nvPr/>
        </p:nvCxnSpPr>
        <p:spPr>
          <a:xfrm>
            <a:off x="3784404" y="3602785"/>
            <a:ext cx="10444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74D49EA-246F-4FBB-8633-F4CA470B1729}"/>
              </a:ext>
            </a:extLst>
          </p:cNvPr>
          <p:cNvCxnSpPr>
            <a:cxnSpLocks/>
          </p:cNvCxnSpPr>
          <p:nvPr/>
        </p:nvCxnSpPr>
        <p:spPr>
          <a:xfrm>
            <a:off x="3881541" y="4917316"/>
            <a:ext cx="10444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7E6E8AF-F205-4464-93D8-E0B6DEE6A3F6}"/>
              </a:ext>
            </a:extLst>
          </p:cNvPr>
          <p:cNvCxnSpPr>
            <a:cxnSpLocks/>
          </p:cNvCxnSpPr>
          <p:nvPr/>
        </p:nvCxnSpPr>
        <p:spPr>
          <a:xfrm>
            <a:off x="2372709" y="2833541"/>
            <a:ext cx="0" cy="497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26A56A5-E97A-48AF-B4F0-6002B2669EE2}"/>
              </a:ext>
            </a:extLst>
          </p:cNvPr>
          <p:cNvCxnSpPr>
            <a:cxnSpLocks/>
          </p:cNvCxnSpPr>
          <p:nvPr/>
        </p:nvCxnSpPr>
        <p:spPr>
          <a:xfrm>
            <a:off x="2372709" y="3874040"/>
            <a:ext cx="0" cy="40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5A88E83-21C2-4DD2-836B-B47B44F7312A}"/>
              </a:ext>
            </a:extLst>
          </p:cNvPr>
          <p:cNvCxnSpPr>
            <a:cxnSpLocks/>
          </p:cNvCxnSpPr>
          <p:nvPr/>
        </p:nvCxnSpPr>
        <p:spPr>
          <a:xfrm>
            <a:off x="2372709" y="5229490"/>
            <a:ext cx="0" cy="401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C3B9B1-99C1-4C6F-AC64-FCFAFEEF10D1}"/>
              </a:ext>
            </a:extLst>
          </p:cNvPr>
          <p:cNvSpPr txBox="1"/>
          <p:nvPr/>
        </p:nvSpPr>
        <p:spPr>
          <a:xfrm>
            <a:off x="7680654" y="5424250"/>
            <a:ext cx="114300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additive="base">
                                        <p:cTn id="7" dur="500" fill="hold"/>
                                        <p:tgtEl>
                                          <p:spTgt spid="159747"/>
                                        </p:tgtEl>
                                        <p:attrNameLst>
                                          <p:attrName>ppt_x</p:attrName>
                                        </p:attrNameLst>
                                      </p:cBhvr>
                                      <p:tavLst>
                                        <p:tav tm="0">
                                          <p:val>
                                            <p:strVal val="0-#ppt_w/2"/>
                                          </p:val>
                                        </p:tav>
                                        <p:tav tm="100000">
                                          <p:val>
                                            <p:strVal val="#ppt_x"/>
                                          </p:val>
                                        </p:tav>
                                      </p:tavLst>
                                    </p:anim>
                                    <p:anim calcmode="lin" valueType="num">
                                      <p:cBhvr additive="base">
                                        <p:cTn id="8" dur="500" fill="hold"/>
                                        <p:tgtEl>
                                          <p:spTgt spid="15974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9760"/>
                                        </p:tgtEl>
                                        <p:attrNameLst>
                                          <p:attrName>style.visibility</p:attrName>
                                        </p:attrNameLst>
                                      </p:cBhvr>
                                      <p:to>
                                        <p:strVal val="visible"/>
                                      </p:to>
                                    </p:set>
                                    <p:anim calcmode="lin" valueType="num">
                                      <p:cBhvr additive="base">
                                        <p:cTn id="11" dur="500" fill="hold"/>
                                        <p:tgtEl>
                                          <p:spTgt spid="159760"/>
                                        </p:tgtEl>
                                        <p:attrNameLst>
                                          <p:attrName>ppt_x</p:attrName>
                                        </p:attrNameLst>
                                      </p:cBhvr>
                                      <p:tavLst>
                                        <p:tav tm="0">
                                          <p:val>
                                            <p:strVal val="#ppt_x"/>
                                          </p:val>
                                        </p:tav>
                                        <p:tav tm="100000">
                                          <p:val>
                                            <p:strVal val="#ppt_x"/>
                                          </p:val>
                                        </p:tav>
                                      </p:tavLst>
                                    </p:anim>
                                    <p:anim calcmode="lin" valueType="num">
                                      <p:cBhvr additive="base">
                                        <p:cTn id="12" dur="500" fill="hold"/>
                                        <p:tgtEl>
                                          <p:spTgt spid="15976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750"/>
                                        </p:tgtEl>
                                        <p:attrNameLst>
                                          <p:attrName>style.visibility</p:attrName>
                                        </p:attrNameLst>
                                      </p:cBhvr>
                                      <p:to>
                                        <p:strVal val="visible"/>
                                      </p:to>
                                    </p:set>
                                    <p:animEffect transition="in" filter="wipe(left)">
                                      <p:cBhvr>
                                        <p:cTn id="17" dur="500"/>
                                        <p:tgtEl>
                                          <p:spTgt spid="159750"/>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59763"/>
                                        </p:tgtEl>
                                        <p:attrNameLst>
                                          <p:attrName>style.visibility</p:attrName>
                                        </p:attrNameLst>
                                      </p:cBhvr>
                                      <p:to>
                                        <p:strVal val="visible"/>
                                      </p:to>
                                    </p:set>
                                    <p:anim calcmode="lin" valueType="num">
                                      <p:cBhvr additive="base">
                                        <p:cTn id="20" dur="500" fill="hold"/>
                                        <p:tgtEl>
                                          <p:spTgt spid="159763"/>
                                        </p:tgtEl>
                                        <p:attrNameLst>
                                          <p:attrName>ppt_x</p:attrName>
                                        </p:attrNameLst>
                                      </p:cBhvr>
                                      <p:tavLst>
                                        <p:tav tm="0">
                                          <p:val>
                                            <p:strVal val="0-#ppt_w/2"/>
                                          </p:val>
                                        </p:tav>
                                        <p:tav tm="100000">
                                          <p:val>
                                            <p:strVal val="#ppt_x"/>
                                          </p:val>
                                        </p:tav>
                                      </p:tavLst>
                                    </p:anim>
                                    <p:anim calcmode="lin" valueType="num">
                                      <p:cBhvr additive="base">
                                        <p:cTn id="21" dur="500" fill="hold"/>
                                        <p:tgtEl>
                                          <p:spTgt spid="15976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59748"/>
                                        </p:tgtEl>
                                        <p:attrNameLst>
                                          <p:attrName>style.visibility</p:attrName>
                                        </p:attrNameLst>
                                      </p:cBhvr>
                                      <p:to>
                                        <p:strVal val="visible"/>
                                      </p:to>
                                    </p:set>
                                    <p:anim calcmode="lin" valueType="num">
                                      <p:cBhvr additive="base">
                                        <p:cTn id="26" dur="500" fill="hold"/>
                                        <p:tgtEl>
                                          <p:spTgt spid="159748"/>
                                        </p:tgtEl>
                                        <p:attrNameLst>
                                          <p:attrName>ppt_x</p:attrName>
                                        </p:attrNameLst>
                                      </p:cBhvr>
                                      <p:tavLst>
                                        <p:tav tm="0">
                                          <p:val>
                                            <p:strVal val="0-#ppt_w/2"/>
                                          </p:val>
                                        </p:tav>
                                        <p:tav tm="100000">
                                          <p:val>
                                            <p:strVal val="#ppt_x"/>
                                          </p:val>
                                        </p:tav>
                                      </p:tavLst>
                                    </p:anim>
                                    <p:anim calcmode="lin" valueType="num">
                                      <p:cBhvr additive="base">
                                        <p:cTn id="27" dur="500" fill="hold"/>
                                        <p:tgtEl>
                                          <p:spTgt spid="159748"/>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9761"/>
                                        </p:tgtEl>
                                        <p:attrNameLst>
                                          <p:attrName>style.visibility</p:attrName>
                                        </p:attrNameLst>
                                      </p:cBhvr>
                                      <p:to>
                                        <p:strVal val="visible"/>
                                      </p:to>
                                    </p:set>
                                    <p:anim calcmode="lin" valueType="num">
                                      <p:cBhvr additive="base">
                                        <p:cTn id="30" dur="500" fill="hold"/>
                                        <p:tgtEl>
                                          <p:spTgt spid="159761"/>
                                        </p:tgtEl>
                                        <p:attrNameLst>
                                          <p:attrName>ppt_x</p:attrName>
                                        </p:attrNameLst>
                                      </p:cBhvr>
                                      <p:tavLst>
                                        <p:tav tm="0">
                                          <p:val>
                                            <p:strVal val="#ppt_x"/>
                                          </p:val>
                                        </p:tav>
                                        <p:tav tm="100000">
                                          <p:val>
                                            <p:strVal val="#ppt_x"/>
                                          </p:val>
                                        </p:tav>
                                      </p:tavLst>
                                    </p:anim>
                                    <p:anim calcmode="lin" valueType="num">
                                      <p:cBhvr additive="base">
                                        <p:cTn id="31" dur="500" fill="hold"/>
                                        <p:tgtEl>
                                          <p:spTgt spid="15976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9751"/>
                                        </p:tgtEl>
                                        <p:attrNameLst>
                                          <p:attrName>style.visibility</p:attrName>
                                        </p:attrNameLst>
                                      </p:cBhvr>
                                      <p:to>
                                        <p:strVal val="visible"/>
                                      </p:to>
                                    </p:set>
                                    <p:animEffect transition="in" filter="wipe(left)">
                                      <p:cBhvr>
                                        <p:cTn id="36" dur="500"/>
                                        <p:tgtEl>
                                          <p:spTgt spid="159751"/>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59764"/>
                                        </p:tgtEl>
                                        <p:attrNameLst>
                                          <p:attrName>style.visibility</p:attrName>
                                        </p:attrNameLst>
                                      </p:cBhvr>
                                      <p:to>
                                        <p:strVal val="visible"/>
                                      </p:to>
                                    </p:set>
                                    <p:anim calcmode="lin" valueType="num">
                                      <p:cBhvr additive="base">
                                        <p:cTn id="39" dur="500" fill="hold"/>
                                        <p:tgtEl>
                                          <p:spTgt spid="159764"/>
                                        </p:tgtEl>
                                        <p:attrNameLst>
                                          <p:attrName>ppt_x</p:attrName>
                                        </p:attrNameLst>
                                      </p:cBhvr>
                                      <p:tavLst>
                                        <p:tav tm="0">
                                          <p:val>
                                            <p:strVal val="0-#ppt_w/2"/>
                                          </p:val>
                                        </p:tav>
                                        <p:tav tm="100000">
                                          <p:val>
                                            <p:strVal val="#ppt_x"/>
                                          </p:val>
                                        </p:tav>
                                      </p:tavLst>
                                    </p:anim>
                                    <p:anim calcmode="lin" valueType="num">
                                      <p:cBhvr additive="base">
                                        <p:cTn id="40" dur="500" fill="hold"/>
                                        <p:tgtEl>
                                          <p:spTgt spid="15976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9749"/>
                                        </p:tgtEl>
                                        <p:attrNameLst>
                                          <p:attrName>style.visibility</p:attrName>
                                        </p:attrNameLst>
                                      </p:cBhvr>
                                      <p:to>
                                        <p:strVal val="visible"/>
                                      </p:to>
                                    </p:set>
                                    <p:anim calcmode="lin" valueType="num">
                                      <p:cBhvr additive="base">
                                        <p:cTn id="45" dur="500" fill="hold"/>
                                        <p:tgtEl>
                                          <p:spTgt spid="159749"/>
                                        </p:tgtEl>
                                        <p:attrNameLst>
                                          <p:attrName>ppt_x</p:attrName>
                                        </p:attrNameLst>
                                      </p:cBhvr>
                                      <p:tavLst>
                                        <p:tav tm="0">
                                          <p:val>
                                            <p:strVal val="0-#ppt_w/2"/>
                                          </p:val>
                                        </p:tav>
                                        <p:tav tm="100000">
                                          <p:val>
                                            <p:strVal val="#ppt_x"/>
                                          </p:val>
                                        </p:tav>
                                      </p:tavLst>
                                    </p:anim>
                                    <p:anim calcmode="lin" valueType="num">
                                      <p:cBhvr additive="base">
                                        <p:cTn id="46" dur="500" fill="hold"/>
                                        <p:tgtEl>
                                          <p:spTgt spid="15974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9765"/>
                                        </p:tgtEl>
                                        <p:attrNameLst>
                                          <p:attrName>style.visibility</p:attrName>
                                        </p:attrNameLst>
                                      </p:cBhvr>
                                      <p:to>
                                        <p:strVal val="visible"/>
                                      </p:to>
                                    </p:set>
                                    <p:anim calcmode="lin" valueType="num">
                                      <p:cBhvr additive="base">
                                        <p:cTn id="49" dur="500" fill="hold"/>
                                        <p:tgtEl>
                                          <p:spTgt spid="159765"/>
                                        </p:tgtEl>
                                        <p:attrNameLst>
                                          <p:attrName>ppt_x</p:attrName>
                                        </p:attrNameLst>
                                      </p:cBhvr>
                                      <p:tavLst>
                                        <p:tav tm="0">
                                          <p:val>
                                            <p:strVal val="0-#ppt_w/2"/>
                                          </p:val>
                                        </p:tav>
                                        <p:tav tm="100000">
                                          <p:val>
                                            <p:strVal val="#ppt_x"/>
                                          </p:val>
                                        </p:tav>
                                      </p:tavLst>
                                    </p:anim>
                                    <p:anim calcmode="lin" valueType="num">
                                      <p:cBhvr additive="base">
                                        <p:cTn id="50" dur="500" fill="hold"/>
                                        <p:tgtEl>
                                          <p:spTgt spid="15976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9752"/>
                                        </p:tgtEl>
                                        <p:attrNameLst>
                                          <p:attrName>style.visibility</p:attrName>
                                        </p:attrNameLst>
                                      </p:cBhvr>
                                      <p:to>
                                        <p:strVal val="visible"/>
                                      </p:to>
                                    </p:set>
                                    <p:animEffect transition="in" filter="wipe(down)">
                                      <p:cBhvr>
                                        <p:cTn id="55" dur="500"/>
                                        <p:tgtEl>
                                          <p:spTgt spid="15975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59762"/>
                                        </p:tgtEl>
                                        <p:attrNameLst>
                                          <p:attrName>style.visibility</p:attrName>
                                        </p:attrNameLst>
                                      </p:cBhvr>
                                      <p:to>
                                        <p:strVal val="visible"/>
                                      </p:to>
                                    </p:set>
                                    <p:anim calcmode="lin" valueType="num">
                                      <p:cBhvr additive="base">
                                        <p:cTn id="60" dur="500" fill="hold"/>
                                        <p:tgtEl>
                                          <p:spTgt spid="159762"/>
                                        </p:tgtEl>
                                        <p:attrNameLst>
                                          <p:attrName>ppt_x</p:attrName>
                                        </p:attrNameLst>
                                      </p:cBhvr>
                                      <p:tavLst>
                                        <p:tav tm="0">
                                          <p:val>
                                            <p:strVal val="0-#ppt_w/2"/>
                                          </p:val>
                                        </p:tav>
                                        <p:tav tm="100000">
                                          <p:val>
                                            <p:strVal val="#ppt_x"/>
                                          </p:val>
                                        </p:tav>
                                      </p:tavLst>
                                    </p:anim>
                                    <p:anim calcmode="lin" valueType="num">
                                      <p:cBhvr additive="base">
                                        <p:cTn id="61" dur="500" fill="hold"/>
                                        <p:tgtEl>
                                          <p:spTgt spid="15976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9753"/>
                                        </p:tgtEl>
                                        <p:attrNameLst>
                                          <p:attrName>style.visibility</p:attrName>
                                        </p:attrNameLst>
                                      </p:cBhvr>
                                      <p:to>
                                        <p:strVal val="visible"/>
                                      </p:to>
                                    </p:set>
                                    <p:anim calcmode="lin" valueType="num">
                                      <p:cBhvr additive="base">
                                        <p:cTn id="66" dur="500" fill="hold"/>
                                        <p:tgtEl>
                                          <p:spTgt spid="159753"/>
                                        </p:tgtEl>
                                        <p:attrNameLst>
                                          <p:attrName>ppt_x</p:attrName>
                                        </p:attrNameLst>
                                      </p:cBhvr>
                                      <p:tavLst>
                                        <p:tav tm="0">
                                          <p:val>
                                            <p:strVal val="#ppt_x"/>
                                          </p:val>
                                        </p:tav>
                                        <p:tav tm="100000">
                                          <p:val>
                                            <p:strVal val="#ppt_x"/>
                                          </p:val>
                                        </p:tav>
                                      </p:tavLst>
                                    </p:anim>
                                    <p:anim calcmode="lin" valueType="num">
                                      <p:cBhvr additive="base">
                                        <p:cTn id="67" dur="500" fill="hold"/>
                                        <p:tgtEl>
                                          <p:spTgt spid="159753"/>
                                        </p:tgtEl>
                                        <p:attrNameLst>
                                          <p:attrName>ppt_y</p:attrName>
                                        </p:attrNameLst>
                                      </p:cBhvr>
                                      <p:tavLst>
                                        <p:tav tm="0">
                                          <p:val>
                                            <p:strVal val="1+#ppt_h/2"/>
                                          </p:val>
                                        </p:tav>
                                        <p:tav tm="100000">
                                          <p:val>
                                            <p:strVal val="#ppt_y"/>
                                          </p:val>
                                        </p:tav>
                                      </p:tavLst>
                                    </p:anim>
                                  </p:childTnLst>
                                </p:cTn>
                              </p:par>
                              <p:par>
                                <p:cTn id="68" presetID="6" presetClass="emph" presetSubtype="0" fill="hold" grpId="1" nodeType="withEffect">
                                  <p:stCondLst>
                                    <p:cond delay="0"/>
                                  </p:stCondLst>
                                  <p:childTnLst>
                                    <p:animScale>
                                      <p:cBhvr>
                                        <p:cTn id="69" dur="2000" fill="hold"/>
                                        <p:tgtEl>
                                          <p:spTgt spid="1597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8" grpId="0" animBg="1"/>
      <p:bldP spid="159749" grpId="0" animBg="1"/>
      <p:bldP spid="159750" grpId="0" animBg="1"/>
      <p:bldP spid="159751" grpId="0" animBg="1"/>
      <p:bldP spid="159752" grpId="0" animBg="1"/>
      <p:bldP spid="159753" grpId="0" animBg="1"/>
      <p:bldP spid="159753" grpId="1" animBg="1"/>
      <p:bldP spid="159760" grpId="0"/>
      <p:bldP spid="159761" grpId="0"/>
      <p:bldP spid="159762" grpId="0"/>
      <p:bldP spid="159763" grpId="0"/>
      <p:bldP spid="159764" grpId="0"/>
      <p:bldP spid="1597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737173"/>
            <a:ext cx="5334468" cy="1139623"/>
          </a:xfrm>
        </p:spPr>
        <p:txBody>
          <a:bodyPr>
            <a:noAutofit/>
          </a:bodyPr>
          <a:lstStyle/>
          <a:p>
            <a:pPr fontAlgn="auto">
              <a:spcAft>
                <a:spcPts val="0"/>
              </a:spcAft>
              <a:defRPr/>
            </a:pPr>
            <a:r>
              <a:rPr lang="en-US" b="1" cap="none" dirty="0">
                <a:solidFill>
                  <a:srgbClr val="0066CC"/>
                </a:solidFill>
              </a:rPr>
              <a:t>Disclosure of </a:t>
            </a:r>
            <a:br>
              <a:rPr lang="en-US" b="1" cap="none" dirty="0">
                <a:solidFill>
                  <a:srgbClr val="0066CC"/>
                </a:solidFill>
              </a:rPr>
            </a:br>
            <a:r>
              <a:rPr lang="en-US" b="1" cap="none" dirty="0">
                <a:solidFill>
                  <a:srgbClr val="0066CC"/>
                </a:solidFill>
              </a:rPr>
              <a:t>Campaign-related Activity</a:t>
            </a:r>
          </a:p>
        </p:txBody>
      </p:sp>
      <p:sp>
        <p:nvSpPr>
          <p:cNvPr id="2" name="Content Placeholder 1">
            <a:extLst>
              <a:ext uri="{FF2B5EF4-FFF2-40B4-BE49-F238E27FC236}">
                <a16:creationId xmlns:a16="http://schemas.microsoft.com/office/drawing/2014/main" id="{DCBFA536-BBBE-4790-9ACC-FCB9C628758E}"/>
              </a:ext>
            </a:extLst>
          </p:cNvPr>
          <p:cNvSpPr>
            <a:spLocks noGrp="1"/>
          </p:cNvSpPr>
          <p:nvPr>
            <p:ph sz="quarter" idx="13"/>
          </p:nvPr>
        </p:nvSpPr>
        <p:spPr>
          <a:xfrm>
            <a:off x="712338" y="2667000"/>
            <a:ext cx="7200179" cy="2563812"/>
          </a:xfrm>
        </p:spPr>
        <p:txBody>
          <a:bodyPr>
            <a:noAutofit/>
          </a:bodyPr>
          <a:lstStyle/>
          <a:p>
            <a:pPr marL="0" indent="0">
              <a:buNone/>
            </a:pPr>
            <a:r>
              <a:rPr lang="en-US" sz="2800" cap="none" dirty="0"/>
              <a:t>If you are:</a:t>
            </a:r>
          </a:p>
          <a:p>
            <a:pPr lvl="1"/>
            <a:r>
              <a:rPr lang="en-US" sz="2800" cap="none" dirty="0"/>
              <a:t>the head of a principal state department, or </a:t>
            </a:r>
          </a:p>
          <a:p>
            <a:pPr lvl="1"/>
            <a:r>
              <a:rPr lang="en-US" sz="2800" cap="none" dirty="0"/>
              <a:t>appointed by a Constitutional officer . . . </a:t>
            </a:r>
          </a:p>
        </p:txBody>
      </p:sp>
      <p:sp>
        <p:nvSpPr>
          <p:cNvPr id="14" name="Slide Number Placeholder 13"/>
          <p:cNvSpPr>
            <a:spLocks noGrp="1"/>
          </p:cNvSpPr>
          <p:nvPr>
            <p:ph type="sldNum" sz="quarter" idx="12"/>
          </p:nvPr>
        </p:nvSpPr>
        <p:spPr/>
        <p:txBody>
          <a:bodyPr/>
          <a:lstStyle/>
          <a:p>
            <a:pPr>
              <a:defRPr/>
            </a:pPr>
            <a:fld id="{141DB717-571D-4EB1-AD06-1D078A085190}" type="slidenum">
              <a:rPr lang="en-US"/>
              <a:pPr>
                <a:defRPr/>
              </a:pPr>
              <a:t>9</a:t>
            </a:fld>
            <a:endParaRPr lang="en-US" dirty="0"/>
          </a:p>
        </p:txBody>
      </p:sp>
      <p:sp>
        <p:nvSpPr>
          <p:cNvPr id="27652" name="TextBox 9"/>
          <p:cNvSpPr txBox="1">
            <a:spLocks noChangeArrowheads="1"/>
          </p:cNvSpPr>
          <p:nvPr/>
        </p:nvSpPr>
        <p:spPr bwMode="auto">
          <a:xfrm>
            <a:off x="1676400" y="3505200"/>
            <a:ext cx="184150" cy="369888"/>
          </a:xfrm>
          <a:prstGeom prst="rect">
            <a:avLst/>
          </a:prstGeom>
          <a:noFill/>
          <a:ln w="9525">
            <a:noFill/>
            <a:miter lim="800000"/>
            <a:headEnd/>
            <a:tailEnd/>
          </a:ln>
        </p:spPr>
        <p:txBody>
          <a:bodyPr wrap="none">
            <a:spAutoFit/>
          </a:bodyPr>
          <a:lstStyle/>
          <a:p>
            <a:endParaRPr lang="en-US" dirty="0"/>
          </a:p>
        </p:txBody>
      </p:sp>
      <p:sp>
        <p:nvSpPr>
          <p:cNvPr id="8" name="TextBox 7">
            <a:extLst>
              <a:ext uri="{FF2B5EF4-FFF2-40B4-BE49-F238E27FC236}">
                <a16:creationId xmlns:a16="http://schemas.microsoft.com/office/drawing/2014/main" id="{D06CDD2A-843C-4267-B2DF-DB189E0A7F4F}"/>
              </a:ext>
            </a:extLst>
          </p:cNvPr>
          <p:cNvSpPr txBox="1"/>
          <p:nvPr/>
        </p:nvSpPr>
        <p:spPr>
          <a:xfrm>
            <a:off x="316630" y="6229351"/>
            <a:ext cx="2045569" cy="369332"/>
          </a:xfrm>
          <a:prstGeom prst="rect">
            <a:avLst/>
          </a:prstGeom>
          <a:noFill/>
        </p:spPr>
        <p:txBody>
          <a:bodyPr wrap="square" rtlCol="0">
            <a:spAutoFit/>
          </a:bodyPr>
          <a:lstStyle/>
          <a:p>
            <a:r>
              <a:rPr lang="en-US" b="1" dirty="0">
                <a:solidFill>
                  <a:srgbClr val="0066CC"/>
                </a:solidFill>
              </a:rPr>
              <a:t>Affirmative Duties</a:t>
            </a:r>
          </a:p>
        </p:txBody>
      </p:sp>
    </p:spTree>
    <p:custDataLst>
      <p:tags r:id="rId1"/>
    </p:custDataLst>
    <p:extLst>
      <p:ext uri="{BB962C8B-B14F-4D97-AF65-F5344CB8AC3E}">
        <p14:creationId xmlns:p14="http://schemas.microsoft.com/office/powerpoint/2010/main" val="2824107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5410201" cy="762000"/>
          </a:xfrm>
        </p:spPr>
        <p:txBody>
          <a:bodyPr>
            <a:normAutofit/>
          </a:bodyPr>
          <a:lstStyle/>
          <a:p>
            <a:pPr algn="ctr" fontAlgn="auto">
              <a:spcAft>
                <a:spcPts val="0"/>
              </a:spcAft>
              <a:defRPr/>
            </a:pPr>
            <a:r>
              <a:rPr lang="en-US" b="1" cap="none" dirty="0">
                <a:solidFill>
                  <a:srgbClr val="0066CC"/>
                </a:solidFill>
              </a:rPr>
              <a:t>Reminder about Reporting</a:t>
            </a:r>
          </a:p>
        </p:txBody>
      </p:sp>
      <p:sp>
        <p:nvSpPr>
          <p:cNvPr id="3" name="Content Placeholder 2"/>
          <p:cNvSpPr>
            <a:spLocks noGrp="1"/>
          </p:cNvSpPr>
          <p:nvPr>
            <p:ph sz="quarter" idx="13"/>
          </p:nvPr>
        </p:nvSpPr>
        <p:spPr>
          <a:xfrm>
            <a:off x="1196087" y="1905000"/>
            <a:ext cx="6347714" cy="3581400"/>
          </a:xfrm>
        </p:spPr>
        <p:txBody>
          <a:bodyPr>
            <a:normAutofit/>
          </a:bodyPr>
          <a:lstStyle/>
          <a:p>
            <a:pPr fontAlgn="auto">
              <a:spcBef>
                <a:spcPts val="580"/>
              </a:spcBef>
              <a:spcAft>
                <a:spcPts val="0"/>
              </a:spcAft>
              <a:buClrTx/>
              <a:defRPr/>
            </a:pPr>
            <a:r>
              <a:rPr lang="en-US" sz="2800" cap="none" dirty="0"/>
              <a:t>Gifts to public servants are reported, generally by the giver.</a:t>
            </a:r>
          </a:p>
          <a:p>
            <a:pPr fontAlgn="auto">
              <a:spcBef>
                <a:spcPts val="580"/>
              </a:spcBef>
              <a:spcAft>
                <a:spcPts val="0"/>
              </a:spcAft>
              <a:buClrTx/>
              <a:defRPr/>
            </a:pPr>
            <a:endParaRPr lang="en-US" sz="2800" cap="none" dirty="0"/>
          </a:p>
          <a:p>
            <a:pPr fontAlgn="auto">
              <a:spcBef>
                <a:spcPts val="580"/>
              </a:spcBef>
              <a:spcAft>
                <a:spcPts val="0"/>
              </a:spcAft>
              <a:buClrTx/>
              <a:defRPr/>
            </a:pPr>
            <a:r>
              <a:rPr lang="en-US" sz="2800" cap="none" dirty="0"/>
              <a:t>But there are two instances when the reporting requirement is on </a:t>
            </a:r>
            <a:r>
              <a:rPr lang="en-US" sz="2800" i="1" cap="none" dirty="0"/>
              <a:t>you</a:t>
            </a:r>
            <a:r>
              <a:rPr lang="en-US" sz="2800" cap="none" dirty="0"/>
              <a:t>…</a:t>
            </a:r>
          </a:p>
        </p:txBody>
      </p:sp>
      <p:sp>
        <p:nvSpPr>
          <p:cNvPr id="5" name="Slide Number Placeholder 4"/>
          <p:cNvSpPr>
            <a:spLocks noGrp="1"/>
          </p:cNvSpPr>
          <p:nvPr>
            <p:ph type="sldNum" sz="quarter" idx="12"/>
          </p:nvPr>
        </p:nvSpPr>
        <p:spPr/>
        <p:txBody>
          <a:bodyPr/>
          <a:lstStyle/>
          <a:p>
            <a:pPr>
              <a:defRPr/>
            </a:pPr>
            <a:fld id="{A4B01B93-C9F7-4E02-B493-8A8CA2F93AA3}" type="slidenum">
              <a:rPr lang="en-US"/>
              <a:pPr>
                <a:defRPr/>
              </a:pPr>
              <a:t>90</a:t>
            </a:fld>
            <a:endParaRPr lang="en-US" dirty="0"/>
          </a:p>
        </p:txBody>
      </p:sp>
      <p:sp>
        <p:nvSpPr>
          <p:cNvPr id="7" name="TextBox 6">
            <a:extLst>
              <a:ext uri="{FF2B5EF4-FFF2-40B4-BE49-F238E27FC236}">
                <a16:creationId xmlns:a16="http://schemas.microsoft.com/office/drawing/2014/main" id="{A3806137-6459-4BB4-A3A8-9B9BE1E99542}"/>
              </a:ext>
            </a:extLst>
          </p:cNvPr>
          <p:cNvSpPr txBox="1"/>
          <p:nvPr/>
        </p:nvSpPr>
        <p:spPr>
          <a:xfrm>
            <a:off x="381000" y="6063735"/>
            <a:ext cx="1435970" cy="369332"/>
          </a:xfrm>
          <a:prstGeom prst="rect">
            <a:avLst/>
          </a:prstGeom>
          <a:noFill/>
        </p:spPr>
        <p:txBody>
          <a:bodyPr wrap="square" rtlCol="0">
            <a:spAutoFit/>
          </a:bodyPr>
          <a:lstStyle/>
          <a:p>
            <a:r>
              <a:rPr lang="en-US" b="1" dirty="0">
                <a:solidFill>
                  <a:srgbClr val="0066CC"/>
                </a:solidFill>
              </a:rPr>
              <a:t>Gift Ban</a:t>
            </a:r>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94E8259-4E1A-4685-94F5-4EAC2513DD35}" type="slidenum">
              <a:rPr lang="en-US"/>
              <a:pPr>
                <a:defRPr/>
              </a:pPr>
              <a:t>91</a:t>
            </a:fld>
            <a:endParaRPr lang="en-US" dirty="0"/>
          </a:p>
        </p:txBody>
      </p:sp>
      <p:sp>
        <p:nvSpPr>
          <p:cNvPr id="190515" name="Rectangle 51"/>
          <p:cNvSpPr>
            <a:spLocks noGrp="1" noChangeArrowheads="1"/>
          </p:cNvSpPr>
          <p:nvPr>
            <p:ph type="title" idx="4294967295"/>
          </p:nvPr>
        </p:nvSpPr>
        <p:spPr>
          <a:xfrm>
            <a:off x="0" y="293688"/>
            <a:ext cx="8229600" cy="563562"/>
          </a:xfrm>
        </p:spPr>
        <p:txBody>
          <a:bodyPr>
            <a:normAutofit/>
          </a:bodyPr>
          <a:lstStyle/>
          <a:p>
            <a:pPr fontAlgn="auto">
              <a:spcAft>
                <a:spcPts val="0"/>
              </a:spcAft>
              <a:defRPr/>
            </a:pPr>
            <a:r>
              <a:rPr lang="en-US" sz="3200" b="1" cap="none" dirty="0">
                <a:solidFill>
                  <a:srgbClr val="0066CC"/>
                </a:solidFill>
              </a:rPr>
              <a:t>Reporting Requirements for Public Servants </a:t>
            </a:r>
            <a:endParaRPr lang="en-US" sz="2400" b="1" cap="none" dirty="0">
              <a:solidFill>
                <a:srgbClr val="0066CC"/>
              </a:solidFill>
            </a:endParaRPr>
          </a:p>
        </p:txBody>
      </p:sp>
      <p:graphicFrame>
        <p:nvGraphicFramePr>
          <p:cNvPr id="190551" name="Group 87"/>
          <p:cNvGraphicFramePr>
            <a:graphicFrameLocks noGrp="1"/>
          </p:cNvGraphicFramePr>
          <p:nvPr>
            <p:ph type="tbl" idx="4294967295"/>
            <p:extLst>
              <p:ext uri="{D42A27DB-BD31-4B8C-83A1-F6EECF244321}">
                <p14:modId xmlns:p14="http://schemas.microsoft.com/office/powerpoint/2010/main" val="3251172684"/>
              </p:ext>
            </p:extLst>
          </p:nvPr>
        </p:nvGraphicFramePr>
        <p:xfrm>
          <a:off x="0" y="1066800"/>
          <a:ext cx="8153870" cy="5375038"/>
        </p:xfrm>
        <a:graphic>
          <a:graphicData uri="http://schemas.openxmlformats.org/drawingml/2006/table">
            <a:tbl>
              <a:tblPr/>
              <a:tblGrid>
                <a:gridCol w="1237641">
                  <a:extLst>
                    <a:ext uri="{9D8B030D-6E8A-4147-A177-3AD203B41FA5}">
                      <a16:colId xmlns:a16="http://schemas.microsoft.com/office/drawing/2014/main" val="20000"/>
                    </a:ext>
                  </a:extLst>
                </a:gridCol>
                <a:gridCol w="3410827">
                  <a:extLst>
                    <a:ext uri="{9D8B030D-6E8A-4147-A177-3AD203B41FA5}">
                      <a16:colId xmlns:a16="http://schemas.microsoft.com/office/drawing/2014/main" val="20001"/>
                    </a:ext>
                  </a:extLst>
                </a:gridCol>
                <a:gridCol w="3505402">
                  <a:extLst>
                    <a:ext uri="{9D8B030D-6E8A-4147-A177-3AD203B41FA5}">
                      <a16:colId xmlns:a16="http://schemas.microsoft.com/office/drawing/2014/main" val="20002"/>
                    </a:ext>
                  </a:extLst>
                </a:gridCol>
              </a:tblGrid>
              <a:tr h="9774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n-lt"/>
                        </a:rPr>
                        <a:t>What and Value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Reportable expenditure valued over $200/calendar quarter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Scholarship (grant-in-aid to attend meeting) valued over $200/calendar quarter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59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n-lt"/>
                        </a:rPr>
                        <a:t>From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Person</a:t>
                      </a:r>
                    </a:p>
                    <a:p>
                      <a:pPr marL="342900" marR="0" lvl="0" indent="-342900" algn="l" defTabSz="914400" rtl="0" eaLnBrk="1" fontAlgn="base" latinLnBrk="0" hangingPunct="1">
                        <a:lnSpc>
                          <a:spcPct val="100000"/>
                        </a:lnSpc>
                        <a:spcBef>
                          <a:spcPct val="20000"/>
                        </a:spcBef>
                        <a:spcAft>
                          <a:spcPct val="0"/>
                        </a:spcAft>
                        <a:buClrTx/>
                        <a:buSzPct val="90000"/>
                        <a:buFont typeface="Arial" panose="020B0604020202020204" pitchFamily="34" charset="0"/>
                        <a:buChar char="•"/>
                        <a:tabLst/>
                      </a:pPr>
                      <a:r>
                        <a:rPr kumimoji="0" lang="en-US" sz="2000" b="0" i="0" u="none" strike="noStrike" cap="none" normalizeH="0" baseline="0" dirty="0">
                          <a:ln>
                            <a:noFill/>
                          </a:ln>
                          <a:solidFill>
                            <a:schemeClr val="tx1"/>
                          </a:solidFill>
                          <a:effectLst/>
                          <a:latin typeface="+mn-lt"/>
                        </a:rPr>
                        <a:t>Outside N.C.</a:t>
                      </a:r>
                    </a:p>
                    <a:p>
                      <a:pPr marL="342900" marR="0" lvl="0" indent="-342900" algn="l" defTabSz="914400" rtl="0" eaLnBrk="1" fontAlgn="base" latinLnBrk="0" hangingPunct="1">
                        <a:lnSpc>
                          <a:spcPct val="100000"/>
                        </a:lnSpc>
                        <a:spcBef>
                          <a:spcPct val="20000"/>
                        </a:spcBef>
                        <a:spcAft>
                          <a:spcPct val="0"/>
                        </a:spcAft>
                        <a:buClrTx/>
                        <a:buSzPct val="90000"/>
                        <a:buFont typeface="Arial" panose="020B0604020202020204" pitchFamily="34" charset="0"/>
                        <a:buChar char="•"/>
                        <a:tabLst/>
                      </a:pPr>
                      <a:r>
                        <a:rPr kumimoji="0" lang="en-US" sz="2000" b="0" i="0" u="none" strike="noStrike" cap="none" normalizeH="0" baseline="0" dirty="0">
                          <a:ln>
                            <a:noFill/>
                          </a:ln>
                          <a:solidFill>
                            <a:schemeClr val="tx1"/>
                          </a:solidFill>
                          <a:effectLst/>
                          <a:latin typeface="+mn-lt"/>
                        </a:rPr>
                        <a:t>Not required to register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Person</a:t>
                      </a:r>
                    </a:p>
                    <a:p>
                      <a:pPr marL="342900" marR="0" lvl="0" indent="-342900" algn="l" defTabSz="914400" rtl="0" eaLnBrk="1" fontAlgn="base" latinLnBrk="0" hangingPunct="1">
                        <a:lnSpc>
                          <a:spcPct val="100000"/>
                        </a:lnSpc>
                        <a:spcBef>
                          <a:spcPct val="20000"/>
                        </a:spcBef>
                        <a:spcAft>
                          <a:spcPct val="0"/>
                        </a:spcAft>
                        <a:buClrTx/>
                        <a:buSzPct val="90000"/>
                        <a:buFont typeface="Arial" panose="020B0604020202020204" pitchFamily="34" charset="0"/>
                        <a:buChar char="•"/>
                        <a:tabLst/>
                      </a:pPr>
                      <a:r>
                        <a:rPr kumimoji="0" lang="en-US" sz="2000" b="0" i="0" u="none" strike="noStrike" cap="none" normalizeH="0" baseline="0" dirty="0">
                          <a:ln>
                            <a:noFill/>
                          </a:ln>
                          <a:solidFill>
                            <a:schemeClr val="tx1"/>
                          </a:solidFill>
                          <a:effectLst/>
                          <a:latin typeface="+mn-lt"/>
                        </a:rPr>
                        <a:t>Outside N.C.</a:t>
                      </a:r>
                    </a:p>
                    <a:p>
                      <a:pPr marL="342900" marR="0" lvl="0" indent="-342900" algn="l" defTabSz="914400" rtl="0" eaLnBrk="1" fontAlgn="base" latinLnBrk="0" hangingPunct="1">
                        <a:lnSpc>
                          <a:spcPct val="100000"/>
                        </a:lnSpc>
                        <a:spcBef>
                          <a:spcPct val="20000"/>
                        </a:spcBef>
                        <a:spcAft>
                          <a:spcPct val="0"/>
                        </a:spcAft>
                        <a:buClrTx/>
                        <a:buSzPct val="90000"/>
                        <a:buFont typeface="Arial" panose="020B0604020202020204" pitchFamily="34" charset="0"/>
                        <a:buChar char="•"/>
                        <a:tabLst/>
                      </a:pPr>
                      <a:r>
                        <a:rPr kumimoji="0" lang="en-US" sz="2000" b="0" i="0" u="none" strike="noStrike" cap="none" normalizeH="0" baseline="0" dirty="0">
                          <a:ln>
                            <a:noFill/>
                          </a:ln>
                          <a:solidFill>
                            <a:schemeClr val="tx1"/>
                          </a:solidFill>
                          <a:effectLst/>
                          <a:latin typeface="+mn-lt"/>
                        </a:rPr>
                        <a:t>Not required to register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33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n-lt"/>
                        </a:rPr>
                        <a:t>Why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Made for lobbying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Scholarship related to public service or position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49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n-lt"/>
                        </a:rPr>
                        <a:t>Where Accepted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outside N.C.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inside </a:t>
                      </a:r>
                      <a:r>
                        <a:rPr kumimoji="0" lang="en-US" sz="2000" b="1" i="0" u="none" strike="noStrike" cap="none" normalizeH="0" baseline="0" dirty="0">
                          <a:ln>
                            <a:noFill/>
                          </a:ln>
                          <a:solidFill>
                            <a:schemeClr val="tx1"/>
                          </a:solidFill>
                          <a:effectLst/>
                          <a:latin typeface="+mn-lt"/>
                        </a:rPr>
                        <a:t>or</a:t>
                      </a:r>
                      <a:r>
                        <a:rPr kumimoji="0" lang="en-US" sz="2000" b="0" i="0" u="none" strike="noStrike" cap="none" normalizeH="0" baseline="0" dirty="0">
                          <a:ln>
                            <a:noFill/>
                          </a:ln>
                          <a:solidFill>
                            <a:schemeClr val="tx1"/>
                          </a:solidFill>
                          <a:effectLst/>
                          <a:latin typeface="+mn-lt"/>
                        </a:rPr>
                        <a:t> outside N.C.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698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n-lt"/>
                        </a:rPr>
                        <a:t>Reporting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You must promptly report date, description, name of person, and estimated FMV to the Sec’y of State or on your next SEI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n-lt"/>
                        </a:rPr>
                        <a:t>You must promptly report date, event, name of person granting scholarship, and estimated FMV either to the Sec’y of State or on your next SEI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2648185" y="838200"/>
            <a:ext cx="4229100" cy="603353"/>
          </a:xfrm>
        </p:spPr>
        <p:txBody>
          <a:bodyPr anchor="t">
            <a:noAutofit/>
          </a:bodyPr>
          <a:lstStyle/>
          <a:p>
            <a:pPr fontAlgn="auto">
              <a:spcAft>
                <a:spcPts val="0"/>
              </a:spcAft>
              <a:defRPr/>
            </a:pPr>
            <a:r>
              <a:rPr lang="en-US" sz="4000" b="1" cap="none" dirty="0">
                <a:solidFill>
                  <a:srgbClr val="0066CC"/>
                </a:solidFill>
              </a:rPr>
              <a:t>Ethics Complaints</a:t>
            </a:r>
          </a:p>
        </p:txBody>
      </p:sp>
      <p:sp>
        <p:nvSpPr>
          <p:cNvPr id="11" name="Slide Number Placeholder 10"/>
          <p:cNvSpPr>
            <a:spLocks noGrp="1"/>
          </p:cNvSpPr>
          <p:nvPr>
            <p:ph type="sldNum" sz="quarter" idx="12"/>
          </p:nvPr>
        </p:nvSpPr>
        <p:spPr/>
        <p:txBody>
          <a:bodyPr/>
          <a:lstStyle/>
          <a:p>
            <a:pPr>
              <a:defRPr/>
            </a:pPr>
            <a:fld id="{CFEDBE65-265E-4996-9A54-6AECF1DE1A36}" type="slidenum">
              <a:rPr lang="en-US"/>
              <a:pPr>
                <a:defRPr/>
              </a:pPr>
              <a:t>92</a:t>
            </a:fld>
            <a:endParaRPr lang="en-US" dirty="0"/>
          </a:p>
        </p:txBody>
      </p:sp>
      <p:sp>
        <p:nvSpPr>
          <p:cNvPr id="187395" name="Content Placeholder 2"/>
          <p:cNvSpPr>
            <a:spLocks noGrp="1"/>
          </p:cNvSpPr>
          <p:nvPr>
            <p:ph sz="half" idx="4294967295"/>
          </p:nvPr>
        </p:nvSpPr>
        <p:spPr>
          <a:xfrm>
            <a:off x="0" y="1828800"/>
            <a:ext cx="7620000" cy="609600"/>
          </a:xfrm>
        </p:spPr>
        <p:txBody>
          <a:bodyPr rtlCol="0">
            <a:noAutofit/>
          </a:bodyPr>
          <a:lstStyle/>
          <a:p>
            <a:pPr marL="461772" indent="-342900" fontAlgn="auto">
              <a:spcBef>
                <a:spcPts val="0"/>
              </a:spcBef>
              <a:spcAft>
                <a:spcPts val="0"/>
              </a:spcAft>
              <a:buClr>
                <a:schemeClr val="tx1"/>
              </a:buClr>
              <a:defRPr/>
            </a:pPr>
            <a:r>
              <a:rPr lang="en-US" sz="2800" cap="none" dirty="0"/>
              <a:t>Any registered voter can file an ethics complaint.</a:t>
            </a:r>
          </a:p>
        </p:txBody>
      </p:sp>
      <p:sp>
        <p:nvSpPr>
          <p:cNvPr id="6" name="TextBox 5">
            <a:extLst>
              <a:ext uri="{FF2B5EF4-FFF2-40B4-BE49-F238E27FC236}">
                <a16:creationId xmlns:a16="http://schemas.microsoft.com/office/drawing/2014/main" id="{DEE797DA-B496-407F-96D4-878566C2D20D}"/>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Complaints</a:t>
            </a:r>
          </a:p>
        </p:txBody>
      </p:sp>
      <p:sp>
        <p:nvSpPr>
          <p:cNvPr id="2" name="TextBox 1">
            <a:extLst>
              <a:ext uri="{FF2B5EF4-FFF2-40B4-BE49-F238E27FC236}">
                <a16:creationId xmlns:a16="http://schemas.microsoft.com/office/drawing/2014/main" id="{84A8D837-7F72-4223-97CB-2303367D91FE}"/>
              </a:ext>
            </a:extLst>
          </p:cNvPr>
          <p:cNvSpPr txBox="1"/>
          <p:nvPr/>
        </p:nvSpPr>
        <p:spPr>
          <a:xfrm>
            <a:off x="502920" y="2580918"/>
            <a:ext cx="7925270" cy="800219"/>
          </a:xfrm>
          <a:prstGeom prst="rect">
            <a:avLst/>
          </a:prstGeom>
          <a:noFill/>
        </p:spPr>
        <p:txBody>
          <a:bodyPr wrap="square" rtlCol="0">
            <a:spAutoFit/>
          </a:bodyPr>
          <a:lstStyle/>
          <a:p>
            <a:pPr marL="576072" indent="-457200" fontAlgn="auto">
              <a:spcBef>
                <a:spcPts val="0"/>
              </a:spcBef>
              <a:spcAft>
                <a:spcPts val="0"/>
              </a:spcAft>
              <a:buClr>
                <a:schemeClr val="tx1"/>
              </a:buClr>
              <a:buFont typeface="Arial" panose="020B0604020202020204" pitchFamily="34" charset="0"/>
              <a:buChar char="•"/>
              <a:defRPr/>
            </a:pPr>
            <a:r>
              <a:rPr lang="en-US" sz="2800" dirty="0"/>
              <a:t>Complaints must . . .</a:t>
            </a:r>
          </a:p>
          <a:p>
            <a:endParaRPr lang="en-US" dirty="0"/>
          </a:p>
        </p:txBody>
      </p:sp>
      <p:sp>
        <p:nvSpPr>
          <p:cNvPr id="3" name="TextBox 2">
            <a:extLst>
              <a:ext uri="{FF2B5EF4-FFF2-40B4-BE49-F238E27FC236}">
                <a16:creationId xmlns:a16="http://schemas.microsoft.com/office/drawing/2014/main" id="{D690A5A4-6C50-49CD-B075-510631A8B126}"/>
              </a:ext>
            </a:extLst>
          </p:cNvPr>
          <p:cNvSpPr txBox="1"/>
          <p:nvPr/>
        </p:nvSpPr>
        <p:spPr>
          <a:xfrm>
            <a:off x="1016382" y="3073425"/>
            <a:ext cx="7164851" cy="523220"/>
          </a:xfrm>
          <a:prstGeom prst="rect">
            <a:avLst/>
          </a:prstGeom>
          <a:noFill/>
        </p:spPr>
        <p:txBody>
          <a:bodyPr wrap="square" rtlCol="0">
            <a:spAutoFit/>
          </a:bodyPr>
          <a:lstStyle/>
          <a:p>
            <a:pPr marL="914400" lvl="1" indent="-457200" fontAlgn="auto">
              <a:spcBef>
                <a:spcPts val="370"/>
              </a:spcBef>
              <a:spcAft>
                <a:spcPts val="0"/>
              </a:spcAft>
              <a:buClr>
                <a:schemeClr val="tx1"/>
              </a:buClr>
              <a:buFont typeface="Arial" panose="020B0604020202020204" pitchFamily="34" charset="0"/>
              <a:buChar char="•"/>
              <a:defRPr/>
            </a:pPr>
            <a:r>
              <a:rPr lang="en-US" sz="2800" dirty="0"/>
              <a:t>be in writing</a:t>
            </a:r>
          </a:p>
        </p:txBody>
      </p:sp>
      <p:sp>
        <p:nvSpPr>
          <p:cNvPr id="4" name="TextBox 3">
            <a:extLst>
              <a:ext uri="{FF2B5EF4-FFF2-40B4-BE49-F238E27FC236}">
                <a16:creationId xmlns:a16="http://schemas.microsoft.com/office/drawing/2014/main" id="{67DCC1E9-BE44-43DC-92BC-FCB965C6BEA4}"/>
              </a:ext>
            </a:extLst>
          </p:cNvPr>
          <p:cNvSpPr txBox="1"/>
          <p:nvPr/>
        </p:nvSpPr>
        <p:spPr>
          <a:xfrm>
            <a:off x="1016382" y="3546345"/>
            <a:ext cx="7125170" cy="1661993"/>
          </a:xfrm>
          <a:prstGeom prst="rect">
            <a:avLst/>
          </a:prstGeom>
          <a:noFill/>
        </p:spPr>
        <p:txBody>
          <a:bodyPr wrap="square" rtlCol="0">
            <a:spAutoFit/>
          </a:bodyPr>
          <a:lstStyle/>
          <a:p>
            <a:pPr marL="914400" lvl="1" indent="-457200" fontAlgn="auto">
              <a:spcBef>
                <a:spcPts val="370"/>
              </a:spcBef>
              <a:spcAft>
                <a:spcPts val="0"/>
              </a:spcAft>
              <a:buClr>
                <a:schemeClr val="tx1"/>
              </a:buClr>
              <a:buFont typeface="Arial" panose="020B0604020202020204" pitchFamily="34" charset="0"/>
              <a:buChar char="•"/>
              <a:defRPr/>
            </a:pPr>
            <a:r>
              <a:rPr lang="en-US" sz="2800" dirty="0"/>
              <a:t>state specific facts alleging a violation of law and when the alleged violation occurred</a:t>
            </a:r>
          </a:p>
          <a:p>
            <a:endParaRPr lang="en-US" dirty="0"/>
          </a:p>
        </p:txBody>
      </p:sp>
      <p:sp>
        <p:nvSpPr>
          <p:cNvPr id="5" name="TextBox 4">
            <a:extLst>
              <a:ext uri="{FF2B5EF4-FFF2-40B4-BE49-F238E27FC236}">
                <a16:creationId xmlns:a16="http://schemas.microsoft.com/office/drawing/2014/main" id="{73F86C75-C006-4466-BDD3-DEC674D79812}"/>
              </a:ext>
            </a:extLst>
          </p:cNvPr>
          <p:cNvSpPr txBox="1"/>
          <p:nvPr/>
        </p:nvSpPr>
        <p:spPr>
          <a:xfrm>
            <a:off x="1016382" y="4808228"/>
            <a:ext cx="7164851" cy="800219"/>
          </a:xfrm>
          <a:prstGeom prst="rect">
            <a:avLst/>
          </a:prstGeom>
          <a:noFill/>
        </p:spPr>
        <p:txBody>
          <a:bodyPr wrap="square" rtlCol="0">
            <a:spAutoFit/>
          </a:bodyPr>
          <a:lstStyle/>
          <a:p>
            <a:pPr marL="914400" lvl="1" indent="-457200" fontAlgn="auto">
              <a:spcBef>
                <a:spcPts val="370"/>
              </a:spcBef>
              <a:spcAft>
                <a:spcPts val="0"/>
              </a:spcAft>
              <a:buClr>
                <a:schemeClr val="tx1"/>
              </a:buClr>
              <a:buFont typeface="Arial" panose="020B0604020202020204" pitchFamily="34" charset="0"/>
              <a:buChar char="•"/>
              <a:defRPr/>
            </a:pPr>
            <a:r>
              <a:rPr lang="en-US" sz="2800" dirty="0"/>
              <a:t>be signed and sworn</a:t>
            </a:r>
          </a:p>
          <a:p>
            <a:endParaRPr lang="en-US" dirty="0"/>
          </a:p>
        </p:txBody>
      </p:sp>
      <p:sp>
        <p:nvSpPr>
          <p:cNvPr id="7" name="TextBox 6">
            <a:extLst>
              <a:ext uri="{FF2B5EF4-FFF2-40B4-BE49-F238E27FC236}">
                <a16:creationId xmlns:a16="http://schemas.microsoft.com/office/drawing/2014/main" id="{FE455180-D6F7-40BD-8206-B5BF2271280B}"/>
              </a:ext>
            </a:extLst>
          </p:cNvPr>
          <p:cNvSpPr txBox="1"/>
          <p:nvPr/>
        </p:nvSpPr>
        <p:spPr>
          <a:xfrm>
            <a:off x="1447800" y="5345752"/>
            <a:ext cx="5232018" cy="800219"/>
          </a:xfrm>
          <a:prstGeom prst="rect">
            <a:avLst/>
          </a:prstGeom>
          <a:noFill/>
        </p:spPr>
        <p:txBody>
          <a:bodyPr wrap="square" rtlCol="0">
            <a:spAutoFit/>
          </a:bodyPr>
          <a:lstStyle/>
          <a:p>
            <a:pPr marL="285750" indent="-285750">
              <a:buFont typeface="Arial" panose="020B0604020202020204" pitchFamily="34" charset="0"/>
              <a:buChar char="•"/>
            </a:pPr>
            <a:r>
              <a:rPr lang="en-US" sz="2800" dirty="0"/>
              <a:t>  be filed within two years.</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2" grpId="0"/>
      <p:bldP spid="3" grpId="0"/>
      <p:bldP spid="4" grpId="0"/>
      <p:bldP spid="5"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5943600" cy="762000"/>
          </a:xfrm>
        </p:spPr>
        <p:txBody>
          <a:bodyPr>
            <a:normAutofit/>
          </a:bodyPr>
          <a:lstStyle/>
          <a:p>
            <a:pPr fontAlgn="auto">
              <a:spcAft>
                <a:spcPts val="0"/>
              </a:spcAft>
              <a:defRPr/>
            </a:pPr>
            <a:r>
              <a:rPr lang="en-US" sz="4000" b="1" cap="none" dirty="0">
                <a:solidFill>
                  <a:srgbClr val="0066CC"/>
                </a:solidFill>
              </a:rPr>
              <a:t>Notice of Allegations</a:t>
            </a:r>
          </a:p>
        </p:txBody>
      </p:sp>
      <p:sp>
        <p:nvSpPr>
          <p:cNvPr id="96259" name="Content Placeholder 2"/>
          <p:cNvSpPr>
            <a:spLocks noGrp="1"/>
          </p:cNvSpPr>
          <p:nvPr>
            <p:ph sz="quarter" idx="13"/>
          </p:nvPr>
        </p:nvSpPr>
        <p:spPr>
          <a:xfrm>
            <a:off x="609600" y="1905000"/>
            <a:ext cx="8382000" cy="4572000"/>
          </a:xfrm>
        </p:spPr>
        <p:txBody>
          <a:bodyPr>
            <a:normAutofit/>
          </a:bodyPr>
          <a:lstStyle/>
          <a:p>
            <a:pPr>
              <a:buClrTx/>
            </a:pPr>
            <a:r>
              <a:rPr lang="en-US" sz="2800" cap="none" dirty="0"/>
              <a:t>You will be notified immediately upon the Commission’s receipt of a written allegation of unethical conduct.</a:t>
            </a:r>
          </a:p>
          <a:p>
            <a:pPr>
              <a:buClrTx/>
            </a:pPr>
            <a:endParaRPr lang="en-US" sz="2800" cap="none" dirty="0"/>
          </a:p>
          <a:p>
            <a:pPr>
              <a:buClrTx/>
            </a:pPr>
            <a:r>
              <a:rPr lang="en-US" sz="2800" cap="none" dirty="0"/>
              <a:t>“Written allegation” is construed broadly.</a:t>
            </a:r>
          </a:p>
          <a:p>
            <a:pPr>
              <a:buClrTx/>
            </a:pPr>
            <a:endParaRPr lang="en-US" sz="2800" cap="none" dirty="0"/>
          </a:p>
          <a:p>
            <a:pPr>
              <a:buClrTx/>
            </a:pPr>
            <a:r>
              <a:rPr lang="en-US" sz="2800" cap="none" dirty="0"/>
              <a:t>Not all written allegations are valid.</a:t>
            </a:r>
          </a:p>
          <a:p>
            <a:endParaRPr lang="en-US" dirty="0"/>
          </a:p>
        </p:txBody>
      </p:sp>
      <p:sp>
        <p:nvSpPr>
          <p:cNvPr id="6" name="Slide Number Placeholder 5"/>
          <p:cNvSpPr>
            <a:spLocks noGrp="1"/>
          </p:cNvSpPr>
          <p:nvPr>
            <p:ph type="sldNum" sz="quarter" idx="12"/>
          </p:nvPr>
        </p:nvSpPr>
        <p:spPr/>
        <p:txBody>
          <a:bodyPr/>
          <a:lstStyle/>
          <a:p>
            <a:pPr>
              <a:defRPr/>
            </a:pPr>
            <a:fld id="{96A6B86C-9D12-4E2B-BC4A-4DCFE5B776F9}" type="slidenum">
              <a:rPr lang="en-US"/>
              <a:pPr>
                <a:defRPr/>
              </a:pPr>
              <a:t>93</a:t>
            </a:fld>
            <a:endParaRPr lang="en-US" dirty="0"/>
          </a:p>
        </p:txBody>
      </p:sp>
      <p:sp>
        <p:nvSpPr>
          <p:cNvPr id="7" name="TextBox 6">
            <a:extLst>
              <a:ext uri="{FF2B5EF4-FFF2-40B4-BE49-F238E27FC236}">
                <a16:creationId xmlns:a16="http://schemas.microsoft.com/office/drawing/2014/main" id="{944D997D-08E6-4ED1-96AC-CCCA9B9992EE}"/>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Complaints</a:t>
            </a:r>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332" y="887579"/>
            <a:ext cx="7773338" cy="600682"/>
          </a:xfrm>
        </p:spPr>
        <p:txBody>
          <a:bodyPr anchor="t">
            <a:noAutofit/>
          </a:bodyPr>
          <a:lstStyle/>
          <a:p>
            <a:pPr fontAlgn="auto">
              <a:spcAft>
                <a:spcPts val="0"/>
              </a:spcAft>
              <a:defRPr/>
            </a:pPr>
            <a:r>
              <a:rPr lang="en-US" sz="4000" b="1" cap="none" dirty="0">
                <a:solidFill>
                  <a:srgbClr val="0066CC"/>
                </a:solidFill>
              </a:rPr>
              <a:t>Confidentiality</a:t>
            </a:r>
          </a:p>
        </p:txBody>
      </p:sp>
      <p:pic>
        <p:nvPicPr>
          <p:cNvPr id="10242" name="Picture 2"/>
          <p:cNvPicPr>
            <a:picLocks noGrp="1" noChangeAspect="1" noChangeArrowheads="1"/>
          </p:cNvPicPr>
          <p:nvPr>
            <p:ph sz="quarter" idx="14"/>
          </p:nvPr>
        </p:nvPicPr>
        <p:blipFill>
          <a:blip r:embed="rId4" cstate="print"/>
          <a:stretch>
            <a:fillRect/>
          </a:stretch>
        </p:blipFill>
        <p:spPr>
          <a:xfrm>
            <a:off x="6019332" y="3343742"/>
            <a:ext cx="1966243" cy="2756416"/>
          </a:xfrm>
        </p:spPr>
      </p:pic>
      <p:sp>
        <p:nvSpPr>
          <p:cNvPr id="7" name="Slide Number Placeholder 6"/>
          <p:cNvSpPr>
            <a:spLocks noGrp="1"/>
          </p:cNvSpPr>
          <p:nvPr>
            <p:ph type="sldNum" sz="quarter" idx="12"/>
          </p:nvPr>
        </p:nvSpPr>
        <p:spPr/>
        <p:txBody>
          <a:bodyPr/>
          <a:lstStyle/>
          <a:p>
            <a:pPr>
              <a:defRPr/>
            </a:pPr>
            <a:fld id="{D49AA255-4B17-4C3E-9EA8-82ACF6FE077B}" type="slidenum">
              <a:rPr lang="en-US"/>
              <a:pPr>
                <a:defRPr/>
              </a:pPr>
              <a:t>94</a:t>
            </a:fld>
            <a:endParaRPr lang="en-US" dirty="0"/>
          </a:p>
        </p:txBody>
      </p:sp>
      <p:sp>
        <p:nvSpPr>
          <p:cNvPr id="2" name="TextBox 1">
            <a:extLst>
              <a:ext uri="{FF2B5EF4-FFF2-40B4-BE49-F238E27FC236}">
                <a16:creationId xmlns:a16="http://schemas.microsoft.com/office/drawing/2014/main" id="{68BF9E17-75AE-4F8F-829C-13CEC913AAAC}"/>
              </a:ext>
            </a:extLst>
          </p:cNvPr>
          <p:cNvSpPr txBox="1"/>
          <p:nvPr/>
        </p:nvSpPr>
        <p:spPr>
          <a:xfrm>
            <a:off x="685332" y="3208565"/>
            <a:ext cx="5334000" cy="1723549"/>
          </a:xfrm>
          <a:prstGeom prst="rect">
            <a:avLst/>
          </a:prstGeom>
          <a:noFill/>
        </p:spPr>
        <p:txBody>
          <a:bodyPr wrap="square" rtlCol="0">
            <a:spAutoFit/>
          </a:bodyPr>
          <a:lstStyle/>
          <a:p>
            <a:pPr marL="342900" indent="-342900" fontAlgn="auto">
              <a:spcBef>
                <a:spcPts val="580"/>
              </a:spcBef>
              <a:spcAft>
                <a:spcPts val="0"/>
              </a:spcAft>
              <a:buClr>
                <a:schemeClr val="tx1"/>
              </a:buClr>
              <a:buFont typeface="Arial" panose="020B0604020202020204" pitchFamily="34" charset="0"/>
              <a:buChar char="•"/>
              <a:defRPr/>
            </a:pPr>
            <a:r>
              <a:rPr lang="en-US" sz="2400" dirty="0"/>
              <a:t>the Respondent waives confidentiality,</a:t>
            </a:r>
          </a:p>
          <a:p>
            <a:pPr marL="342900" indent="-342900" fontAlgn="auto">
              <a:spcBef>
                <a:spcPts val="580"/>
              </a:spcBef>
              <a:spcAft>
                <a:spcPts val="0"/>
              </a:spcAft>
              <a:buClr>
                <a:schemeClr val="tx1"/>
              </a:buClr>
              <a:buFont typeface="Arial" panose="020B0604020202020204" pitchFamily="34" charset="0"/>
              <a:buChar char="•"/>
              <a:defRPr/>
            </a:pPr>
            <a:r>
              <a:rPr lang="en-US" sz="2400" dirty="0"/>
              <a:t>a hearing commences, or</a:t>
            </a:r>
          </a:p>
          <a:p>
            <a:pPr marL="342900" indent="-342900" fontAlgn="auto">
              <a:spcBef>
                <a:spcPts val="580"/>
              </a:spcBef>
              <a:spcAft>
                <a:spcPts val="0"/>
              </a:spcAft>
              <a:buClr>
                <a:schemeClr val="tx1"/>
              </a:buClr>
              <a:buFont typeface="Arial" panose="020B0604020202020204" pitchFamily="34" charset="0"/>
              <a:buChar char="•"/>
              <a:defRPr/>
            </a:pPr>
            <a:r>
              <a:rPr lang="en-US" sz="2400" dirty="0"/>
              <a:t>sanctions are recommended to the employing entity</a:t>
            </a:r>
            <a:endParaRPr lang="en-US" dirty="0"/>
          </a:p>
        </p:txBody>
      </p:sp>
      <p:sp>
        <p:nvSpPr>
          <p:cNvPr id="9" name="TextBox 8">
            <a:extLst>
              <a:ext uri="{FF2B5EF4-FFF2-40B4-BE49-F238E27FC236}">
                <a16:creationId xmlns:a16="http://schemas.microsoft.com/office/drawing/2014/main" id="{9D47632B-8FEC-4348-8760-49021088275A}"/>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Complaints</a:t>
            </a:r>
          </a:p>
        </p:txBody>
      </p:sp>
      <p:sp>
        <p:nvSpPr>
          <p:cNvPr id="477187" name="Rectangle 3"/>
          <p:cNvSpPr>
            <a:spLocks noGrp="1" noChangeArrowheads="1"/>
          </p:cNvSpPr>
          <p:nvPr>
            <p:ph sz="quarter" idx="13"/>
          </p:nvPr>
        </p:nvSpPr>
        <p:spPr>
          <a:xfrm>
            <a:off x="462492" y="1825021"/>
            <a:ext cx="8018832" cy="1158876"/>
          </a:xfrm>
        </p:spPr>
        <p:txBody>
          <a:bodyPr>
            <a:normAutofit fontScale="92500"/>
          </a:bodyPr>
          <a:lstStyle/>
          <a:p>
            <a:pPr marL="0" indent="0" fontAlgn="auto">
              <a:spcBef>
                <a:spcPts val="580"/>
              </a:spcBef>
              <a:spcAft>
                <a:spcPts val="0"/>
              </a:spcAft>
              <a:buClr>
                <a:srgbClr val="00B0F0"/>
              </a:buClr>
              <a:buFont typeface="Wingdings 2"/>
              <a:buNone/>
              <a:defRPr/>
            </a:pPr>
            <a:r>
              <a:rPr lang="en-US" sz="2800" cap="none" dirty="0"/>
              <a:t>Complaints, responses, and other investigative documents related to Ethics inquiries are confidential, </a:t>
            </a:r>
            <a:r>
              <a:rPr lang="en-US" sz="2800" i="1" cap="none" dirty="0"/>
              <a:t>unless</a:t>
            </a:r>
            <a:r>
              <a:rPr lang="en-US" sz="2800" cap="none" dirty="0"/>
              <a:t>:</a:t>
            </a:r>
          </a:p>
          <a:p>
            <a:pPr marL="0" indent="0" fontAlgn="auto">
              <a:spcBef>
                <a:spcPts val="580"/>
              </a:spcBef>
              <a:spcAft>
                <a:spcPts val="0"/>
              </a:spcAft>
              <a:buClr>
                <a:srgbClr val="00B0F0"/>
              </a:buClr>
              <a:buFont typeface="Wingdings 2"/>
              <a:buNone/>
              <a:defRPr/>
            </a:pPr>
            <a:endParaRPr lang="en-US" sz="2400" cap="none"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77187">
                                            <p:txEl>
                                              <p:pRg st="0" end="0"/>
                                            </p:txEl>
                                          </p:spTgt>
                                        </p:tgtEl>
                                        <p:attrNameLst>
                                          <p:attrName>style.visibility</p:attrName>
                                        </p:attrNameLst>
                                      </p:cBhvr>
                                      <p:to>
                                        <p:strVal val="visible"/>
                                      </p:to>
                                    </p:set>
                                    <p:animEffect transition="in" filter="fade">
                                      <p:cBhvr>
                                        <p:cTn id="12" dur="1000"/>
                                        <p:tgtEl>
                                          <p:spTgt spid="477187">
                                            <p:txEl>
                                              <p:pRg st="0" end="0"/>
                                            </p:txEl>
                                          </p:spTgt>
                                        </p:tgtEl>
                                      </p:cBhvr>
                                    </p:animEffect>
                                    <p:anim calcmode="lin" valueType="num">
                                      <p:cBhvr>
                                        <p:cTn id="13" dur="1000" fill="hold"/>
                                        <p:tgtEl>
                                          <p:spTgt spid="47718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71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7187"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506862" y="838200"/>
            <a:ext cx="7924800" cy="639762"/>
          </a:xfrm>
        </p:spPr>
        <p:txBody>
          <a:bodyPr anchor="t">
            <a:normAutofit/>
          </a:bodyPr>
          <a:lstStyle/>
          <a:p>
            <a:pPr fontAlgn="auto">
              <a:spcAft>
                <a:spcPts val="0"/>
              </a:spcAft>
              <a:defRPr/>
            </a:pPr>
            <a:r>
              <a:rPr lang="en-US" b="1" cap="none" dirty="0">
                <a:solidFill>
                  <a:srgbClr val="0066CC"/>
                </a:solidFill>
              </a:rPr>
              <a:t>After a Complaint is Filed</a:t>
            </a:r>
            <a:endParaRPr lang="en-US" sz="2400" b="1" cap="none" dirty="0">
              <a:solidFill>
                <a:srgbClr val="0066CC"/>
              </a:solidFill>
            </a:endParaRPr>
          </a:p>
        </p:txBody>
      </p:sp>
      <p:sp>
        <p:nvSpPr>
          <p:cNvPr id="478211" name="Rectangle 3"/>
          <p:cNvSpPr>
            <a:spLocks noGrp="1" noChangeArrowheads="1"/>
          </p:cNvSpPr>
          <p:nvPr>
            <p:ph sz="quarter" idx="13"/>
          </p:nvPr>
        </p:nvSpPr>
        <p:spPr>
          <a:xfrm>
            <a:off x="552089" y="2068905"/>
            <a:ext cx="7620000" cy="3979310"/>
          </a:xfrm>
        </p:spPr>
        <p:txBody>
          <a:bodyPr>
            <a:normAutofit/>
          </a:bodyPr>
          <a:lstStyle/>
          <a:p>
            <a:pPr marL="514350" indent="-514350">
              <a:buClr>
                <a:schemeClr val="tx1"/>
              </a:buClr>
              <a:buFont typeface="Franklin Gothic Book" pitchFamily="34" charset="0"/>
              <a:buAutoNum type="arabicPeriod"/>
            </a:pPr>
            <a:r>
              <a:rPr lang="en-US" sz="2800" cap="none" dirty="0"/>
              <a:t>Preliminary inquiry – two-member panel</a:t>
            </a:r>
          </a:p>
          <a:p>
            <a:pPr marL="514350" indent="-514350">
              <a:buClr>
                <a:schemeClr val="tx1"/>
              </a:buClr>
              <a:buFont typeface="Franklin Gothic Book" pitchFamily="34" charset="0"/>
              <a:buAutoNum type="arabicPeriod"/>
            </a:pPr>
            <a:endParaRPr lang="en-US" sz="800" cap="none" dirty="0"/>
          </a:p>
          <a:p>
            <a:pPr marL="514350" indent="-514350">
              <a:buClr>
                <a:schemeClr val="tx1"/>
              </a:buClr>
              <a:buFont typeface="Franklin Gothic Book" pitchFamily="34" charset="0"/>
              <a:buAutoNum type="arabicPeriod"/>
            </a:pPr>
            <a:r>
              <a:rPr lang="en-US" sz="2800" cap="none" dirty="0"/>
              <a:t>Probable cause determination – same panel </a:t>
            </a:r>
          </a:p>
          <a:p>
            <a:pPr marL="514350" indent="-514350">
              <a:buClr>
                <a:schemeClr val="tx1"/>
              </a:buClr>
              <a:buFont typeface="Franklin Gothic Book" pitchFamily="34" charset="0"/>
              <a:buAutoNum type="arabicPeriod"/>
            </a:pPr>
            <a:endParaRPr lang="en-US" sz="800" cap="none" dirty="0"/>
          </a:p>
          <a:p>
            <a:pPr marL="514350" indent="-514350">
              <a:buClr>
                <a:schemeClr val="tx1"/>
              </a:buClr>
              <a:buFont typeface="Franklin Gothic Book" pitchFamily="34" charset="0"/>
              <a:buAutoNum type="arabicPeriod"/>
            </a:pPr>
            <a:r>
              <a:rPr lang="en-US" sz="2800" cap="none" dirty="0"/>
              <a:t>Hearing or referral.  If probable cause is found,</a:t>
            </a:r>
          </a:p>
          <a:p>
            <a:pPr marL="808038" lvl="1">
              <a:buClr>
                <a:schemeClr val="tx1"/>
              </a:buClr>
            </a:pPr>
            <a:r>
              <a:rPr lang="en-US" sz="2600" cap="none" dirty="0"/>
              <a:t>for public servants, open hearing before the Commission</a:t>
            </a:r>
          </a:p>
        </p:txBody>
      </p:sp>
      <p:sp>
        <p:nvSpPr>
          <p:cNvPr id="6" name="Slide Number Placeholder 5"/>
          <p:cNvSpPr>
            <a:spLocks noGrp="1"/>
          </p:cNvSpPr>
          <p:nvPr>
            <p:ph type="sldNum" sz="quarter" idx="12"/>
          </p:nvPr>
        </p:nvSpPr>
        <p:spPr/>
        <p:txBody>
          <a:bodyPr/>
          <a:lstStyle/>
          <a:p>
            <a:pPr>
              <a:defRPr/>
            </a:pPr>
            <a:fld id="{8F9A8624-745D-4794-BE95-B5EB0C0E8A6A}" type="slidenum">
              <a:rPr lang="en-US"/>
              <a:pPr>
                <a:defRPr/>
              </a:pPr>
              <a:t>95</a:t>
            </a:fld>
            <a:endParaRPr lang="en-US" dirty="0"/>
          </a:p>
        </p:txBody>
      </p:sp>
      <p:sp>
        <p:nvSpPr>
          <p:cNvPr id="7" name="TextBox 6">
            <a:extLst>
              <a:ext uri="{FF2B5EF4-FFF2-40B4-BE49-F238E27FC236}">
                <a16:creationId xmlns:a16="http://schemas.microsoft.com/office/drawing/2014/main" id="{0DB87B8F-3019-4F25-8A06-99F826346484}"/>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Complaints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 calcmode="lin" valueType="num">
                                      <p:cBhvr additive="base">
                                        <p:cTn id="7" dur="500" fill="hold"/>
                                        <p:tgtEl>
                                          <p:spTgt spid="478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8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11">
                                            <p:txEl>
                                              <p:pRg st="2" end="2"/>
                                            </p:txEl>
                                          </p:spTgt>
                                        </p:tgtEl>
                                        <p:attrNameLst>
                                          <p:attrName>style.visibility</p:attrName>
                                        </p:attrNameLst>
                                      </p:cBhvr>
                                      <p:to>
                                        <p:strVal val="visible"/>
                                      </p:to>
                                    </p:set>
                                    <p:anim calcmode="lin" valueType="num">
                                      <p:cBhvr additive="base">
                                        <p:cTn id="13" dur="500" fill="hold"/>
                                        <p:tgtEl>
                                          <p:spTgt spid="4782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8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8211">
                                            <p:txEl>
                                              <p:pRg st="4" end="4"/>
                                            </p:txEl>
                                          </p:spTgt>
                                        </p:tgtEl>
                                        <p:attrNameLst>
                                          <p:attrName>style.visibility</p:attrName>
                                        </p:attrNameLst>
                                      </p:cBhvr>
                                      <p:to>
                                        <p:strVal val="visible"/>
                                      </p:to>
                                    </p:set>
                                    <p:anim calcmode="lin" valueType="num">
                                      <p:cBhvr additive="base">
                                        <p:cTn id="19" dur="500" fill="hold"/>
                                        <p:tgtEl>
                                          <p:spTgt spid="4782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821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78211">
                                            <p:txEl>
                                              <p:pRg st="5" end="5"/>
                                            </p:txEl>
                                          </p:spTgt>
                                        </p:tgtEl>
                                        <p:attrNameLst>
                                          <p:attrName>style.visibility</p:attrName>
                                        </p:attrNameLst>
                                      </p:cBhvr>
                                      <p:to>
                                        <p:strVal val="visible"/>
                                      </p:to>
                                    </p:set>
                                    <p:anim calcmode="lin" valueType="num">
                                      <p:cBhvr additive="base">
                                        <p:cTn id="23" dur="500" fill="hold"/>
                                        <p:tgtEl>
                                          <p:spTgt spid="478211">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782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38400" y="533400"/>
            <a:ext cx="4038600" cy="715962"/>
          </a:xfrm>
        </p:spPr>
        <p:txBody>
          <a:bodyPr>
            <a:normAutofit/>
          </a:bodyPr>
          <a:lstStyle/>
          <a:p>
            <a:pPr fontAlgn="auto">
              <a:spcAft>
                <a:spcPts val="0"/>
              </a:spcAft>
              <a:defRPr/>
            </a:pPr>
            <a:r>
              <a:rPr lang="en-US" sz="4000" b="1" cap="none" dirty="0">
                <a:solidFill>
                  <a:srgbClr val="0066CC"/>
                </a:solidFill>
              </a:rPr>
              <a:t>Consequences</a:t>
            </a:r>
          </a:p>
        </p:txBody>
      </p:sp>
      <p:sp>
        <p:nvSpPr>
          <p:cNvPr id="480259" name="Rectangle 3"/>
          <p:cNvSpPr>
            <a:spLocks noGrp="1" noChangeArrowheads="1"/>
          </p:cNvSpPr>
          <p:nvPr>
            <p:ph sz="quarter" idx="13"/>
          </p:nvPr>
        </p:nvSpPr>
        <p:spPr>
          <a:xfrm>
            <a:off x="914400" y="1828800"/>
            <a:ext cx="7848600" cy="3352800"/>
          </a:xfrm>
        </p:spPr>
        <p:txBody>
          <a:bodyPr>
            <a:normAutofit/>
          </a:bodyPr>
          <a:lstStyle/>
          <a:p>
            <a:pPr fontAlgn="auto">
              <a:spcBef>
                <a:spcPts val="580"/>
              </a:spcBef>
              <a:spcAft>
                <a:spcPts val="0"/>
              </a:spcAft>
              <a:buClrTx/>
              <a:defRPr/>
            </a:pPr>
            <a:r>
              <a:rPr lang="en-US" sz="2400" cap="none" dirty="0"/>
              <a:t>Willful noncompliance can ultimately lead to removal from your public position. </a:t>
            </a:r>
          </a:p>
          <a:p>
            <a:pPr fontAlgn="auto">
              <a:spcBef>
                <a:spcPts val="580"/>
              </a:spcBef>
              <a:spcAft>
                <a:spcPts val="0"/>
              </a:spcAft>
              <a:buClrTx/>
              <a:defRPr/>
            </a:pPr>
            <a:endParaRPr lang="en-US" sz="2400" cap="none" dirty="0"/>
          </a:p>
          <a:p>
            <a:pPr fontAlgn="auto">
              <a:spcBef>
                <a:spcPts val="580"/>
              </a:spcBef>
              <a:spcAft>
                <a:spcPts val="0"/>
              </a:spcAft>
              <a:buClrTx/>
              <a:defRPr/>
            </a:pPr>
            <a:r>
              <a:rPr lang="en-US" sz="2400" cap="none" dirty="0"/>
              <a:t>Additional civil and criminal penalties may apply for SEI violations.</a:t>
            </a:r>
          </a:p>
          <a:p>
            <a:pPr marL="274320" indent="-274320" fontAlgn="auto">
              <a:spcBef>
                <a:spcPts val="580"/>
              </a:spcBef>
              <a:spcAft>
                <a:spcPts val="0"/>
              </a:spcAft>
              <a:buClr>
                <a:srgbClr val="0066CC"/>
              </a:buClr>
              <a:buFont typeface="Wingdings" pitchFamily="2" charset="2"/>
              <a:buNone/>
              <a:defRPr/>
            </a:pPr>
            <a:endParaRPr lang="en-US" b="1" dirty="0"/>
          </a:p>
        </p:txBody>
      </p:sp>
      <p:sp>
        <p:nvSpPr>
          <p:cNvPr id="7" name="Slide Number Placeholder 6"/>
          <p:cNvSpPr>
            <a:spLocks noGrp="1"/>
          </p:cNvSpPr>
          <p:nvPr>
            <p:ph type="sldNum" sz="quarter" idx="12"/>
          </p:nvPr>
        </p:nvSpPr>
        <p:spPr/>
        <p:txBody>
          <a:bodyPr/>
          <a:lstStyle/>
          <a:p>
            <a:pPr>
              <a:defRPr/>
            </a:pPr>
            <a:fld id="{8D654B8D-B58E-46CD-8B13-D920F7E51267}" type="slidenum">
              <a:rPr lang="en-US"/>
              <a:pPr>
                <a:defRPr/>
              </a:pPr>
              <a:t>96</a:t>
            </a:fld>
            <a:endParaRPr lang="en-US" dirty="0"/>
          </a:p>
        </p:txBody>
      </p:sp>
      <p:sp>
        <p:nvSpPr>
          <p:cNvPr id="8" name="TextBox 7">
            <a:extLst>
              <a:ext uri="{FF2B5EF4-FFF2-40B4-BE49-F238E27FC236}">
                <a16:creationId xmlns:a16="http://schemas.microsoft.com/office/drawing/2014/main" id="{66D5A3C6-48A5-4ADF-8C83-637A6FA4DC6C}"/>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Complaints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fade">
                                      <p:cBhvr>
                                        <p:cTn id="7" dur="1000"/>
                                        <p:tgtEl>
                                          <p:spTgt spid="480259">
                                            <p:txEl>
                                              <p:pRg st="0" end="0"/>
                                            </p:txEl>
                                          </p:spTgt>
                                        </p:tgtEl>
                                      </p:cBhvr>
                                    </p:animEffect>
                                    <p:anim calcmode="lin" valueType="num">
                                      <p:cBhvr>
                                        <p:cTn id="8" dur="1000" fill="hold"/>
                                        <p:tgtEl>
                                          <p:spTgt spid="480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025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80259">
                                            <p:txEl>
                                              <p:pRg st="2" end="2"/>
                                            </p:txEl>
                                          </p:spTgt>
                                        </p:tgtEl>
                                        <p:attrNameLst>
                                          <p:attrName>style.visibility</p:attrName>
                                        </p:attrNameLst>
                                      </p:cBhvr>
                                      <p:to>
                                        <p:strVal val="visible"/>
                                      </p:to>
                                    </p:set>
                                    <p:animEffect transition="in" filter="fade">
                                      <p:cBhvr>
                                        <p:cTn id="12" dur="1000"/>
                                        <p:tgtEl>
                                          <p:spTgt spid="480259">
                                            <p:txEl>
                                              <p:pRg st="2" end="2"/>
                                            </p:txEl>
                                          </p:spTgt>
                                        </p:tgtEl>
                                      </p:cBhvr>
                                    </p:animEffect>
                                    <p:anim calcmode="lin" valueType="num">
                                      <p:cBhvr>
                                        <p:cTn id="13" dur="1000" fill="hold"/>
                                        <p:tgtEl>
                                          <p:spTgt spid="48025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802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371600" y="685800"/>
            <a:ext cx="6892469" cy="685800"/>
          </a:xfrm>
        </p:spPr>
        <p:txBody>
          <a:bodyPr anchor="t">
            <a:normAutofit/>
          </a:bodyPr>
          <a:lstStyle/>
          <a:p>
            <a:pPr fontAlgn="auto">
              <a:spcAft>
                <a:spcPts val="0"/>
              </a:spcAft>
              <a:defRPr/>
            </a:pPr>
            <a:r>
              <a:rPr lang="en-US" sz="4000" b="1" cap="none" dirty="0">
                <a:solidFill>
                  <a:srgbClr val="0066CC"/>
                </a:solidFill>
              </a:rPr>
              <a:t>Who can ask for ethics advice?</a:t>
            </a:r>
          </a:p>
        </p:txBody>
      </p:sp>
      <p:sp>
        <p:nvSpPr>
          <p:cNvPr id="225283" name="Content Placeholder 2"/>
          <p:cNvSpPr>
            <a:spLocks noGrp="1"/>
          </p:cNvSpPr>
          <p:nvPr>
            <p:ph sz="quarter" idx="13"/>
          </p:nvPr>
        </p:nvSpPr>
        <p:spPr>
          <a:xfrm>
            <a:off x="914400" y="1752601"/>
            <a:ext cx="7924800" cy="4495800"/>
          </a:xfrm>
        </p:spPr>
        <p:txBody>
          <a:bodyPr rtlCol="0">
            <a:noAutofit/>
          </a:bodyPr>
          <a:lstStyle/>
          <a:p>
            <a:pPr marL="633222" indent="-514350">
              <a:spcBef>
                <a:spcPts val="0"/>
              </a:spcBef>
              <a:defRPr/>
            </a:pPr>
            <a:r>
              <a:rPr lang="en-US" sz="2100" cap="none" dirty="0"/>
              <a:t>You</a:t>
            </a:r>
          </a:p>
          <a:p>
            <a:pPr marL="633222" indent="-514350">
              <a:spcBef>
                <a:spcPts val="0"/>
              </a:spcBef>
              <a:defRPr/>
            </a:pPr>
            <a:r>
              <a:rPr lang="en-US" sz="2100" cap="none" dirty="0"/>
              <a:t>Your supervisor if you’re a covered employee</a:t>
            </a:r>
          </a:p>
          <a:p>
            <a:pPr marL="633222" indent="-514350">
              <a:spcBef>
                <a:spcPts val="0"/>
              </a:spcBef>
              <a:defRPr/>
            </a:pPr>
            <a:r>
              <a:rPr lang="en-US" sz="2100" cap="none" dirty="0"/>
              <a:t>Your appointing authority</a:t>
            </a:r>
          </a:p>
          <a:p>
            <a:pPr marL="633222" indent="-514350">
              <a:spcBef>
                <a:spcPts val="0"/>
              </a:spcBef>
              <a:defRPr/>
            </a:pPr>
            <a:r>
              <a:rPr lang="en-US" sz="2100" cap="none" dirty="0"/>
              <a:t>Your legal counsel</a:t>
            </a:r>
          </a:p>
          <a:p>
            <a:pPr marL="633222" indent="-514350">
              <a:spcBef>
                <a:spcPts val="0"/>
              </a:spcBef>
              <a:defRPr/>
            </a:pPr>
            <a:r>
              <a:rPr lang="en-US" sz="2100" cap="none" dirty="0"/>
              <a:t>Your agency’s ethics liaison</a:t>
            </a:r>
          </a:p>
          <a:p>
            <a:pPr marL="118872" indent="0">
              <a:spcBef>
                <a:spcPts val="0"/>
              </a:spcBef>
              <a:buNone/>
              <a:defRPr/>
            </a:pPr>
            <a:endParaRPr lang="en-US" sz="2100" cap="none" dirty="0"/>
          </a:p>
          <a:p>
            <a:pPr marL="633222" indent="-514350">
              <a:spcBef>
                <a:spcPts val="0"/>
              </a:spcBef>
              <a:defRPr/>
            </a:pPr>
            <a:r>
              <a:rPr lang="en-US" sz="2100" cap="none" dirty="0"/>
              <a:t>The State Auditor</a:t>
            </a:r>
          </a:p>
          <a:p>
            <a:pPr marL="396875" indent="-277813" fontAlgn="auto">
              <a:spcBef>
                <a:spcPts val="0"/>
              </a:spcBef>
              <a:spcAft>
                <a:spcPts val="0"/>
              </a:spcAft>
              <a:buClr>
                <a:schemeClr val="tx1"/>
              </a:buClr>
              <a:buFont typeface="Wingdings 2"/>
              <a:buNone/>
              <a:defRPr/>
            </a:pPr>
            <a:endParaRPr lang="en-US" sz="2100" cap="none" dirty="0"/>
          </a:p>
          <a:p>
            <a:pPr marL="119062" indent="0" fontAlgn="auto">
              <a:spcBef>
                <a:spcPts val="0"/>
              </a:spcBef>
              <a:spcAft>
                <a:spcPts val="0"/>
              </a:spcAft>
              <a:buClr>
                <a:schemeClr val="tx1"/>
              </a:buClr>
              <a:buNone/>
              <a:defRPr/>
            </a:pPr>
            <a:r>
              <a:rPr lang="en-US" sz="2100" cap="none" dirty="0"/>
              <a:t>The Commission can also issue advisory opinions on its own motion.</a:t>
            </a:r>
          </a:p>
          <a:p>
            <a:pPr marL="396875" indent="-277813" fontAlgn="auto">
              <a:spcBef>
                <a:spcPts val="0"/>
              </a:spcBef>
              <a:spcAft>
                <a:spcPts val="0"/>
              </a:spcAft>
              <a:buClr>
                <a:schemeClr val="tx1"/>
              </a:buClr>
              <a:buFont typeface="Wingdings 2"/>
              <a:buNone/>
              <a:defRPr/>
            </a:pPr>
            <a:endParaRPr lang="en-US" sz="2100" cap="none" dirty="0"/>
          </a:p>
          <a:p>
            <a:pPr marL="111125" indent="7938" fontAlgn="auto">
              <a:spcBef>
                <a:spcPts val="0"/>
              </a:spcBef>
              <a:spcAft>
                <a:spcPts val="0"/>
              </a:spcAft>
              <a:buClr>
                <a:schemeClr val="tx1"/>
              </a:buClr>
              <a:buFont typeface="Wingdings 2"/>
              <a:buNone/>
              <a:defRPr/>
            </a:pPr>
            <a:r>
              <a:rPr lang="en-US" sz="2100" cap="none" dirty="0"/>
              <a:t>The Commission cannot issue advice to third parties about a covered person’s conduct.</a:t>
            </a:r>
          </a:p>
        </p:txBody>
      </p:sp>
      <p:sp>
        <p:nvSpPr>
          <p:cNvPr id="5" name="Slide Number Placeholder 4"/>
          <p:cNvSpPr>
            <a:spLocks noGrp="1"/>
          </p:cNvSpPr>
          <p:nvPr>
            <p:ph type="sldNum" sz="quarter" idx="12"/>
          </p:nvPr>
        </p:nvSpPr>
        <p:spPr/>
        <p:txBody>
          <a:bodyPr/>
          <a:lstStyle/>
          <a:p>
            <a:pPr>
              <a:defRPr/>
            </a:pPr>
            <a:fld id="{D8D93ED2-0C03-4DAE-9338-E6203370CC42}" type="slidenum">
              <a:rPr lang="en-US"/>
              <a:pPr>
                <a:defRPr/>
              </a:pPr>
              <a:t>97</a:t>
            </a:fld>
            <a:endParaRPr lang="en-US" dirty="0"/>
          </a:p>
        </p:txBody>
      </p:sp>
      <p:sp>
        <p:nvSpPr>
          <p:cNvPr id="7" name="TextBox 6">
            <a:extLst>
              <a:ext uri="{FF2B5EF4-FFF2-40B4-BE49-F238E27FC236}">
                <a16:creationId xmlns:a16="http://schemas.microsoft.com/office/drawing/2014/main" id="{EBCF3A54-CA72-4996-A51F-A9CFA44FAEAA}"/>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Advice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 calcmode="lin" valueType="num">
                                      <p:cBhvr additive="base">
                                        <p:cTn id="7" dur="500" fill="hold"/>
                                        <p:tgtEl>
                                          <p:spTgt spid="225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2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25283">
                                            <p:txEl>
                                              <p:pRg st="1" end="1"/>
                                            </p:txEl>
                                          </p:spTgt>
                                        </p:tgtEl>
                                        <p:attrNameLst>
                                          <p:attrName>style.visibility</p:attrName>
                                        </p:attrNameLst>
                                      </p:cBhvr>
                                      <p:to>
                                        <p:strVal val="visible"/>
                                      </p:to>
                                    </p:set>
                                    <p:anim calcmode="lin" valueType="num">
                                      <p:cBhvr additive="base">
                                        <p:cTn id="13" dur="500" fill="hold"/>
                                        <p:tgtEl>
                                          <p:spTgt spid="225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2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25283">
                                            <p:txEl>
                                              <p:pRg st="2" end="2"/>
                                            </p:txEl>
                                          </p:spTgt>
                                        </p:tgtEl>
                                        <p:attrNameLst>
                                          <p:attrName>style.visibility</p:attrName>
                                        </p:attrNameLst>
                                      </p:cBhvr>
                                      <p:to>
                                        <p:strVal val="visible"/>
                                      </p:to>
                                    </p:set>
                                    <p:anim calcmode="lin" valueType="num">
                                      <p:cBhvr additive="base">
                                        <p:cTn id="19" dur="500" fill="hold"/>
                                        <p:tgtEl>
                                          <p:spTgt spid="225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2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25283">
                                            <p:txEl>
                                              <p:pRg st="3" end="3"/>
                                            </p:txEl>
                                          </p:spTgt>
                                        </p:tgtEl>
                                        <p:attrNameLst>
                                          <p:attrName>style.visibility</p:attrName>
                                        </p:attrNameLst>
                                      </p:cBhvr>
                                      <p:to>
                                        <p:strVal val="visible"/>
                                      </p:to>
                                    </p:set>
                                    <p:anim calcmode="lin" valueType="num">
                                      <p:cBhvr additive="base">
                                        <p:cTn id="25" dur="500" fill="hold"/>
                                        <p:tgtEl>
                                          <p:spTgt spid="225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2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225283">
                                            <p:txEl>
                                              <p:pRg st="4" end="4"/>
                                            </p:txEl>
                                          </p:spTgt>
                                        </p:tgtEl>
                                        <p:attrNameLst>
                                          <p:attrName>style.visibility</p:attrName>
                                        </p:attrNameLst>
                                      </p:cBhvr>
                                      <p:to>
                                        <p:strVal val="visible"/>
                                      </p:to>
                                    </p:set>
                                    <p:anim calcmode="lin" valueType="num">
                                      <p:cBhvr additive="base">
                                        <p:cTn id="31" dur="500" fill="hold"/>
                                        <p:tgtEl>
                                          <p:spTgt spid="225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28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225283">
                                            <p:txEl>
                                              <p:pRg st="6" end="6"/>
                                            </p:txEl>
                                          </p:spTgt>
                                        </p:tgtEl>
                                        <p:attrNameLst>
                                          <p:attrName>style.visibility</p:attrName>
                                        </p:attrNameLst>
                                      </p:cBhvr>
                                      <p:to>
                                        <p:strVal val="visible"/>
                                      </p:to>
                                    </p:set>
                                    <p:anim calcmode="lin" valueType="num">
                                      <p:cBhvr additive="base">
                                        <p:cTn id="37" dur="500" fill="hold"/>
                                        <p:tgtEl>
                                          <p:spTgt spid="22528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28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225283">
                                            <p:txEl>
                                              <p:pRg st="8" end="8"/>
                                            </p:txEl>
                                          </p:spTgt>
                                        </p:tgtEl>
                                        <p:attrNameLst>
                                          <p:attrName>style.visibility</p:attrName>
                                        </p:attrNameLst>
                                      </p:cBhvr>
                                      <p:to>
                                        <p:strVal val="visible"/>
                                      </p:to>
                                    </p:set>
                                    <p:anim calcmode="lin" valueType="num">
                                      <p:cBhvr additive="base">
                                        <p:cTn id="43" dur="500" fill="hold"/>
                                        <p:tgtEl>
                                          <p:spTgt spid="22528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28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225283">
                                            <p:txEl>
                                              <p:pRg st="10" end="10"/>
                                            </p:txEl>
                                          </p:spTgt>
                                        </p:tgtEl>
                                        <p:attrNameLst>
                                          <p:attrName>style.visibility</p:attrName>
                                        </p:attrNameLst>
                                      </p:cBhvr>
                                      <p:to>
                                        <p:strVal val="visible"/>
                                      </p:to>
                                    </p:set>
                                    <p:anim calcmode="lin" valueType="num">
                                      <p:cBhvr additive="base">
                                        <p:cTn id="49" dur="500" fill="hold"/>
                                        <p:tgtEl>
                                          <p:spTgt spid="22528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28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92D9A57-70E1-4760-A6CC-7322C16D0406}" type="slidenum">
              <a:rPr lang="en-US"/>
              <a:pPr>
                <a:defRPr/>
              </a:pPr>
              <a:t>98</a:t>
            </a:fld>
            <a:endParaRPr lang="en-US" dirty="0"/>
          </a:p>
        </p:txBody>
      </p:sp>
      <p:sp>
        <p:nvSpPr>
          <p:cNvPr id="227330" name="Title 1"/>
          <p:cNvSpPr>
            <a:spLocks noGrp="1"/>
          </p:cNvSpPr>
          <p:nvPr>
            <p:ph type="title" idx="4294967295"/>
          </p:nvPr>
        </p:nvSpPr>
        <p:spPr>
          <a:xfrm>
            <a:off x="0" y="457200"/>
            <a:ext cx="6324600" cy="944563"/>
          </a:xfrm>
        </p:spPr>
        <p:txBody>
          <a:bodyPr>
            <a:normAutofit/>
          </a:bodyPr>
          <a:lstStyle/>
          <a:p>
            <a:pPr fontAlgn="auto">
              <a:spcAft>
                <a:spcPts val="0"/>
              </a:spcAft>
              <a:defRPr/>
            </a:pPr>
            <a:r>
              <a:rPr lang="en-US" b="1" cap="none" dirty="0">
                <a:solidFill>
                  <a:srgbClr val="0066CC"/>
                </a:solidFill>
                <a:effectLst>
                  <a:outerShdw blurRad="38100" dist="38100" dir="2700000" algn="tl">
                    <a:srgbClr val="000000">
                      <a:alpha val="43137"/>
                    </a:srgbClr>
                  </a:outerShdw>
                </a:effectLst>
              </a:rPr>
              <a:t>	</a:t>
            </a:r>
            <a:r>
              <a:rPr lang="en-US" sz="4400" b="1" cap="none" dirty="0">
                <a:solidFill>
                  <a:srgbClr val="0066CC"/>
                </a:solidFill>
              </a:rPr>
              <a:t>What</a:t>
            </a:r>
            <a:r>
              <a:rPr lang="en-US" b="1" cap="none" dirty="0">
                <a:solidFill>
                  <a:srgbClr val="0066CC"/>
                </a:solidFill>
              </a:rPr>
              <a:t> </a:t>
            </a:r>
            <a:r>
              <a:rPr lang="en-US" sz="4400" b="1" cap="none" dirty="0">
                <a:solidFill>
                  <a:srgbClr val="0066CC"/>
                </a:solidFill>
              </a:rPr>
              <a:t>can you ask for?</a:t>
            </a:r>
          </a:p>
        </p:txBody>
      </p:sp>
      <p:sp>
        <p:nvSpPr>
          <p:cNvPr id="104451" name="Content Placeholder 2"/>
          <p:cNvSpPr>
            <a:spLocks noGrp="1"/>
          </p:cNvSpPr>
          <p:nvPr>
            <p:ph idx="4294967295"/>
          </p:nvPr>
        </p:nvSpPr>
        <p:spPr>
          <a:xfrm>
            <a:off x="1524000" y="1676400"/>
            <a:ext cx="7620000" cy="4206875"/>
          </a:xfrm>
        </p:spPr>
        <p:txBody>
          <a:bodyPr>
            <a:normAutofit/>
          </a:bodyPr>
          <a:lstStyle/>
          <a:p>
            <a:pPr>
              <a:buClrTx/>
            </a:pPr>
            <a:r>
              <a:rPr lang="en-US" sz="2800" cap="none" dirty="0"/>
              <a:t>Informal advice from Ethics Commission staff</a:t>
            </a:r>
          </a:p>
          <a:p>
            <a:pPr>
              <a:buClrTx/>
            </a:pPr>
            <a:r>
              <a:rPr lang="en-US" sz="2800" cap="none" dirty="0"/>
              <a:t>Formal advisory opinions from the Commission   </a:t>
            </a:r>
          </a:p>
          <a:p>
            <a:pPr>
              <a:buClrTx/>
            </a:pPr>
            <a:endParaRPr lang="en-US" sz="2800" cap="none" dirty="0"/>
          </a:p>
          <a:p>
            <a:pPr lvl="1">
              <a:buClrTx/>
            </a:pPr>
            <a:r>
              <a:rPr lang="en-US" sz="2600" cap="none" dirty="0"/>
              <a:t>Both are confidential, including your identity and the existence of the request.</a:t>
            </a:r>
          </a:p>
          <a:p>
            <a:pPr lvl="1">
              <a:buClrTx/>
            </a:pPr>
            <a:r>
              <a:rPr lang="en-US" sz="2600" cap="none" dirty="0"/>
              <a:t>Redacted formal advisory opinions are published on the Commission’s website.</a:t>
            </a:r>
          </a:p>
        </p:txBody>
      </p:sp>
      <p:sp>
        <p:nvSpPr>
          <p:cNvPr id="7" name="TextBox 6">
            <a:extLst>
              <a:ext uri="{FF2B5EF4-FFF2-40B4-BE49-F238E27FC236}">
                <a16:creationId xmlns:a16="http://schemas.microsoft.com/office/drawing/2014/main" id="{FAAA16E7-9B86-4A07-83D7-C0C025D49A0D}"/>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Advice</a:t>
            </a:r>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2057400" y="759939"/>
            <a:ext cx="5334468" cy="1210282"/>
          </a:xfrm>
        </p:spPr>
        <p:txBody>
          <a:bodyPr anchor="t">
            <a:noAutofit/>
          </a:bodyPr>
          <a:lstStyle/>
          <a:p>
            <a:pPr fontAlgn="auto">
              <a:spcAft>
                <a:spcPts val="0"/>
              </a:spcAft>
              <a:defRPr/>
            </a:pPr>
            <a:r>
              <a:rPr lang="en-US" b="1" cap="none" dirty="0">
                <a:solidFill>
                  <a:srgbClr val="0066CC"/>
                </a:solidFill>
              </a:rPr>
              <a:t>Comparing Informal and </a:t>
            </a:r>
            <a:br>
              <a:rPr lang="en-US" b="1" cap="none" dirty="0">
                <a:solidFill>
                  <a:srgbClr val="0066CC"/>
                </a:solidFill>
              </a:rPr>
            </a:br>
            <a:r>
              <a:rPr lang="en-US" b="1" cap="none" dirty="0">
                <a:solidFill>
                  <a:srgbClr val="0066CC"/>
                </a:solidFill>
              </a:rPr>
              <a:t>Formal Ethics Advice</a:t>
            </a:r>
          </a:p>
        </p:txBody>
      </p:sp>
      <p:sp>
        <p:nvSpPr>
          <p:cNvPr id="2" name="Content Placeholder 1">
            <a:extLst>
              <a:ext uri="{FF2B5EF4-FFF2-40B4-BE49-F238E27FC236}">
                <a16:creationId xmlns:a16="http://schemas.microsoft.com/office/drawing/2014/main" id="{272472CA-9CFE-4507-B504-82818A99046B}"/>
              </a:ext>
            </a:extLst>
          </p:cNvPr>
          <p:cNvSpPr>
            <a:spLocks noGrp="1"/>
          </p:cNvSpPr>
          <p:nvPr>
            <p:ph sz="quarter" idx="13"/>
          </p:nvPr>
        </p:nvSpPr>
        <p:spPr>
          <a:xfrm>
            <a:off x="4625762" y="2214695"/>
            <a:ext cx="3829050" cy="3424107"/>
          </a:xfrm>
        </p:spPr>
        <p:txBody>
          <a:bodyPr>
            <a:normAutofit/>
          </a:bodyPr>
          <a:lstStyle/>
          <a:p>
            <a:pPr marL="0" indent="0" algn="ctr">
              <a:buNone/>
            </a:pPr>
            <a:r>
              <a:rPr lang="en-US" sz="2400" b="1" u="sng" cap="none" dirty="0"/>
              <a:t>Formal Advisory Opinion</a:t>
            </a:r>
          </a:p>
          <a:p>
            <a:r>
              <a:rPr lang="en-US" sz="2400" cap="none" dirty="0"/>
              <a:t>request must be in writing</a:t>
            </a:r>
          </a:p>
          <a:p>
            <a:r>
              <a:rPr lang="en-US" sz="2400" cap="none" dirty="0"/>
              <a:t>confers immunity</a:t>
            </a:r>
          </a:p>
          <a:p>
            <a:r>
              <a:rPr lang="en-US" sz="2400" cap="none" dirty="0"/>
              <a:t>issued by Ethics Commission</a:t>
            </a:r>
          </a:p>
        </p:txBody>
      </p:sp>
      <p:sp>
        <p:nvSpPr>
          <p:cNvPr id="6" name="Slide Number Placeholder 5"/>
          <p:cNvSpPr>
            <a:spLocks noGrp="1"/>
          </p:cNvSpPr>
          <p:nvPr>
            <p:ph type="sldNum" sz="quarter" idx="12"/>
          </p:nvPr>
        </p:nvSpPr>
        <p:spPr/>
        <p:txBody>
          <a:bodyPr/>
          <a:lstStyle/>
          <a:p>
            <a:pPr>
              <a:defRPr/>
            </a:pPr>
            <a:fld id="{7766AB1E-195E-44C3-80BE-9C575042BE8E}" type="slidenum">
              <a:rPr lang="en-US"/>
              <a:pPr>
                <a:defRPr/>
              </a:pPr>
              <a:t>99</a:t>
            </a:fld>
            <a:endParaRPr lang="en-US" dirty="0"/>
          </a:p>
        </p:txBody>
      </p:sp>
      <p:sp>
        <p:nvSpPr>
          <p:cNvPr id="3" name="TextBox 2">
            <a:extLst>
              <a:ext uri="{FF2B5EF4-FFF2-40B4-BE49-F238E27FC236}">
                <a16:creationId xmlns:a16="http://schemas.microsoft.com/office/drawing/2014/main" id="{B1FA9829-1EC2-4EA6-A211-5C189CBC8026}"/>
              </a:ext>
            </a:extLst>
          </p:cNvPr>
          <p:cNvSpPr txBox="1"/>
          <p:nvPr/>
        </p:nvSpPr>
        <p:spPr>
          <a:xfrm>
            <a:off x="609600" y="2241775"/>
            <a:ext cx="3396673" cy="3467616"/>
          </a:xfrm>
          <a:prstGeom prst="rect">
            <a:avLst/>
          </a:prstGeom>
          <a:noFill/>
        </p:spPr>
        <p:txBody>
          <a:bodyPr wrap="square" rtlCol="0">
            <a:spAutoFit/>
          </a:bodyPr>
          <a:lstStyle/>
          <a:p>
            <a:pPr algn="ctr"/>
            <a:r>
              <a:rPr lang="en-US" sz="2400" b="1" u="sng" dirty="0"/>
              <a:t>Informal Advice</a:t>
            </a:r>
          </a:p>
          <a:p>
            <a:pPr marL="285750" indent="-285750">
              <a:spcBef>
                <a:spcPts val="1000"/>
              </a:spcBef>
              <a:buFont typeface="Arial" panose="020B0604020202020204" pitchFamily="34" charset="0"/>
              <a:buChar char="•"/>
            </a:pPr>
            <a:r>
              <a:rPr lang="en-US" sz="2400" dirty="0"/>
              <a:t>Request can be written or by phone</a:t>
            </a:r>
          </a:p>
          <a:p>
            <a:pPr marL="285750" indent="-285750">
              <a:spcBef>
                <a:spcPts val="1000"/>
              </a:spcBef>
              <a:buFont typeface="Arial" panose="020B0604020202020204" pitchFamily="34" charset="0"/>
              <a:buChar char="•"/>
            </a:pPr>
            <a:r>
              <a:rPr lang="en-US" sz="2400" dirty="0"/>
              <a:t>No immunity</a:t>
            </a:r>
          </a:p>
          <a:p>
            <a:pPr marL="285750" indent="-285750">
              <a:spcBef>
                <a:spcPts val="1000"/>
              </a:spcBef>
              <a:buFont typeface="Arial" panose="020B0604020202020204" pitchFamily="34" charset="0"/>
              <a:buChar char="•"/>
            </a:pPr>
            <a:r>
              <a:rPr lang="en-US" sz="2400" dirty="0"/>
              <a:t>Issued by Commission staff</a:t>
            </a:r>
          </a:p>
          <a:p>
            <a:pPr marL="285750" indent="-285750">
              <a:spcBef>
                <a:spcPts val="1000"/>
              </a:spcBef>
              <a:buFont typeface="Arial" panose="020B0604020202020204" pitchFamily="34" charset="0"/>
              <a:buChar char="•"/>
            </a:pPr>
            <a:r>
              <a:rPr lang="en-US" sz="2400" dirty="0"/>
              <a:t>Not published</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43D90FDC-3464-4AED-B5B3-A610FFDD2D44}"/>
              </a:ext>
            </a:extLst>
          </p:cNvPr>
          <p:cNvSpPr txBox="1"/>
          <p:nvPr/>
        </p:nvSpPr>
        <p:spPr>
          <a:xfrm>
            <a:off x="381000" y="6197084"/>
            <a:ext cx="1905000" cy="369332"/>
          </a:xfrm>
          <a:prstGeom prst="rect">
            <a:avLst/>
          </a:prstGeom>
          <a:noFill/>
        </p:spPr>
        <p:txBody>
          <a:bodyPr wrap="square" rtlCol="0">
            <a:spAutoFit/>
          </a:bodyPr>
          <a:lstStyle/>
          <a:p>
            <a:r>
              <a:rPr lang="en-US" b="1" dirty="0">
                <a:solidFill>
                  <a:srgbClr val="0066CC"/>
                </a:solidFill>
              </a:rPr>
              <a:t>Ethics Advice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FACET" val="sZMiAD8h"/>
  <p:tag name="ARTICULATE_DESIGN_ID_GALLERY" val="y27W6t8z"/>
  <p:tag name="ARTICULATE_DESIGN_ID_OFFICE THEME" val="9cYDXeBM"/>
  <p:tag name="ARTICULATE_DESIGN_ID_INTEGRAL" val="LcOdu165"/>
  <p:tag name="ARTICULATE_DESIGN_ID_ION" val="agMnlxLe"/>
  <p:tag name="ARTICULATE_DESIGN_ID_CROP" val="LJGHH0sT"/>
  <p:tag name="ARTICULATE_DESIGN_ID_DROPLET" val="pyO09gNu"/>
  <p:tag name="ARTICULATE_SLIDE_COUNT" val="114"/>
  <p:tag name="ARTICULATE_DESIGN_ID_RETROSPECT" val="KFFNN6rJ"/>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1F20A57F82534BAB11E77F87764DD5" ma:contentTypeVersion="7" ma:contentTypeDescription="Create a new document." ma:contentTypeScope="" ma:versionID="e98c4eb64727ebc91ff459b538e6829d">
  <xsd:schema xmlns:xsd="http://www.w3.org/2001/XMLSchema" xmlns:xs="http://www.w3.org/2001/XMLSchema" xmlns:p="http://schemas.microsoft.com/office/2006/metadata/properties" xmlns:ns1="http://schemas.microsoft.com/sharepoint/v3" xmlns:ns2="9b6a2cc2-784b-41c0-aee3-9b25dfb02363" targetNamespace="http://schemas.microsoft.com/office/2006/metadata/properties" ma:root="true" ma:fieldsID="97b235da9984aa319d0142b14b9b8e79" ns1:_="" ns2:_="">
    <xsd:import namespace="http://schemas.microsoft.com/sharepoint/v3"/>
    <xsd:import namespace="9b6a2cc2-784b-41c0-aee3-9b25dfb02363"/>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Tag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6a2cc2-784b-41c0-aee3-9b25dfb023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BA1603C-E141-46AA-BCDB-2091703BD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6a2cc2-784b-41c0-aee3-9b25dfb023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2A0F88-3AF0-4EC2-B876-1AAF855F0B00}">
  <ds:schemaRefs>
    <ds:schemaRef ds:uri="http://schemas.microsoft.com/sharepoint/v3/contenttype/forms"/>
  </ds:schemaRefs>
</ds:datastoreItem>
</file>

<file path=customXml/itemProps3.xml><?xml version="1.0" encoding="utf-8"?>
<ds:datastoreItem xmlns:ds="http://schemas.openxmlformats.org/officeDocument/2006/customXml" ds:itemID="{CBD2620D-AC64-43C6-BBC1-26B94CF73694}">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9b6a2cc2-784b-41c0-aee3-9b25dfb02363"/>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TM04033925[[fn=Droplet]]</Template>
  <TotalTime>246134</TotalTime>
  <Words>10791</Words>
  <Application>Microsoft Office PowerPoint</Application>
  <PresentationFormat>On-screen Show (4:3)</PresentationFormat>
  <Paragraphs>1358</Paragraphs>
  <Slides>114</Slides>
  <Notes>113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114</vt:i4>
      </vt:variant>
    </vt:vector>
  </HeadingPairs>
  <TitlesOfParts>
    <vt:vector size="124" baseType="lpstr">
      <vt:lpstr>Arial</vt:lpstr>
      <vt:lpstr>Calibri</vt:lpstr>
      <vt:lpstr>Courier New</vt:lpstr>
      <vt:lpstr>Franklin Gothic Book</vt:lpstr>
      <vt:lpstr>Lucida Sans Unicode</vt:lpstr>
      <vt:lpstr>Tw Cen MT</vt:lpstr>
      <vt:lpstr>Wingdings</vt:lpstr>
      <vt:lpstr>Wingdings 2</vt:lpstr>
      <vt:lpstr>Wingdings 3</vt:lpstr>
      <vt:lpstr>Droplet</vt:lpstr>
      <vt:lpstr>Ethics and Lobbying Regulation  for Public Servants</vt:lpstr>
      <vt:lpstr>Ethics Laws and Policies…</vt:lpstr>
      <vt:lpstr>PowerPoint Presentation</vt:lpstr>
      <vt:lpstr>Who is not covered by the Ethics Act?</vt:lpstr>
      <vt:lpstr>PowerPoint Presentation</vt:lpstr>
      <vt:lpstr>What has to be disclosed?</vt:lpstr>
      <vt:lpstr>Disclosure of Some  Campaign Contributions</vt:lpstr>
      <vt:lpstr>Disclosure of Some  Campaign Contributions</vt:lpstr>
      <vt:lpstr>Disclosure of  Campaign-related Activity</vt:lpstr>
      <vt:lpstr>Disclosure of  Campaign-related Activity</vt:lpstr>
      <vt:lpstr>Disclosure of  Campaign-related Activity</vt:lpstr>
      <vt:lpstr>Who must file an SEI?</vt:lpstr>
      <vt:lpstr>When is the SEI filing due?</vt:lpstr>
      <vt:lpstr>SEI Evaluations</vt:lpstr>
      <vt:lpstr>Electronic Filing</vt:lpstr>
      <vt:lpstr>  Manual Filing   </vt:lpstr>
      <vt:lpstr>Corrections to SEI</vt:lpstr>
      <vt:lpstr>SEI  Violations</vt:lpstr>
      <vt:lpstr>Ethics Education</vt:lpstr>
      <vt:lpstr>Monitoring and Avoiding    Conflicts of Interest</vt:lpstr>
      <vt:lpstr>Monitoring and Avoiding  Conflicts of Interest</vt:lpstr>
      <vt:lpstr>Additional Duties for Agency Heads</vt:lpstr>
      <vt:lpstr>Additional Duties for Agency Heads</vt:lpstr>
      <vt:lpstr>Ethics Liaisons . . .</vt:lpstr>
      <vt:lpstr>                   Conflicts of Interest</vt:lpstr>
      <vt:lpstr>Using Public Positions in Official Actions (financial benefit)</vt:lpstr>
      <vt:lpstr>Using Public Positions in Official Actions (financial benefit)</vt:lpstr>
      <vt:lpstr>Using Public Positions in Official Actions (financial benefit)</vt:lpstr>
      <vt:lpstr>Using Public Positions in Official Actions (financial benefit)</vt:lpstr>
      <vt:lpstr>Using Public Positions in Official Actions (an oversimplified summary)</vt:lpstr>
      <vt:lpstr>Participating in Official Actions (financial benefit)</vt:lpstr>
      <vt:lpstr>Participating in Official Actions (financial benefit)</vt:lpstr>
      <vt:lpstr>Participating in Official Actions (financial benefit)</vt:lpstr>
      <vt:lpstr>Participating in Official Actions (financial benefit)</vt:lpstr>
      <vt:lpstr>Participating in Official Actions (financial benefit)</vt:lpstr>
      <vt:lpstr> Removal from Proceedings (familial, personal, or financial relationship) </vt:lpstr>
      <vt:lpstr>Removal from Proceedings (familial, personal, or financial relationship)</vt:lpstr>
      <vt:lpstr>Removal from Proceedings (familial, personal, or financial relationship)</vt:lpstr>
      <vt:lpstr>Safe Harbors for Public Servants</vt:lpstr>
      <vt:lpstr>Safe Harbors for Public Servants</vt:lpstr>
      <vt:lpstr>Hiring or Supervising  Extended Family Members</vt:lpstr>
      <vt:lpstr>What to do with a conflict of interest . . .</vt:lpstr>
      <vt:lpstr>Titles or Positions in  Non-governmental Advertising</vt:lpstr>
      <vt:lpstr>PowerPoint Presentation</vt:lpstr>
      <vt:lpstr>Also: Letters of Character Reference</vt:lpstr>
      <vt:lpstr>     </vt:lpstr>
      <vt:lpstr>PowerPoint Presentation</vt:lpstr>
      <vt:lpstr>Honorarium</vt:lpstr>
      <vt:lpstr>Honoraria </vt:lpstr>
      <vt:lpstr>Other Compensation</vt:lpstr>
      <vt:lpstr>Limits on Charitable Solicitations</vt:lpstr>
      <vt:lpstr>Why the Lobbying Laws Matter to You</vt:lpstr>
      <vt:lpstr>PowerPoint Presentation</vt:lpstr>
      <vt:lpstr>What is lobbying?</vt:lpstr>
      <vt:lpstr>What is executive action?</vt:lpstr>
      <vt:lpstr>What is executive action?</vt:lpstr>
      <vt:lpstr> What is not executive action? </vt:lpstr>
      <vt:lpstr>PowerPoint Presentation</vt:lpstr>
      <vt:lpstr>PowerPoint Presentation</vt:lpstr>
      <vt:lpstr>Who are “liaison personnel”?</vt:lpstr>
      <vt:lpstr>Lobbyist and Lobbyist Principal Requirements</vt:lpstr>
      <vt:lpstr>Prohibitions and Restrictions on Lobbyists</vt:lpstr>
      <vt:lpstr>These things are not lobbying:</vt:lpstr>
      <vt:lpstr>“Cooling-off” Periods</vt:lpstr>
      <vt:lpstr>“Cooling-off” Periods</vt:lpstr>
      <vt:lpstr>Lobbying Law Violation Consequences</vt:lpstr>
      <vt:lpstr>How to know if someone is a lobbyist or lobbyist principal?</vt:lpstr>
      <vt:lpstr>Gift Ban (generally)</vt:lpstr>
      <vt:lpstr>“Interested Persons”</vt:lpstr>
      <vt:lpstr>What is a “gift”?</vt:lpstr>
      <vt:lpstr> What is not a “gift”?</vt:lpstr>
      <vt:lpstr>UNC Athletic Tickets</vt:lpstr>
      <vt:lpstr>Gift Ban Exceptions (generally)</vt:lpstr>
      <vt:lpstr>Gift Ban Exceptions  (Food and Beverages at Public Gatherings)</vt:lpstr>
      <vt:lpstr>Gift Ban Exceptions  (Food and Beverages at Public Gatherings)</vt:lpstr>
      <vt:lpstr>Gift Ban Exceptions  (Food and Beverages at Public Gatherings)</vt:lpstr>
      <vt:lpstr>Gift Ban Exceptions (Educational Meetings and Meetings of Nonpartisan Organizations / Lobbyist Principals Only)</vt:lpstr>
      <vt:lpstr>Gift Ban Exceptions (Educational Meetings and  Meetings of Nonpartisan Organizations)</vt:lpstr>
      <vt:lpstr>Gift Ban Exceptions (Informational Materials)</vt:lpstr>
      <vt:lpstr>Gift Ban Exceptions (Extended Family)</vt:lpstr>
      <vt:lpstr>Gift Ban Exceptions (business relationship with lobbyist principal)</vt:lpstr>
      <vt:lpstr>Gift Ban Exceptions (Other Relationships)</vt:lpstr>
      <vt:lpstr>Gift Ban Exceptions  (Plaques and Non-Monetary Mementos)</vt:lpstr>
      <vt:lpstr>Gift Ban Exceptions (industry- and tourism-related)</vt:lpstr>
      <vt:lpstr>Gift Ban Exceptions (Customary Protocol)</vt:lpstr>
      <vt:lpstr>Gift Ban Exceptions (Gifts to the General Public  or All State Employees)</vt:lpstr>
      <vt:lpstr>Gift Ban Exceptions  (Accepted on Behalf of the State)</vt:lpstr>
      <vt:lpstr> Re-gifting and De-gifting </vt:lpstr>
      <vt:lpstr>Decision Tree for Gifts</vt:lpstr>
      <vt:lpstr>Reminder about Reporting</vt:lpstr>
      <vt:lpstr>Reporting Requirements for Public Servants </vt:lpstr>
      <vt:lpstr>Ethics Complaints</vt:lpstr>
      <vt:lpstr>Notice of Allegations</vt:lpstr>
      <vt:lpstr>Confidentiality</vt:lpstr>
      <vt:lpstr>After a Complaint is Filed</vt:lpstr>
      <vt:lpstr>Consequences</vt:lpstr>
      <vt:lpstr>Who can ask for ethics advice?</vt:lpstr>
      <vt:lpstr> What can you ask for?</vt:lpstr>
      <vt:lpstr>Comparing Informal and  Formal Ethics Advice</vt:lpstr>
      <vt:lpstr>What “immunity” means here</vt:lpstr>
      <vt:lpstr>When should you ask?</vt:lpstr>
      <vt:lpstr>Other Laws, Rules, Policies</vt:lpstr>
      <vt:lpstr>PowerPoint Presentation</vt:lpstr>
      <vt:lpstr> Other Laws, Rules, Policies </vt:lpstr>
      <vt:lpstr>What if . . . </vt:lpstr>
      <vt:lpstr>Decision Tree for Gifts</vt:lpstr>
      <vt:lpstr>PowerPoint Presentation</vt:lpstr>
      <vt:lpstr>What is being given here, by whom, and can it be accepted?</vt:lpstr>
      <vt:lpstr>What about the check?</vt:lpstr>
      <vt:lpstr>What if . . .</vt:lpstr>
      <vt:lpstr>PowerPoint Presentation</vt:lpstr>
      <vt:lpstr>What if…</vt:lpstr>
      <vt:lpstr>PowerPoint Presentation</vt:lpstr>
      <vt:lpstr> </vt:lpstr>
    </vt:vector>
  </TitlesOfParts>
  <Company>State of NC 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&amp; LOBBYING</dc:title>
  <dc:creator>mshuping</dc:creator>
  <cp:lastModifiedBy>Caroline Hipple</cp:lastModifiedBy>
  <cp:revision>2659</cp:revision>
  <cp:lastPrinted>2017-05-16T20:38:04Z</cp:lastPrinted>
  <dcterms:created xsi:type="dcterms:W3CDTF">2011-03-15T19:05:35Z</dcterms:created>
  <dcterms:modified xsi:type="dcterms:W3CDTF">2023-08-23T18:16:07Z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0x0101009C1F20A57F82534BAB11E77F87764DD5</vt:lpwstr>
  </property>
  <property fmtid="{D5CDD505-2E9C-101B-9397-08002B2CF9AE}" pid="3" name="ArticulateGUID">
    <vt:lpwstr>D203EF66-EBD7-4026-8243-BBE5D4B3C676</vt:lpwstr>
  </property>
  <property fmtid="{D5CDD505-2E9C-101B-9397-08002B2CF9AE}" pid="4" name="ArticulatePath">
    <vt:lpwstr>Rev 01-16-2019  SRL  Public Servant PowerPoint Presentation (002)</vt:lpwstr>
  </property>
</Properties>
</file>