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9" r:id="rId5"/>
    <p:sldId id="256" r:id="rId6"/>
    <p:sldId id="257" r:id="rId7"/>
    <p:sldId id="260" r:id="rId8"/>
    <p:sldId id="263" r:id="rId9"/>
    <p:sldId id="264" r:id="rId10"/>
    <p:sldId id="265" r:id="rId11"/>
    <p:sldId id="262" r:id="rId12"/>
    <p:sldId id="273" r:id="rId13"/>
    <p:sldId id="267" r:id="rId14"/>
    <p:sldId id="272" r:id="rId15"/>
    <p:sldId id="270" r:id="rId16"/>
    <p:sldId id="268" r:id="rId17"/>
    <p:sldId id="274" r:id="rId18"/>
    <p:sldId id="275" r:id="rId19"/>
    <p:sldId id="269" r:id="rId20"/>
    <p:sldId id="297" r:id="rId21"/>
    <p:sldId id="296" r:id="rId22"/>
    <p:sldId id="278" r:id="rId23"/>
    <p:sldId id="298" r:id="rId24"/>
    <p:sldId id="279" r:id="rId25"/>
    <p:sldId id="276" r:id="rId26"/>
    <p:sldId id="277" r:id="rId27"/>
    <p:sldId id="266" r:id="rId28"/>
    <p:sldId id="281" r:id="rId29"/>
    <p:sldId id="282" r:id="rId30"/>
    <p:sldId id="283" r:id="rId31"/>
    <p:sldId id="284" r:id="rId32"/>
    <p:sldId id="285" r:id="rId33"/>
    <p:sldId id="286" r:id="rId34"/>
    <p:sldId id="287" r:id="rId35"/>
    <p:sldId id="288" r:id="rId36"/>
    <p:sldId id="290" r:id="rId37"/>
    <p:sldId id="291" r:id="rId38"/>
    <p:sldId id="292" r:id="rId39"/>
    <p:sldId id="293" r:id="rId40"/>
    <p:sldId id="289" r:id="rId41"/>
    <p:sldId id="295" r:id="rId42"/>
    <p:sldId id="261"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F1D9BD-03C8-7ED9-1699-F432E1AB2BB3}" v="1" dt="2023-08-29T12:18:57.537"/>
    <p1510:client id="{7997F295-4333-1BC3-CBF1-7932499DB58E}" v="1621" dt="2023-08-20T16:26:51.990"/>
    <p1510:client id="{8B24358C-9A52-B5E2-91FF-9AB8B865392A}" v="639" dt="2023-08-26T20:54:55.469"/>
    <p1510:client id="{8C6CA7F8-6B7D-E718-EDB6-A4B0396B4427}" v="7" dt="2023-08-20T10:30:43.762"/>
    <p1510:client id="{B30554AA-787F-E99E-4FDD-30207E06630E}" v="9" dt="2023-08-29T12:14:15.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8B33B3-1AD9-4669-A0ED-1207DE657D77}" type="datetimeFigureOut">
              <a:t>9/5/2023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5E5447-2480-4C3A-9300-34FCCED972B2}" type="slidenum">
              <a:t>‹#›</a:t>
            </a:fld>
            <a:endParaRPr lang="en-US"/>
          </a:p>
        </p:txBody>
      </p:sp>
    </p:spTree>
    <p:extLst>
      <p:ext uri="{BB962C8B-B14F-4D97-AF65-F5344CB8AC3E}">
        <p14:creationId xmlns:p14="http://schemas.microsoft.com/office/powerpoint/2010/main" val="343408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a:t>1</a:t>
            </a:fld>
            <a:endParaRPr lang="en-US"/>
          </a:p>
        </p:txBody>
      </p:sp>
    </p:spTree>
    <p:extLst>
      <p:ext uri="{BB962C8B-B14F-4D97-AF65-F5344CB8AC3E}">
        <p14:creationId xmlns:p14="http://schemas.microsoft.com/office/powerpoint/2010/main" val="351086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D35E5447-2480-4C3A-9300-34FCCED972B2}" type="slidenum">
              <a:rPr lang="en-US" smtClean="0"/>
              <a:t>10</a:t>
            </a:fld>
            <a:endParaRPr lang="en-US"/>
          </a:p>
        </p:txBody>
      </p:sp>
    </p:spTree>
    <p:extLst>
      <p:ext uri="{BB962C8B-B14F-4D97-AF65-F5344CB8AC3E}">
        <p14:creationId xmlns:p14="http://schemas.microsoft.com/office/powerpoint/2010/main" val="3025797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D35E5447-2480-4C3A-9300-34FCCED972B2}" type="slidenum">
              <a:t>11</a:t>
            </a:fld>
            <a:endParaRPr lang="en-US"/>
          </a:p>
        </p:txBody>
      </p:sp>
    </p:spTree>
    <p:extLst>
      <p:ext uri="{BB962C8B-B14F-4D97-AF65-F5344CB8AC3E}">
        <p14:creationId xmlns:p14="http://schemas.microsoft.com/office/powerpoint/2010/main" val="448844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As required by the Session Law, the Office of State Human Resources (OSHR) implements paid parental leave in its codes, and the State Board of Community Colleges has implemented Code that is "substantially equivalent" to that promulgated by OSHR. Your college policy should also be "substantially equivalent" as required.</a:t>
            </a:r>
          </a:p>
          <a:p>
            <a:endParaRPr lang="en-US" sz="1800" dirty="0">
              <a:cs typeface="Calibri"/>
            </a:endParaRPr>
          </a:p>
          <a:p>
            <a:r>
              <a:rPr lang="en-US" sz="1800" dirty="0"/>
              <a:t>The administrative code implementing the statute addresses the ambiguous definition of parent in the session law. </a:t>
            </a:r>
          </a:p>
          <a:p>
            <a:r>
              <a:rPr lang="en-US" sz="1800" dirty="0"/>
              <a:t>The statutory definition includes three ways to become a parent. </a:t>
            </a:r>
          </a:p>
          <a:p>
            <a:r>
              <a:rPr lang="en-US" sz="1800" dirty="0"/>
              <a:t>The NC Administrative Code and the State Board of Community College code also include the mother or father of a child through birth. </a:t>
            </a:r>
          </a:p>
          <a:p>
            <a:r>
              <a:rPr lang="en-US" sz="1800" dirty="0"/>
              <a:t>~ these are the parents whose names are entered on the child's birth certificate.</a:t>
            </a:r>
            <a:endParaRPr lang="en-US" sz="1800" dirty="0">
              <a:ea typeface="Calibri"/>
              <a:cs typeface="Calibri"/>
            </a:endParaRPr>
          </a:p>
          <a:p>
            <a:endParaRPr lang="en-US" sz="1800" dirty="0"/>
          </a:p>
          <a:p>
            <a:r>
              <a:rPr lang="en-US" sz="1800" dirty="0"/>
              <a:t>other situations in which someone is granted guardianship or other legal custody of a child. </a:t>
            </a:r>
          </a:p>
          <a:p>
            <a:r>
              <a:rPr lang="en-US" sz="1800" dirty="0"/>
              <a:t>documentation of legal placement under the direction of a government authority. </a:t>
            </a:r>
          </a:p>
          <a:p>
            <a:r>
              <a:rPr lang="en-US" sz="1800" dirty="0"/>
              <a:t>The administrative code uses the phrasing "under the direction of a government authority" to be clear about what is meant by legal placement. </a:t>
            </a:r>
            <a:endParaRPr lang="en-US" sz="1800" dirty="0">
              <a:ea typeface="Calibri"/>
              <a:cs typeface="Calibri"/>
            </a:endParaRPr>
          </a:p>
          <a:p>
            <a:endParaRPr lang="en-US" sz="1800"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35E5447-2480-4C3A-9300-34FCCED972B2}" type="slidenum">
              <a:t>12</a:t>
            </a:fld>
            <a:endParaRPr lang="en-US"/>
          </a:p>
        </p:txBody>
      </p:sp>
    </p:spTree>
    <p:extLst>
      <p:ext uri="{BB962C8B-B14F-4D97-AF65-F5344CB8AC3E}">
        <p14:creationId xmlns:p14="http://schemas.microsoft.com/office/powerpoint/2010/main" val="1598649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What actually is the leave that is required?</a:t>
            </a:r>
          </a:p>
          <a:p>
            <a:endParaRPr lang="en-US" sz="1800" dirty="0">
              <a:ea typeface="Calibri"/>
              <a:cs typeface="Calibri"/>
            </a:endParaRPr>
          </a:p>
          <a:p>
            <a:r>
              <a:rPr lang="en-US" sz="1800" dirty="0">
                <a:ea typeface="Calibri"/>
                <a:cs typeface="Calibri"/>
              </a:rPr>
              <a:t>Women who are permanent full-time community college employees and have given birth must receive up to 8 weeks of paid leave. </a:t>
            </a:r>
          </a:p>
          <a:p>
            <a:r>
              <a:rPr lang="en-US" sz="1800" dirty="0">
                <a:ea typeface="Calibri"/>
                <a:cs typeface="Calibri"/>
              </a:rPr>
              <a:t> four weeks of medical-related recovery time and four weeks of child-bonding time. </a:t>
            </a:r>
          </a:p>
          <a:p>
            <a:r>
              <a:rPr lang="en-US" sz="1800" dirty="0">
                <a:ea typeface="Calibri"/>
                <a:cs typeface="Calibri"/>
              </a:rPr>
              <a:t>What happens for a woman whose pregnancy ends with a still birth or the birth of a child whose survival is brief?</a:t>
            </a:r>
            <a:endParaRPr lang="en-US" sz="1800" dirty="0"/>
          </a:p>
          <a:p>
            <a:endParaRPr lang="en-US" sz="1800" dirty="0">
              <a:ea typeface="Calibri"/>
              <a:cs typeface="Calibri"/>
            </a:endParaRPr>
          </a:p>
          <a:p>
            <a:r>
              <a:rPr lang="en-US" sz="1800" dirty="0">
                <a:ea typeface="Calibri"/>
                <a:cs typeface="Calibri"/>
              </a:rPr>
              <a:t>Other permanent</a:t>
            </a:r>
            <a:r>
              <a:rPr lang="en-US" sz="1800" dirty="0"/>
              <a:t> full-time community college employees do not have medical-related recovery needs but must receive up to 4 weeks of paid leave after becoming parents</a:t>
            </a:r>
          </a:p>
          <a:p>
            <a:endParaRPr lang="en-US" sz="1800" dirty="0">
              <a:ea typeface="Calibri"/>
              <a:cs typeface="Calibri"/>
            </a:endParaRPr>
          </a:p>
          <a:p>
            <a:r>
              <a:rPr lang="en-US" sz="1800" dirty="0">
                <a:ea typeface="Calibri"/>
                <a:cs typeface="Calibri"/>
              </a:rPr>
              <a:t>In addition, </a:t>
            </a:r>
            <a:r>
              <a:rPr lang="en-US" sz="1800" dirty="0"/>
              <a:t>the State Board of Community College has set in its temporary rules to require for eligibility at the time of a qualifying event that the employee has been employed without a break in service for the immediate 12 preceding months; and to have been in pay status for at least 1,040 hours during the previous 12-month period.</a:t>
            </a: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D35E5447-2480-4C3A-9300-34FCCED972B2}" type="slidenum">
              <a:t>13</a:t>
            </a:fld>
            <a:endParaRPr lang="en-US"/>
          </a:p>
        </p:txBody>
      </p:sp>
    </p:spTree>
    <p:extLst>
      <p:ext uri="{BB962C8B-B14F-4D97-AF65-F5344CB8AC3E}">
        <p14:creationId xmlns:p14="http://schemas.microsoft.com/office/powerpoint/2010/main" val="3931510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The leave time for permanent part-time employees is halved and provided in addition to any other leave available to the permanent part-time employee. The same eligibility requirements are in place in State Board code.</a:t>
            </a:r>
          </a:p>
          <a:p>
            <a:endParaRPr lang="en-US" sz="1800" dirty="0">
              <a:ea typeface="Calibri"/>
              <a:cs typeface="Calibri"/>
            </a:endParaRPr>
          </a:p>
          <a:p>
            <a:r>
              <a:rPr lang="en-US" sz="1800" dirty="0">
                <a:ea typeface="Calibri"/>
                <a:cs typeface="Calibri"/>
              </a:rPr>
              <a:t>Leave for mothers who give birth is not to exceed four weeks.</a:t>
            </a:r>
          </a:p>
          <a:p>
            <a:endParaRPr lang="en-US" sz="1800" dirty="0">
              <a:ea typeface="Calibri"/>
              <a:cs typeface="Calibri"/>
            </a:endParaRPr>
          </a:p>
          <a:p>
            <a:r>
              <a:rPr lang="en-US" sz="1800" dirty="0">
                <a:ea typeface="Calibri"/>
                <a:cs typeface="Calibri"/>
              </a:rPr>
              <a:t>Leave for parents through other Qualifying Events is not to exceed two weeks.</a:t>
            </a:r>
          </a:p>
        </p:txBody>
      </p:sp>
      <p:sp>
        <p:nvSpPr>
          <p:cNvPr id="4" name="Slide Number Placeholder 3"/>
          <p:cNvSpPr>
            <a:spLocks noGrp="1"/>
          </p:cNvSpPr>
          <p:nvPr>
            <p:ph type="sldNum" sz="quarter" idx="5"/>
          </p:nvPr>
        </p:nvSpPr>
        <p:spPr/>
        <p:txBody>
          <a:bodyPr/>
          <a:lstStyle/>
          <a:p>
            <a:fld id="{D35E5447-2480-4C3A-9300-34FCCED972B2}" type="slidenum">
              <a:t>14</a:t>
            </a:fld>
            <a:endParaRPr lang="en-US"/>
          </a:p>
        </p:txBody>
      </p:sp>
    </p:spTree>
    <p:extLst>
      <p:ext uri="{BB962C8B-B14F-4D97-AF65-F5344CB8AC3E}">
        <p14:creationId xmlns:p14="http://schemas.microsoft.com/office/powerpoint/2010/main" val="37650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a:t>15</a:t>
            </a:fld>
            <a:endParaRPr lang="en-US"/>
          </a:p>
        </p:txBody>
      </p:sp>
    </p:spTree>
    <p:extLst>
      <p:ext uri="{BB962C8B-B14F-4D97-AF65-F5344CB8AC3E}">
        <p14:creationId xmlns:p14="http://schemas.microsoft.com/office/powerpoint/2010/main" val="2501223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Employees may take Paid Parental Leave in one continuous period or use it intermittently. </a:t>
            </a:r>
          </a:p>
          <a:p>
            <a:r>
              <a:rPr lang="en-US" sz="1800" dirty="0">
                <a:ea typeface="Calibri"/>
                <a:cs typeface="Calibri"/>
              </a:rPr>
              <a:t>Colleges cannot dictate how mothers who give birth decide to use their paid parental leave. </a:t>
            </a:r>
          </a:p>
          <a:p>
            <a:r>
              <a:rPr lang="en-US" sz="1800" dirty="0">
                <a:ea typeface="Calibri"/>
                <a:cs typeface="Calibri"/>
              </a:rPr>
              <a:t>For other employees, the college may delay leave or provide it intermittently if providing the leave causes a public safety concern – in general, a combination of maintaining operational safety or protecting health and safety when supplemental staffing is not available.</a:t>
            </a:r>
          </a:p>
        </p:txBody>
      </p:sp>
      <p:sp>
        <p:nvSpPr>
          <p:cNvPr id="4" name="Slide Number Placeholder 3"/>
          <p:cNvSpPr>
            <a:spLocks noGrp="1"/>
          </p:cNvSpPr>
          <p:nvPr>
            <p:ph type="sldNum" sz="quarter" idx="5"/>
          </p:nvPr>
        </p:nvSpPr>
        <p:spPr/>
        <p:txBody>
          <a:bodyPr/>
          <a:lstStyle/>
          <a:p>
            <a:fld id="{D35E5447-2480-4C3A-9300-34FCCED972B2}" type="slidenum">
              <a:t>16</a:t>
            </a:fld>
            <a:endParaRPr lang="en-US"/>
          </a:p>
        </p:txBody>
      </p:sp>
    </p:spTree>
    <p:extLst>
      <p:ext uri="{BB962C8B-B14F-4D97-AF65-F5344CB8AC3E}">
        <p14:creationId xmlns:p14="http://schemas.microsoft.com/office/powerpoint/2010/main" val="469099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a:p>
            <a:r>
              <a:rPr lang="en-US" sz="1800" dirty="0">
                <a:ea typeface="Calibri"/>
                <a:cs typeface="Calibri"/>
              </a:rPr>
              <a:t>The State Board Code also says that “Both eligible employees may take Paid Parental Leave at the same time or at different times, pending no Public Safety Concern.” One or both may be taking the leave intermittently. Your college will need to provide coverage for job responsibilities for both while they are on leave.</a:t>
            </a:r>
          </a:p>
        </p:txBody>
      </p:sp>
      <p:sp>
        <p:nvSpPr>
          <p:cNvPr id="4" name="Slide Number Placeholder 3"/>
          <p:cNvSpPr>
            <a:spLocks noGrp="1"/>
          </p:cNvSpPr>
          <p:nvPr>
            <p:ph type="sldNum" sz="quarter" idx="5"/>
          </p:nvPr>
        </p:nvSpPr>
        <p:spPr/>
        <p:txBody>
          <a:bodyPr/>
          <a:lstStyle/>
          <a:p>
            <a:fld id="{D35E5447-2480-4C3A-9300-34FCCED972B2}" type="slidenum">
              <a:t>17</a:t>
            </a:fld>
            <a:endParaRPr lang="en-US"/>
          </a:p>
        </p:txBody>
      </p:sp>
    </p:spTree>
    <p:extLst>
      <p:ext uri="{BB962C8B-B14F-4D97-AF65-F5344CB8AC3E}">
        <p14:creationId xmlns:p14="http://schemas.microsoft.com/office/powerpoint/2010/main" val="107790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a:p>
            <a:r>
              <a:rPr lang="en-US" sz="1800" dirty="0">
                <a:ea typeface="Calibri"/>
                <a:cs typeface="Calibri"/>
              </a:rPr>
              <a:t>The employee's sick leave </a:t>
            </a:r>
            <a:r>
              <a:rPr lang="en-US" sz="1800" dirty="0"/>
              <a:t>and vacation leave balances</a:t>
            </a:r>
            <a:r>
              <a:rPr lang="en-US" sz="1800" dirty="0">
                <a:ea typeface="Calibri"/>
                <a:cs typeface="Calibri"/>
              </a:rPr>
              <a:t> remain undisturbed when they claim Paid Parental Leave time.</a:t>
            </a:r>
          </a:p>
        </p:txBody>
      </p:sp>
      <p:sp>
        <p:nvSpPr>
          <p:cNvPr id="4" name="Slide Number Placeholder 3"/>
          <p:cNvSpPr>
            <a:spLocks noGrp="1"/>
          </p:cNvSpPr>
          <p:nvPr>
            <p:ph type="sldNum" sz="quarter" idx="5"/>
          </p:nvPr>
        </p:nvSpPr>
        <p:spPr/>
        <p:txBody>
          <a:bodyPr/>
          <a:lstStyle/>
          <a:p>
            <a:fld id="{D35E5447-2480-4C3A-9300-34FCCED972B2}" type="slidenum">
              <a:t>18</a:t>
            </a:fld>
            <a:endParaRPr lang="en-US"/>
          </a:p>
        </p:txBody>
      </p:sp>
    </p:spTree>
    <p:extLst>
      <p:ext uri="{BB962C8B-B14F-4D97-AF65-F5344CB8AC3E}">
        <p14:creationId xmlns:p14="http://schemas.microsoft.com/office/powerpoint/2010/main" val="691889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Calibri"/>
            </a:endParaRPr>
          </a:p>
          <a:p>
            <a:r>
              <a:rPr lang="en-US" sz="1800" dirty="0">
                <a:cs typeface="Calibri"/>
              </a:rPr>
              <a:t>Permanent employees, who do not have accrued sick or vacation time otherwise, do not need to request shared leave to claim Paid Parental Leave.</a:t>
            </a:r>
          </a:p>
        </p:txBody>
      </p:sp>
      <p:sp>
        <p:nvSpPr>
          <p:cNvPr id="4" name="Slide Number Placeholder 3"/>
          <p:cNvSpPr>
            <a:spLocks noGrp="1"/>
          </p:cNvSpPr>
          <p:nvPr>
            <p:ph type="sldNum" sz="quarter" idx="5"/>
          </p:nvPr>
        </p:nvSpPr>
        <p:spPr/>
        <p:txBody>
          <a:bodyPr/>
          <a:lstStyle/>
          <a:p>
            <a:fld id="{D35E5447-2480-4C3A-9300-34FCCED972B2}" type="slidenum">
              <a:rPr lang="en-US"/>
              <a:t>19</a:t>
            </a:fld>
            <a:endParaRPr lang="en-US"/>
          </a:p>
        </p:txBody>
      </p:sp>
    </p:spTree>
    <p:extLst>
      <p:ext uri="{BB962C8B-B14F-4D97-AF65-F5344CB8AC3E}">
        <p14:creationId xmlns:p14="http://schemas.microsoft.com/office/powerpoint/2010/main" val="2796596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latin typeface="Calibri"/>
                <a:ea typeface="Calibri"/>
                <a:cs typeface="Calibri"/>
              </a:rPr>
              <a:t>I want to talk with you today about two Session Laws that amend the North Carolina Human Resources Act, which normally applies to employees of State agencies, but that also apply to community college employees. </a:t>
            </a:r>
          </a:p>
          <a:p>
            <a:endParaRPr lang="en-US" sz="1800" dirty="0">
              <a:cs typeface="Calibri"/>
            </a:endParaRPr>
          </a:p>
          <a:p>
            <a:r>
              <a:rPr lang="en-US" sz="1800" dirty="0">
                <a:cs typeface="Calibri"/>
              </a:rPr>
              <a:t>two conversations earlier this week about this presentation. </a:t>
            </a:r>
          </a:p>
          <a:p>
            <a:r>
              <a:rPr lang="en-US" sz="1800" dirty="0">
                <a:cs typeface="Calibri"/>
              </a:rPr>
              <a:t>expect questions, refer to the State Board Code and the Session Laws for clarification. </a:t>
            </a:r>
          </a:p>
          <a:p>
            <a:r>
              <a:rPr lang="en-US" sz="1800" dirty="0">
                <a:cs typeface="Calibri"/>
              </a:rPr>
              <a:t>remind the trustees - governance role, be focused on the fact that your college has both leave and employment policies, and not an operational role, have hired qualified and dedicated faculty and staff who ensure that your college policies are implemented well.</a:t>
            </a:r>
            <a:r>
              <a:rPr lang="en-US" sz="1800" dirty="0"/>
              <a:t>. </a:t>
            </a:r>
            <a:endParaRPr lang="en-US" sz="18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2</a:t>
            </a:fld>
            <a:endParaRPr lang="en-US"/>
          </a:p>
        </p:txBody>
      </p:sp>
    </p:spTree>
    <p:extLst>
      <p:ext uri="{BB962C8B-B14F-4D97-AF65-F5344CB8AC3E}">
        <p14:creationId xmlns:p14="http://schemas.microsoft.com/office/powerpoint/2010/main" val="2924097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Likewise, having a multiple birth, adoption of siblings or other legal placement of more than one child does not increase the amount of Paid Parental Leave for that event.</a:t>
            </a:r>
          </a:p>
          <a:p>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a:t>20</a:t>
            </a:fld>
            <a:endParaRPr lang="en-US"/>
          </a:p>
        </p:txBody>
      </p:sp>
    </p:spTree>
    <p:extLst>
      <p:ext uri="{BB962C8B-B14F-4D97-AF65-F5344CB8AC3E}">
        <p14:creationId xmlns:p14="http://schemas.microsoft.com/office/powerpoint/2010/main" val="2238354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a hypothetical: An employee has used all 12 weeks of their Family Medical Leave allotment when a qualifying Event occurs. They remain eligible during that 12 month FML time period to take the full amount of paid parental leave. </a:t>
            </a:r>
          </a:p>
          <a:p>
            <a:endParaRPr lang="en-US" sz="1800" dirty="0">
              <a:ea typeface="Calibri"/>
              <a:cs typeface="Calibri"/>
            </a:endParaRPr>
          </a:p>
          <a:p>
            <a:r>
              <a:rPr lang="en-US" sz="1800" dirty="0">
                <a:ea typeface="Calibri"/>
                <a:cs typeface="Calibri"/>
              </a:rPr>
              <a:t>hypothetical. A permanent full-time employee took her full amount of Paid Parental Leave. As long as she qualifies otherwise for Family Medical Leave, she remains eligible to take the full amount, 12 weeks, of FML in addition to the 8 weeks of Paid Parental Leave she took earlier in the year. She would need to satisfy the FMLA requirements, but having taken Paid Parental Leave does not make her ineligible.</a:t>
            </a:r>
          </a:p>
        </p:txBody>
      </p:sp>
      <p:sp>
        <p:nvSpPr>
          <p:cNvPr id="4" name="Slide Number Placeholder 3"/>
          <p:cNvSpPr>
            <a:spLocks noGrp="1"/>
          </p:cNvSpPr>
          <p:nvPr>
            <p:ph type="sldNum" sz="quarter" idx="5"/>
          </p:nvPr>
        </p:nvSpPr>
        <p:spPr/>
        <p:txBody>
          <a:bodyPr/>
          <a:lstStyle/>
          <a:p>
            <a:fld id="{D35E5447-2480-4C3A-9300-34FCCED972B2}" type="slidenum">
              <a:t>21</a:t>
            </a:fld>
            <a:endParaRPr lang="en-US"/>
          </a:p>
        </p:txBody>
      </p:sp>
    </p:spTree>
    <p:extLst>
      <p:ext uri="{BB962C8B-B14F-4D97-AF65-F5344CB8AC3E}">
        <p14:creationId xmlns:p14="http://schemas.microsoft.com/office/powerpoint/2010/main" val="357135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A few final notes, the paid parental leave is not paid out to the employee if they terminate employment. </a:t>
            </a:r>
          </a:p>
        </p:txBody>
      </p:sp>
      <p:sp>
        <p:nvSpPr>
          <p:cNvPr id="4" name="Slide Number Placeholder 3"/>
          <p:cNvSpPr>
            <a:spLocks noGrp="1"/>
          </p:cNvSpPr>
          <p:nvPr>
            <p:ph type="sldNum" sz="quarter" idx="5"/>
          </p:nvPr>
        </p:nvSpPr>
        <p:spPr/>
        <p:txBody>
          <a:bodyPr/>
          <a:lstStyle/>
          <a:p>
            <a:fld id="{D35E5447-2480-4C3A-9300-34FCCED972B2}" type="slidenum">
              <a:t>22</a:t>
            </a:fld>
            <a:endParaRPr lang="en-US"/>
          </a:p>
        </p:txBody>
      </p:sp>
    </p:spTree>
    <p:extLst>
      <p:ext uri="{BB962C8B-B14F-4D97-AF65-F5344CB8AC3E}">
        <p14:creationId xmlns:p14="http://schemas.microsoft.com/office/powerpoint/2010/main" val="416165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Employees interested in this leave should consider that the time that elapses during paid parental leave does not count toward the employee's retirement benefits. Your HR and payroll offices have a separate leave code to apply to Paid Parental Leave so that TSERS can accurately account for this time.</a:t>
            </a:r>
          </a:p>
        </p:txBody>
      </p:sp>
      <p:sp>
        <p:nvSpPr>
          <p:cNvPr id="4" name="Slide Number Placeholder 3"/>
          <p:cNvSpPr>
            <a:spLocks noGrp="1"/>
          </p:cNvSpPr>
          <p:nvPr>
            <p:ph type="sldNum" sz="quarter" idx="5"/>
          </p:nvPr>
        </p:nvSpPr>
        <p:spPr/>
        <p:txBody>
          <a:bodyPr/>
          <a:lstStyle/>
          <a:p>
            <a:fld id="{D35E5447-2480-4C3A-9300-34FCCED972B2}" type="slidenum">
              <a:t>23</a:t>
            </a:fld>
            <a:endParaRPr lang="en-US"/>
          </a:p>
        </p:txBody>
      </p:sp>
    </p:spTree>
    <p:extLst>
      <p:ext uri="{BB962C8B-B14F-4D97-AF65-F5344CB8AC3E}">
        <p14:creationId xmlns:p14="http://schemas.microsoft.com/office/powerpoint/2010/main" val="2119220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a:p>
            <a:r>
              <a:rPr lang="en-US" sz="1800" dirty="0">
                <a:ea typeface="Calibri"/>
                <a:cs typeface="Calibri"/>
              </a:rPr>
              <a:t>For those who may be curious about further implementation, the Office of State Human Resources has a handy fillable form available online.</a:t>
            </a:r>
          </a:p>
        </p:txBody>
      </p:sp>
      <p:sp>
        <p:nvSpPr>
          <p:cNvPr id="4" name="Slide Number Placeholder 3"/>
          <p:cNvSpPr>
            <a:spLocks noGrp="1"/>
          </p:cNvSpPr>
          <p:nvPr>
            <p:ph type="sldNum" sz="quarter" idx="5"/>
          </p:nvPr>
        </p:nvSpPr>
        <p:spPr/>
        <p:txBody>
          <a:bodyPr/>
          <a:lstStyle/>
          <a:p>
            <a:fld id="{D35E5447-2480-4C3A-9300-34FCCED972B2}" type="slidenum">
              <a:t>24</a:t>
            </a:fld>
            <a:endParaRPr lang="en-US"/>
          </a:p>
        </p:txBody>
      </p:sp>
    </p:spTree>
    <p:extLst>
      <p:ext uri="{BB962C8B-B14F-4D97-AF65-F5344CB8AC3E}">
        <p14:creationId xmlns:p14="http://schemas.microsoft.com/office/powerpoint/2010/main" val="412671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a:t>
            </a:r>
          </a:p>
        </p:txBody>
      </p:sp>
      <p:sp>
        <p:nvSpPr>
          <p:cNvPr id="4" name="Slide Number Placeholder 3"/>
          <p:cNvSpPr>
            <a:spLocks noGrp="1"/>
          </p:cNvSpPr>
          <p:nvPr>
            <p:ph type="sldNum" sz="quarter" idx="5"/>
          </p:nvPr>
        </p:nvSpPr>
        <p:spPr/>
        <p:txBody>
          <a:bodyPr/>
          <a:lstStyle/>
          <a:p>
            <a:fld id="{D35E5447-2480-4C3A-9300-34FCCED972B2}" type="slidenum">
              <a:rPr lang="en-US"/>
              <a:t>25</a:t>
            </a:fld>
            <a:endParaRPr lang="en-US"/>
          </a:p>
        </p:txBody>
      </p:sp>
    </p:spTree>
    <p:extLst>
      <p:ext uri="{BB962C8B-B14F-4D97-AF65-F5344CB8AC3E}">
        <p14:creationId xmlns:p14="http://schemas.microsoft.com/office/powerpoint/2010/main" val="1936640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All of this Session Law applies to community college employment, employees, and workplaces.</a:t>
            </a:r>
          </a:p>
        </p:txBody>
      </p:sp>
      <p:sp>
        <p:nvSpPr>
          <p:cNvPr id="4" name="Slide Number Placeholder 3"/>
          <p:cNvSpPr>
            <a:spLocks noGrp="1"/>
          </p:cNvSpPr>
          <p:nvPr>
            <p:ph type="sldNum" sz="quarter" idx="5"/>
          </p:nvPr>
        </p:nvSpPr>
        <p:spPr/>
        <p:txBody>
          <a:bodyPr/>
          <a:lstStyle/>
          <a:p>
            <a:fld id="{D35E5447-2480-4C3A-9300-34FCCED972B2}" type="slidenum">
              <a:rPr lang="en-US" smtClean="0"/>
              <a:t>26</a:t>
            </a:fld>
            <a:endParaRPr lang="en-US"/>
          </a:p>
        </p:txBody>
      </p:sp>
    </p:spTree>
    <p:extLst>
      <p:ext uri="{BB962C8B-B14F-4D97-AF65-F5344CB8AC3E}">
        <p14:creationId xmlns:p14="http://schemas.microsoft.com/office/powerpoint/2010/main" val="1282626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27</a:t>
            </a:fld>
            <a:endParaRPr lang="en-US"/>
          </a:p>
        </p:txBody>
      </p:sp>
    </p:spTree>
    <p:extLst>
      <p:ext uri="{BB962C8B-B14F-4D97-AF65-F5344CB8AC3E}">
        <p14:creationId xmlns:p14="http://schemas.microsoft.com/office/powerpoint/2010/main" val="823459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Part 1addresses applicants for employment. </a:t>
            </a:r>
          </a:p>
          <a:p>
            <a:r>
              <a:rPr lang="en-US" sz="1800" dirty="0"/>
              <a:t>amends the North Carolina Human Resource Act but is made applicable to all community college employees.</a:t>
            </a:r>
          </a:p>
          <a:p>
            <a:endParaRPr lang="en-US" sz="1800" dirty="0"/>
          </a:p>
          <a:p>
            <a:r>
              <a:rPr lang="en-US" sz="1800" dirty="0">
                <a:cs typeface="Calibri" panose="020F0502020204030204"/>
              </a:rPr>
              <a:t>recognize this language from changes made earlier in the year by the UNC System</a:t>
            </a:r>
          </a:p>
        </p:txBody>
      </p:sp>
      <p:sp>
        <p:nvSpPr>
          <p:cNvPr id="4" name="Slide Number Placeholder 3"/>
          <p:cNvSpPr>
            <a:spLocks noGrp="1"/>
          </p:cNvSpPr>
          <p:nvPr>
            <p:ph type="sldNum" sz="quarter" idx="5"/>
          </p:nvPr>
        </p:nvSpPr>
        <p:spPr/>
        <p:txBody>
          <a:bodyPr/>
          <a:lstStyle/>
          <a:p>
            <a:fld id="{D35E5447-2480-4C3A-9300-34FCCED972B2}" type="slidenum">
              <a:rPr lang="en-US" smtClean="0"/>
              <a:t>28</a:t>
            </a:fld>
            <a:endParaRPr lang="en-US"/>
          </a:p>
        </p:txBody>
      </p:sp>
    </p:spTree>
    <p:extLst>
      <p:ext uri="{BB962C8B-B14F-4D97-AF65-F5344CB8AC3E}">
        <p14:creationId xmlns:p14="http://schemas.microsoft.com/office/powerpoint/2010/main" val="1180115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We as community college employers cannot ask about these things.</a:t>
            </a:r>
            <a:endParaRPr lang="en-US" sz="1800" dirty="0"/>
          </a:p>
          <a:p>
            <a:endParaRPr lang="en-US" sz="1800" dirty="0">
              <a:cs typeface="Calibri" panose="020F0502020204030204"/>
            </a:endParaRPr>
          </a:p>
          <a:p>
            <a:endParaRPr lang="en-US" sz="1800" dirty="0"/>
          </a:p>
          <a:p>
            <a:r>
              <a:rPr lang="en-US" sz="1800" dirty="0"/>
              <a:t>We have policy guidance from the people of North Carolina acting through the General Assembly advising that we refrain from compelling an applicant's speech as a condition of employment. </a:t>
            </a:r>
          </a:p>
          <a:p>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29</a:t>
            </a:fld>
            <a:endParaRPr lang="en-US"/>
          </a:p>
        </p:txBody>
      </p:sp>
    </p:spTree>
    <p:extLst>
      <p:ext uri="{BB962C8B-B14F-4D97-AF65-F5344CB8AC3E}">
        <p14:creationId xmlns:p14="http://schemas.microsoft.com/office/powerpoint/2010/main" val="393318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D35E5447-2480-4C3A-9300-34FCCED972B2}" type="slidenum">
              <a:t>3</a:t>
            </a:fld>
            <a:endParaRPr lang="en-US"/>
          </a:p>
        </p:txBody>
      </p:sp>
    </p:spTree>
    <p:extLst>
      <p:ext uri="{BB962C8B-B14F-4D97-AF65-F5344CB8AC3E}">
        <p14:creationId xmlns:p14="http://schemas.microsoft.com/office/powerpoint/2010/main" val="1524031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30</a:t>
            </a:fld>
            <a:endParaRPr lang="en-US"/>
          </a:p>
        </p:txBody>
      </p:sp>
    </p:spTree>
    <p:extLst>
      <p:ext uri="{BB962C8B-B14F-4D97-AF65-F5344CB8AC3E}">
        <p14:creationId xmlns:p14="http://schemas.microsoft.com/office/powerpoint/2010/main" val="17877358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policy guidance for the interview when an applicant has volunteered an opinion or speaks about these matters. </a:t>
            </a:r>
          </a:p>
          <a:p>
            <a:endParaRPr lang="en-US" sz="1800" dirty="0"/>
          </a:p>
          <a:p>
            <a:r>
              <a:rPr lang="en-US" sz="1800" dirty="0"/>
              <a:t>resume’, a curriculum vitae, or other written materials from the application. You can talk with and ask questions of the applicant regarding the content of these items.</a:t>
            </a:r>
          </a:p>
          <a:p>
            <a:endParaRPr lang="en-US" sz="1800" dirty="0"/>
          </a:p>
          <a:p>
            <a:r>
              <a:rPr lang="en-US" sz="1800" dirty="0"/>
              <a:t>applicant has the freedom to express themselves. Nothing in the section prohibiting compelled speech shall be construed to prohibit your discussion with or questions to an applicant regarding what they volunteer in written work or oral remarks. </a:t>
            </a:r>
            <a:endParaRPr lang="en-US" sz="1800" dirty="0">
              <a:cs typeface="Calibri"/>
            </a:endParaRPr>
          </a:p>
          <a:p>
            <a:endParaRPr lang="en-US" sz="1800" dirty="0"/>
          </a:p>
          <a:p>
            <a:r>
              <a:rPr lang="en-US" sz="1800" dirty="0"/>
              <a:t>You cannot ask about these things, but they can volunteer. The applicant initiates these conversations, if they wish and at their discretion.</a:t>
            </a:r>
          </a:p>
        </p:txBody>
      </p:sp>
      <p:sp>
        <p:nvSpPr>
          <p:cNvPr id="4" name="Slide Number Placeholder 3"/>
          <p:cNvSpPr>
            <a:spLocks noGrp="1"/>
          </p:cNvSpPr>
          <p:nvPr>
            <p:ph type="sldNum" sz="quarter" idx="5"/>
          </p:nvPr>
        </p:nvSpPr>
        <p:spPr/>
        <p:txBody>
          <a:bodyPr/>
          <a:lstStyle/>
          <a:p>
            <a:fld id="{D35E5447-2480-4C3A-9300-34FCCED972B2}" type="slidenum">
              <a:rPr lang="en-US" smtClean="0"/>
              <a:t>31</a:t>
            </a:fld>
            <a:endParaRPr lang="en-US"/>
          </a:p>
        </p:txBody>
      </p:sp>
    </p:spTree>
    <p:extLst>
      <p:ext uri="{BB962C8B-B14F-4D97-AF65-F5344CB8AC3E}">
        <p14:creationId xmlns:p14="http://schemas.microsoft.com/office/powerpoint/2010/main" val="290386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D35E5447-2480-4C3A-9300-34FCCED972B2}" type="slidenum">
              <a:rPr lang="en-US" smtClean="0"/>
              <a:t>32</a:t>
            </a:fld>
            <a:endParaRPr lang="en-US"/>
          </a:p>
        </p:txBody>
      </p:sp>
    </p:spTree>
    <p:extLst>
      <p:ext uri="{BB962C8B-B14F-4D97-AF65-F5344CB8AC3E}">
        <p14:creationId xmlns:p14="http://schemas.microsoft.com/office/powerpoint/2010/main" val="3415025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Part II</a:t>
            </a:r>
            <a:r>
              <a:rPr lang="en-US" sz="1800" dirty="0"/>
              <a:t> discusses your employees, either current ones or the new ones after hiring. </a:t>
            </a:r>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33</a:t>
            </a:fld>
            <a:endParaRPr lang="en-US"/>
          </a:p>
        </p:txBody>
      </p:sp>
    </p:spTree>
    <p:extLst>
      <p:ext uri="{BB962C8B-B14F-4D97-AF65-F5344CB8AC3E}">
        <p14:creationId xmlns:p14="http://schemas.microsoft.com/office/powerpoint/2010/main" val="36057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where the Session Law says “State Employees,” “State government workplaces” or “State employee training programs” the law applies to community colleges.</a:t>
            </a:r>
          </a:p>
          <a:p>
            <a:endParaRPr lang="en-US" sz="1800" dirty="0"/>
          </a:p>
          <a:p>
            <a:endParaRPr lang="en-US" sz="1800" dirty="0"/>
          </a:p>
          <a:p>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34</a:t>
            </a:fld>
            <a:endParaRPr lang="en-US"/>
          </a:p>
        </p:txBody>
      </p:sp>
    </p:spTree>
    <p:extLst>
      <p:ext uri="{BB962C8B-B14F-4D97-AF65-F5344CB8AC3E}">
        <p14:creationId xmlns:p14="http://schemas.microsoft.com/office/powerpoint/2010/main" val="3739425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dirty="0"/>
              <a:t>each of these 13 concepts “shall not be promoted in” your community college’s workplaces “or included as part of any” employee training program at your community colleges. </a:t>
            </a:r>
          </a:p>
          <a:p>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35</a:t>
            </a:fld>
            <a:endParaRPr lang="en-US"/>
          </a:p>
        </p:txBody>
      </p:sp>
    </p:spTree>
    <p:extLst>
      <p:ext uri="{BB962C8B-B14F-4D97-AF65-F5344CB8AC3E}">
        <p14:creationId xmlns:p14="http://schemas.microsoft.com/office/powerpoint/2010/main" val="166470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Calibri" panose="020F0502020204030204"/>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36</a:t>
            </a:fld>
            <a:endParaRPr lang="en-US"/>
          </a:p>
        </p:txBody>
      </p:sp>
    </p:spTree>
    <p:extLst>
      <p:ext uri="{BB962C8B-B14F-4D97-AF65-F5344CB8AC3E}">
        <p14:creationId xmlns:p14="http://schemas.microsoft.com/office/powerpoint/2010/main" val="3338230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37</a:t>
            </a:fld>
            <a:endParaRPr lang="en-US"/>
          </a:p>
        </p:txBody>
      </p:sp>
    </p:spTree>
    <p:extLst>
      <p:ext uri="{BB962C8B-B14F-4D97-AF65-F5344CB8AC3E}">
        <p14:creationId xmlns:p14="http://schemas.microsoft.com/office/powerpoint/2010/main" val="2881065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savings clause – any section or provision of the Session Law that is declared unconstitutional or invalid is severable. Such a declaration does not affect the validity of the act as a whole or any part that was not declared to be unconstitutional or invalid.</a:t>
            </a:r>
            <a:endParaRPr lang="en-US" sz="1800" dirty="0">
              <a:cs typeface="Calibri"/>
            </a:endParaRPr>
          </a:p>
          <a:p>
            <a:endParaRPr lang="en-US" sz="1800" dirty="0"/>
          </a:p>
          <a:p>
            <a:r>
              <a:rPr lang="en-US" sz="1800" dirty="0"/>
              <a:t>effective December first of this year.</a:t>
            </a:r>
          </a:p>
          <a:p>
            <a:endParaRPr lang="en-US" sz="1800" dirty="0"/>
          </a:p>
          <a:p>
            <a:endParaRPr lang="en-US" sz="1800" dirty="0"/>
          </a:p>
          <a:p>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38</a:t>
            </a:fld>
            <a:endParaRPr lang="en-US"/>
          </a:p>
        </p:txBody>
      </p:sp>
    </p:spTree>
    <p:extLst>
      <p:ext uri="{BB962C8B-B14F-4D97-AF65-F5344CB8AC3E}">
        <p14:creationId xmlns:p14="http://schemas.microsoft.com/office/powerpoint/2010/main" val="133519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D35E5447-2480-4C3A-9300-34FCCED972B2}" type="slidenum">
              <a:rPr lang="en-US" smtClean="0"/>
              <a:t>39</a:t>
            </a:fld>
            <a:endParaRPr lang="en-US"/>
          </a:p>
        </p:txBody>
      </p:sp>
    </p:spTree>
    <p:extLst>
      <p:ext uri="{BB962C8B-B14F-4D97-AF65-F5344CB8AC3E}">
        <p14:creationId xmlns:p14="http://schemas.microsoft.com/office/powerpoint/2010/main" val="25765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Be aware, that not all of the provisions for Paid Parental Leave apply to community colleges. </a:t>
            </a:r>
          </a:p>
        </p:txBody>
      </p:sp>
      <p:sp>
        <p:nvSpPr>
          <p:cNvPr id="4" name="Slide Number Placeholder 3"/>
          <p:cNvSpPr>
            <a:spLocks noGrp="1"/>
          </p:cNvSpPr>
          <p:nvPr>
            <p:ph type="sldNum" sz="quarter" idx="5"/>
          </p:nvPr>
        </p:nvSpPr>
        <p:spPr/>
        <p:txBody>
          <a:bodyPr/>
          <a:lstStyle/>
          <a:p>
            <a:fld id="{D35E5447-2480-4C3A-9300-34FCCED972B2}" type="slidenum">
              <a:rPr lang="en-US"/>
              <a:t>4</a:t>
            </a:fld>
            <a:endParaRPr lang="en-US"/>
          </a:p>
        </p:txBody>
      </p:sp>
    </p:spTree>
    <p:extLst>
      <p:ext uri="{BB962C8B-B14F-4D97-AF65-F5344CB8AC3E}">
        <p14:creationId xmlns:p14="http://schemas.microsoft.com/office/powerpoint/2010/main" val="178844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items that do NOT apply to community college employees.</a:t>
            </a:r>
          </a:p>
          <a:p>
            <a:endParaRPr lang="en-US" sz="1800" dirty="0"/>
          </a:p>
        </p:txBody>
      </p:sp>
      <p:sp>
        <p:nvSpPr>
          <p:cNvPr id="4" name="Slide Number Placeholder 3"/>
          <p:cNvSpPr>
            <a:spLocks noGrp="1"/>
          </p:cNvSpPr>
          <p:nvPr>
            <p:ph type="sldNum" sz="quarter" idx="5"/>
          </p:nvPr>
        </p:nvSpPr>
        <p:spPr/>
        <p:txBody>
          <a:bodyPr/>
          <a:lstStyle/>
          <a:p>
            <a:fld id="{D35E5447-2480-4C3A-9300-34FCCED972B2}" type="slidenum">
              <a:rPr lang="en-US" smtClean="0"/>
              <a:t>5</a:t>
            </a:fld>
            <a:endParaRPr lang="en-US"/>
          </a:p>
        </p:txBody>
      </p:sp>
    </p:spTree>
    <p:extLst>
      <p:ext uri="{BB962C8B-B14F-4D97-AF65-F5344CB8AC3E}">
        <p14:creationId xmlns:p14="http://schemas.microsoft.com/office/powerpoint/2010/main" val="74865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same applies to non-teaching school employees in K-12, &lt;</a:t>
            </a:r>
          </a:p>
          <a:p>
            <a:endParaRPr lang="en-US" sz="1800" dirty="0"/>
          </a:p>
          <a:p>
            <a:r>
              <a:rPr lang="en-US" sz="1800" dirty="0"/>
              <a:t>118 Cooperative Innovative High Schools that partner with our 58 community colleges. </a:t>
            </a:r>
          </a:p>
          <a:p>
            <a:endParaRPr lang="en-US" sz="1800" dirty="0"/>
          </a:p>
          <a:p>
            <a:r>
              <a:rPr lang="en-US" sz="1800" dirty="0"/>
              <a:t>employees of public schools and employees of community colleges talk with each other -- employees at your college may hear what leave their public school colleagues are taking. </a:t>
            </a:r>
            <a:endParaRPr lang="en-US" dirty="0"/>
          </a:p>
        </p:txBody>
      </p:sp>
      <p:sp>
        <p:nvSpPr>
          <p:cNvPr id="4" name="Slide Number Placeholder 3"/>
          <p:cNvSpPr>
            <a:spLocks noGrp="1"/>
          </p:cNvSpPr>
          <p:nvPr>
            <p:ph type="sldNum" sz="quarter" idx="5"/>
          </p:nvPr>
        </p:nvSpPr>
        <p:spPr/>
        <p:txBody>
          <a:bodyPr/>
          <a:lstStyle/>
          <a:p>
            <a:fld id="{D35E5447-2480-4C3A-9300-34FCCED972B2}" type="slidenum">
              <a:rPr lang="en-US" smtClean="0"/>
              <a:t>6</a:t>
            </a:fld>
            <a:endParaRPr lang="en-US"/>
          </a:p>
        </p:txBody>
      </p:sp>
    </p:spTree>
    <p:extLst>
      <p:ext uri="{BB962C8B-B14F-4D97-AF65-F5344CB8AC3E}">
        <p14:creationId xmlns:p14="http://schemas.microsoft.com/office/powerpoint/2010/main" val="181644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Bottom line for our purposes – Session Law 2023-14 does not appropriate funds for community colleges to cover the Paid Parental Leave</a:t>
            </a:r>
          </a:p>
          <a:p>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7</a:t>
            </a:fld>
            <a:endParaRPr lang="en-US"/>
          </a:p>
        </p:txBody>
      </p:sp>
    </p:spTree>
    <p:extLst>
      <p:ext uri="{BB962C8B-B14F-4D97-AF65-F5344CB8AC3E}">
        <p14:creationId xmlns:p14="http://schemas.microsoft.com/office/powerpoint/2010/main" val="89996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Let’s turn now to what IS included in Session Law 2023-14.</a:t>
            </a:r>
          </a:p>
          <a:p>
            <a:endParaRPr lang="en-US" sz="1800" dirty="0"/>
          </a:p>
          <a:p>
            <a:r>
              <a:rPr lang="en-US" sz="1800" dirty="0"/>
              <a:t>The changes do not occur in Chapter 115D, they fall within Chapter 126, the North Carolina Human Resources Act, and explicitly call out that the provisions for Paid Parental Leave DO apply to community college employees.</a:t>
            </a:r>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rPr lang="en-US" smtClean="0"/>
              <a:t>8</a:t>
            </a:fld>
            <a:endParaRPr lang="en-US"/>
          </a:p>
        </p:txBody>
      </p:sp>
    </p:spTree>
    <p:extLst>
      <p:ext uri="{BB962C8B-B14F-4D97-AF65-F5344CB8AC3E}">
        <p14:creationId xmlns:p14="http://schemas.microsoft.com/office/powerpoint/2010/main" val="322691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Calibri"/>
                <a:cs typeface="Calibri"/>
              </a:rPr>
              <a:t>Qualifying Event to define what triggers the need to provide employees with Paid Parental Leave. Namely, that is when an employee becomes a parent to a child. The law uses the phrase Qualifying Event multiples times in the interests of statutory brevity and clarity.</a:t>
            </a:r>
            <a:endParaRPr lang="en-US" sz="1800" dirty="0">
              <a:cs typeface="Calibri"/>
            </a:endParaRPr>
          </a:p>
        </p:txBody>
      </p:sp>
      <p:sp>
        <p:nvSpPr>
          <p:cNvPr id="4" name="Slide Number Placeholder 3"/>
          <p:cNvSpPr>
            <a:spLocks noGrp="1"/>
          </p:cNvSpPr>
          <p:nvPr>
            <p:ph type="sldNum" sz="quarter" idx="5"/>
          </p:nvPr>
        </p:nvSpPr>
        <p:spPr/>
        <p:txBody>
          <a:bodyPr/>
          <a:lstStyle/>
          <a:p>
            <a:fld id="{D35E5447-2480-4C3A-9300-34FCCED972B2}" type="slidenum">
              <a:t>9</a:t>
            </a:fld>
            <a:endParaRPr lang="en-US"/>
          </a:p>
        </p:txBody>
      </p:sp>
    </p:spTree>
    <p:extLst>
      <p:ext uri="{BB962C8B-B14F-4D97-AF65-F5344CB8AC3E}">
        <p14:creationId xmlns:p14="http://schemas.microsoft.com/office/powerpoint/2010/main" val="195830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C7AB-5034-4A1D-8355-565975B66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D1899-C0ED-425F-94E2-E10EDC23AA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CE0EDC-8FC6-4EA7-BD69-E41C45F6B6DC}"/>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5E8B92EC-3BA1-4246-A2D2-97B7A6D9F0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8BE4D-7B3C-41E5-8567-8696FA24A59A}"/>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3048775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038E-DC54-4B22-B61F-E1865679BB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599CE8-0DE1-4B8F-963C-DD1A2F9A9A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61D3A-2C07-4FBC-9225-C0AF8EE00EE6}"/>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69040457-6F07-4B30-977F-28D5DEA58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BE336-E0C8-43EC-9372-E841A2D3EFAE}"/>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50596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840603-B172-43FD-9FB1-1167AF071A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A1F31-322D-4B89-B0EE-EFEF307DB0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09AA1-D7CA-418C-B5E7-4D97C72A560E}"/>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212BA33B-8973-41EF-AA7F-CBD4676EC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F7B37-14EB-4F61-875F-F1DFE522C9E0}"/>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149165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D4F1-0468-47B8-BAC3-F8384FE8A8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DB8F28-5310-4445-94FD-5F787D4133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F670A-BBA4-465F-B502-A29DC82E6670}"/>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20BCAADF-A3CA-4789-B5B3-41DDE73D7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5729-DB67-4449-A9EF-E291DCB88242}"/>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162667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C3E2-335B-484E-AA7B-767285A3CE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291619-C9AF-4472-8EB6-AFBE33451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C83EA3-E5BB-4A77-A213-9950826BACF5}"/>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EF60F902-9EE5-4BB9-92DA-582D22B40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995CF-3D30-4088-BDC6-EC2015F77E5A}"/>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308986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E6856-18E8-4D6B-9C04-74A2F75273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C21BC9-CF30-4949-923B-1A87180BF5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920D5-74BD-4113-B43A-1BEF8EFC62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A96AD7-80C5-4E84-94EB-65199A9B8CDA}"/>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6" name="Footer Placeholder 5">
            <a:extLst>
              <a:ext uri="{FF2B5EF4-FFF2-40B4-BE49-F238E27FC236}">
                <a16:creationId xmlns:a16="http://schemas.microsoft.com/office/drawing/2014/main" id="{3F59C1F2-616A-4AF3-8FDE-0DEA48037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F30EE-6E45-4021-8568-053AA66DD6FD}"/>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365589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15BE2-B0A2-475D-A540-81FF43D71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459F48-DF03-4988-B440-16E9A5DFFC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D3187A-39F0-4BB6-A75C-D3A2DADC99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A414C-F6D5-4A3B-B70F-A0C07F333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41149F-8E23-4959-A0FE-E723755E7C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563A64-1EF9-43C2-8E82-CB8B5349308B}"/>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8" name="Footer Placeholder 7">
            <a:extLst>
              <a:ext uri="{FF2B5EF4-FFF2-40B4-BE49-F238E27FC236}">
                <a16:creationId xmlns:a16="http://schemas.microsoft.com/office/drawing/2014/main" id="{D49AFD6E-05C2-42B0-B305-AD64313CE1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46A57F-CD66-44F4-BE3E-D7695D8F4680}"/>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2432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7213-0049-42EE-AACE-EDC005B09C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DFF1D7-3291-4AA1-9474-AEE4C27C15E3}"/>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4" name="Footer Placeholder 3">
            <a:extLst>
              <a:ext uri="{FF2B5EF4-FFF2-40B4-BE49-F238E27FC236}">
                <a16:creationId xmlns:a16="http://schemas.microsoft.com/office/drawing/2014/main" id="{A8D03041-D617-4CB6-8329-465A8C051F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4D0869-0AD0-47A0-8F9F-5FFAC8CE1887}"/>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1264511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E5069-D1CC-48B3-ACF5-97C812BACD80}"/>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3" name="Footer Placeholder 2">
            <a:extLst>
              <a:ext uri="{FF2B5EF4-FFF2-40B4-BE49-F238E27FC236}">
                <a16:creationId xmlns:a16="http://schemas.microsoft.com/office/drawing/2014/main" id="{CAED17DA-4AC1-46C0-A3D1-72CB3AD57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9EAC43-3B84-4677-B3EB-55D23FAFB0A9}"/>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3892859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377A-CC8A-4DDC-BA09-2870FE661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792C4-E3AE-477F-8EDA-72925C058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E9574-07CE-4898-BD6E-EB9F107F9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DEC3C2-AFE0-4CE7-96BC-7CA0CCBE9042}"/>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6" name="Footer Placeholder 5">
            <a:extLst>
              <a:ext uri="{FF2B5EF4-FFF2-40B4-BE49-F238E27FC236}">
                <a16:creationId xmlns:a16="http://schemas.microsoft.com/office/drawing/2014/main" id="{8D8F2775-CB3F-45A7-92D3-6C56E4B03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0EF1DE-7D1C-4E8B-B6E1-D8877AF2549B}"/>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1871558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B2E1-8DAE-48E4-9FD4-706E90092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7DC98E-06CA-46C9-829D-23ACF10CEF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8C9A8C-13CD-4D58-83F1-17C204CD4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69EA90-40BD-4275-A69B-13625B2480F8}"/>
              </a:ext>
            </a:extLst>
          </p:cNvPr>
          <p:cNvSpPr>
            <a:spLocks noGrp="1"/>
          </p:cNvSpPr>
          <p:nvPr>
            <p:ph type="dt" sz="half" idx="10"/>
          </p:nvPr>
        </p:nvSpPr>
        <p:spPr/>
        <p:txBody>
          <a:bodyPr/>
          <a:lstStyle/>
          <a:p>
            <a:fld id="{A50C80EA-2CC9-4783-86AE-8EE2EA088B96}" type="datetimeFigureOut">
              <a:rPr lang="en-US" smtClean="0"/>
              <a:t>9/5/2023</a:t>
            </a:fld>
            <a:endParaRPr lang="en-US"/>
          </a:p>
        </p:txBody>
      </p:sp>
      <p:sp>
        <p:nvSpPr>
          <p:cNvPr id="6" name="Footer Placeholder 5">
            <a:extLst>
              <a:ext uri="{FF2B5EF4-FFF2-40B4-BE49-F238E27FC236}">
                <a16:creationId xmlns:a16="http://schemas.microsoft.com/office/drawing/2014/main" id="{7F2F7B16-2A79-42FC-9BEF-F521E8B1E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17003-6585-4D81-92CC-FF01976777E0}"/>
              </a:ext>
            </a:extLst>
          </p:cNvPr>
          <p:cNvSpPr>
            <a:spLocks noGrp="1"/>
          </p:cNvSpPr>
          <p:nvPr>
            <p:ph type="sldNum" sz="quarter" idx="12"/>
          </p:nvPr>
        </p:nvSpPr>
        <p:spPr/>
        <p:txBody>
          <a:bodyPr/>
          <a:lstStyle/>
          <a:p>
            <a:fld id="{1602D10A-BC08-44D9-92B7-A51693119E41}" type="slidenum">
              <a:rPr lang="en-US" smtClean="0"/>
              <a:t>‹#›</a:t>
            </a:fld>
            <a:endParaRPr lang="en-US"/>
          </a:p>
        </p:txBody>
      </p:sp>
    </p:spTree>
    <p:extLst>
      <p:ext uri="{BB962C8B-B14F-4D97-AF65-F5344CB8AC3E}">
        <p14:creationId xmlns:p14="http://schemas.microsoft.com/office/powerpoint/2010/main" val="319552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47CFF7-B7D3-4039-B6B9-8FAB352CD1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828C99-9A72-4345-8425-E906870C6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CF24B-8EA3-4808-A43A-4F94D9B437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C80EA-2CC9-4783-86AE-8EE2EA088B96}" type="datetimeFigureOut">
              <a:rPr lang="en-US" smtClean="0"/>
              <a:t>9/5/2023</a:t>
            </a:fld>
            <a:endParaRPr lang="en-US"/>
          </a:p>
        </p:txBody>
      </p:sp>
      <p:sp>
        <p:nvSpPr>
          <p:cNvPr id="5" name="Footer Placeholder 4">
            <a:extLst>
              <a:ext uri="{FF2B5EF4-FFF2-40B4-BE49-F238E27FC236}">
                <a16:creationId xmlns:a16="http://schemas.microsoft.com/office/drawing/2014/main" id="{8345F5DC-546F-4E28-A852-3FAEE1A26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AC7117-4AFC-4379-886F-7A34213A2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2D10A-BC08-44D9-92B7-A51693119E41}" type="slidenum">
              <a:rPr lang="en-US" smtClean="0"/>
              <a:t>‹#›</a:t>
            </a:fld>
            <a:endParaRPr lang="en-US"/>
          </a:p>
        </p:txBody>
      </p:sp>
    </p:spTree>
    <p:extLst>
      <p:ext uri="{BB962C8B-B14F-4D97-AF65-F5344CB8AC3E}">
        <p14:creationId xmlns:p14="http://schemas.microsoft.com/office/powerpoint/2010/main" val="1078199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een welcome sign on a road&#10;&#10;Description automatically generated">
            <a:extLst>
              <a:ext uri="{FF2B5EF4-FFF2-40B4-BE49-F238E27FC236}">
                <a16:creationId xmlns:a16="http://schemas.microsoft.com/office/drawing/2014/main" id="{B7D10A33-3813-B619-3BE7-ED612D24E4A5}"/>
              </a:ext>
            </a:extLst>
          </p:cNvPr>
          <p:cNvPicPr>
            <a:picLocks noChangeAspect="1"/>
          </p:cNvPicPr>
          <p:nvPr/>
        </p:nvPicPr>
        <p:blipFill rotWithShape="1">
          <a:blip r:embed="rId3"/>
          <a:srcRect r="13818" b="9091"/>
          <a:stretch/>
        </p:blipFill>
        <p:spPr>
          <a:xfrm>
            <a:off x="3523488" y="10"/>
            <a:ext cx="8668512" cy="6857990"/>
          </a:xfrm>
          <a:prstGeom prst="rect">
            <a:avLst/>
          </a:prstGeom>
        </p:spPr>
      </p:pic>
      <p:sp>
        <p:nvSpPr>
          <p:cNvPr id="46" name="Rectangle 4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109998-1263-4660-BA38-21C9E9DC0E4E}"/>
              </a:ext>
            </a:extLst>
          </p:cNvPr>
          <p:cNvSpPr>
            <a:spLocks noGrp="1"/>
          </p:cNvSpPr>
          <p:nvPr>
            <p:ph type="ctrTitle"/>
          </p:nvPr>
        </p:nvSpPr>
        <p:spPr>
          <a:xfrm>
            <a:off x="477981" y="1122363"/>
            <a:ext cx="4023360" cy="3204134"/>
          </a:xfrm>
        </p:spPr>
        <p:txBody>
          <a:bodyPr anchor="b">
            <a:normAutofit/>
          </a:bodyPr>
          <a:lstStyle/>
          <a:p>
            <a:pPr algn="l"/>
            <a:r>
              <a:rPr lang="en-US" sz="4400"/>
              <a:t>North Carolina Association of Community College Trustees</a:t>
            </a:r>
          </a:p>
        </p:txBody>
      </p:sp>
      <p:sp>
        <p:nvSpPr>
          <p:cNvPr id="3" name="Subtitle 2">
            <a:extLst>
              <a:ext uri="{FF2B5EF4-FFF2-40B4-BE49-F238E27FC236}">
                <a16:creationId xmlns:a16="http://schemas.microsoft.com/office/drawing/2014/main" id="{EA29F896-2736-4B3E-8C33-4DA05B287EBD}"/>
              </a:ext>
            </a:extLst>
          </p:cNvPr>
          <p:cNvSpPr>
            <a:spLocks noGrp="1"/>
          </p:cNvSpPr>
          <p:nvPr>
            <p:ph type="subTitle" idx="1"/>
          </p:nvPr>
        </p:nvSpPr>
        <p:spPr>
          <a:xfrm>
            <a:off x="477980" y="4872922"/>
            <a:ext cx="3994605" cy="1682593"/>
          </a:xfrm>
        </p:spPr>
        <p:txBody>
          <a:bodyPr vert="horz" lIns="91440" tIns="45720" rIns="91440" bIns="45720" rtlCol="0" anchor="t">
            <a:normAutofit/>
          </a:bodyPr>
          <a:lstStyle/>
          <a:p>
            <a:r>
              <a:rPr lang="en-US" sz="2800" dirty="0">
                <a:cs typeface="Calibri"/>
              </a:rPr>
              <a:t>2023 Leadership Seminar</a:t>
            </a:r>
          </a:p>
          <a:p>
            <a:r>
              <a:rPr lang="en-US" sz="2800" dirty="0">
                <a:cs typeface="Calibri"/>
              </a:rPr>
              <a:t>August 31, 2023</a:t>
            </a:r>
          </a:p>
          <a:p>
            <a:r>
              <a:rPr lang="en-US" sz="2800" dirty="0">
                <a:cs typeface="Calibri"/>
              </a:rPr>
              <a:t>Hotel Ballast</a:t>
            </a:r>
          </a:p>
        </p:txBody>
      </p:sp>
      <p:sp>
        <p:nvSpPr>
          <p:cNvPr id="48" name="Rectangle 4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46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lnSpcReduction="10000"/>
          </a:bodyPr>
          <a:lstStyle/>
          <a:p>
            <a:pPr algn="just">
              <a:buNone/>
            </a:pPr>
            <a:r>
              <a:rPr lang="en-US" dirty="0"/>
              <a:t>A few definitions:</a:t>
            </a:r>
            <a:endParaRPr lang="en-US" dirty="0">
              <a:ea typeface="Calibri"/>
              <a:cs typeface="Calibri"/>
            </a:endParaRPr>
          </a:p>
          <a:p>
            <a:pPr marL="0" indent="0">
              <a:buNone/>
            </a:pPr>
            <a:endParaRPr lang="en-US" dirty="0">
              <a:ea typeface="Calibri"/>
              <a:cs typeface="Calibri"/>
            </a:endParaRPr>
          </a:p>
          <a:p>
            <a:pPr marL="0" indent="0">
              <a:buNone/>
            </a:pPr>
            <a:r>
              <a:rPr lang="en-US" dirty="0"/>
              <a:t>Child. – </a:t>
            </a:r>
            <a:endParaRPr lang="en-US" dirty="0">
              <a:ea typeface="Calibri"/>
              <a:cs typeface="Calibri"/>
            </a:endParaRPr>
          </a:p>
          <a:p>
            <a:pPr marL="457200" indent="-457200"/>
            <a:r>
              <a:rPr lang="en-US" dirty="0"/>
              <a:t>A newborn biological child </a:t>
            </a:r>
          </a:p>
          <a:p>
            <a:pPr marL="457200" indent="-457200"/>
            <a:r>
              <a:rPr lang="en-US" dirty="0"/>
              <a:t>A newly placed adopted child under the age of 18</a:t>
            </a:r>
            <a:endParaRPr lang="en-US" dirty="0">
              <a:ea typeface="Calibri"/>
              <a:cs typeface="Calibri"/>
            </a:endParaRPr>
          </a:p>
          <a:p>
            <a:pPr marL="457200" indent="-457200"/>
            <a:r>
              <a:rPr lang="en-US" dirty="0"/>
              <a:t>A newly placed foster child under the age of 18</a:t>
            </a:r>
            <a:endParaRPr lang="en-US" dirty="0">
              <a:ea typeface="Calibri"/>
              <a:cs typeface="Calibri"/>
            </a:endParaRPr>
          </a:p>
          <a:p>
            <a:pPr marL="457200" indent="-457200"/>
            <a:r>
              <a:rPr lang="en-US" dirty="0"/>
              <a:t>An otherwise legally placed child under the age of 18 </a:t>
            </a:r>
            <a:endParaRPr lang="en-US">
              <a:ea typeface="Calibri"/>
              <a:cs typeface="Calibri"/>
            </a:endParaRPr>
          </a:p>
          <a:p>
            <a:pPr marL="0" indent="0">
              <a:buNone/>
            </a:pPr>
            <a:endParaRPr lang="en-US" dirty="0">
              <a:ea typeface="Calibri"/>
              <a:cs typeface="Calibri"/>
            </a:endParaRPr>
          </a:p>
          <a:p>
            <a:pPr marL="0" indent="0" algn="r">
              <a:buNone/>
            </a:pPr>
            <a:r>
              <a:rPr lang="en-US" dirty="0">
                <a:ea typeface="Calibri"/>
                <a:cs typeface="Calibri"/>
              </a:rPr>
              <a:t>§ 126‑8.6(a)(1)</a:t>
            </a:r>
          </a:p>
        </p:txBody>
      </p:sp>
    </p:spTree>
    <p:extLst>
      <p:ext uri="{BB962C8B-B14F-4D97-AF65-F5344CB8AC3E}">
        <p14:creationId xmlns:p14="http://schemas.microsoft.com/office/powerpoint/2010/main" val="291739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en-US" dirty="0"/>
              <a:t>A few definitions:</a:t>
            </a:r>
          </a:p>
          <a:p>
            <a:pPr marL="0" indent="0">
              <a:buNone/>
            </a:pPr>
            <a:endParaRPr lang="en-US" dirty="0">
              <a:ea typeface="Calibri"/>
              <a:cs typeface="Calibri"/>
            </a:endParaRPr>
          </a:p>
          <a:p>
            <a:pPr algn="just">
              <a:buNone/>
            </a:pPr>
            <a:r>
              <a:rPr lang="en-US" dirty="0">
                <a:ea typeface="+mn-lt"/>
                <a:cs typeface="+mn-lt"/>
              </a:rPr>
              <a:t>Parent. – Includes</a:t>
            </a:r>
            <a:endParaRPr lang="en-US" dirty="0"/>
          </a:p>
          <a:p>
            <a:pPr algn="just"/>
            <a:r>
              <a:rPr lang="en-US" dirty="0">
                <a:ea typeface="+mn-lt"/>
                <a:cs typeface="+mn-lt"/>
              </a:rPr>
              <a:t>A parent by adoption</a:t>
            </a:r>
          </a:p>
          <a:p>
            <a:pPr algn="just"/>
            <a:r>
              <a:rPr lang="en-US" dirty="0">
                <a:ea typeface="+mn-lt"/>
                <a:cs typeface="+mn-lt"/>
              </a:rPr>
              <a:t>A parent by foster care</a:t>
            </a:r>
          </a:p>
          <a:p>
            <a:pPr algn="just"/>
            <a:r>
              <a:rPr lang="en-US" dirty="0">
                <a:ea typeface="+mn-lt"/>
                <a:cs typeface="+mn-lt"/>
              </a:rPr>
              <a:t>A parent by another legal placement</a:t>
            </a:r>
          </a:p>
          <a:p>
            <a:pPr marL="0" indent="0" algn="just">
              <a:buNone/>
            </a:pPr>
            <a:endParaRPr lang="en-US" dirty="0">
              <a:ea typeface="Calibri"/>
              <a:cs typeface="Calibri"/>
            </a:endParaRPr>
          </a:p>
          <a:p>
            <a:pPr marL="0" indent="0" algn="just">
              <a:buNone/>
            </a:pPr>
            <a:endParaRPr lang="en-US" dirty="0">
              <a:ea typeface="Calibri"/>
              <a:cs typeface="Calibri"/>
            </a:endParaRPr>
          </a:p>
          <a:p>
            <a:pPr marL="0" indent="0" algn="just">
              <a:buNone/>
            </a:pPr>
            <a:endParaRPr lang="en-US" dirty="0">
              <a:ea typeface="Calibri"/>
              <a:cs typeface="Calibri"/>
            </a:endParaRPr>
          </a:p>
          <a:p>
            <a:pPr marL="0" indent="0" algn="r">
              <a:buNone/>
            </a:pPr>
            <a:r>
              <a:rPr lang="en-US" dirty="0">
                <a:ea typeface="Calibri"/>
                <a:cs typeface="Calibri"/>
              </a:rPr>
              <a:t>§ 126‑8.6(a)(2)</a:t>
            </a:r>
          </a:p>
        </p:txBody>
      </p:sp>
    </p:spTree>
    <p:extLst>
      <p:ext uri="{BB962C8B-B14F-4D97-AF65-F5344CB8AC3E}">
        <p14:creationId xmlns:p14="http://schemas.microsoft.com/office/powerpoint/2010/main" val="1158802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a:t>
            </a:r>
            <a:br>
              <a:rPr lang="en-US" sz="4000" b="1" cap="all" dirty="0">
                <a:ea typeface="+mj-lt"/>
                <a:cs typeface="+mj-lt"/>
              </a:rPr>
            </a:br>
            <a:br>
              <a:rPr lang="en-US" sz="4000" b="1" cap="all" dirty="0">
                <a:ea typeface="+mj-lt"/>
                <a:cs typeface="+mj-lt"/>
              </a:rPr>
            </a:br>
            <a:r>
              <a:rPr lang="en-US" sz="3600" b="1" cap="all" dirty="0">
                <a:ea typeface="+mj-lt"/>
                <a:cs typeface="+mj-lt"/>
              </a:rPr>
              <a:t>1C SBCCC 200.100</a:t>
            </a:r>
            <a:br>
              <a:rPr lang="en-US" sz="3600" b="1" cap="all" dirty="0">
                <a:ea typeface="+mj-lt"/>
                <a:cs typeface="+mj-lt"/>
              </a:rPr>
            </a:br>
            <a:endParaRPr lang="en-US" sz="4000" b="1" cap="all" dirty="0">
              <a:ea typeface="Calibri Light"/>
              <a:cs typeface="Calibri Light"/>
            </a:endParaRP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6294177"/>
          </a:xfrm>
        </p:spPr>
        <p:txBody>
          <a:bodyPr vert="horz" lIns="91440" tIns="45720" rIns="91440" bIns="45720" rtlCol="0" anchor="ctr">
            <a:normAutofit fontScale="92500" lnSpcReduction="10000"/>
          </a:bodyPr>
          <a:lstStyle/>
          <a:p>
            <a:pPr>
              <a:buNone/>
            </a:pPr>
            <a:r>
              <a:rPr lang="en-US" dirty="0">
                <a:ea typeface="+mn-lt"/>
                <a:cs typeface="+mn-lt"/>
              </a:rPr>
              <a:t>“Parent” means:</a:t>
            </a:r>
            <a:endParaRPr lang="en-US" dirty="0"/>
          </a:p>
          <a:p>
            <a:pPr>
              <a:buNone/>
            </a:pPr>
            <a:endParaRPr lang="en-US" dirty="0">
              <a:ea typeface="+mn-lt"/>
              <a:cs typeface="+mn-lt"/>
            </a:endParaRPr>
          </a:p>
          <a:p>
            <a:r>
              <a:rPr lang="en-US" dirty="0">
                <a:ea typeface="+mn-lt"/>
                <a:cs typeface="+mn-lt"/>
              </a:rPr>
              <a:t>the mother or father of a child through birth or legal adoption; or</a:t>
            </a:r>
          </a:p>
          <a:p>
            <a:pPr marL="0" indent="0">
              <a:buNone/>
            </a:pPr>
            <a:endParaRPr lang="en-US" dirty="0">
              <a:ea typeface="+mn-lt"/>
              <a:cs typeface="+mn-lt"/>
            </a:endParaRPr>
          </a:p>
          <a:p>
            <a:r>
              <a:rPr lang="en-US" dirty="0">
                <a:ea typeface="+mn-lt"/>
                <a:cs typeface="+mn-lt"/>
              </a:rPr>
              <a:t>an individual who cares for a Child through foster or other legal placement under the direction of a government authority.</a:t>
            </a:r>
            <a:endParaRPr lang="en-US" dirty="0">
              <a:cs typeface="Calibri"/>
            </a:endParaRPr>
          </a:p>
          <a:p>
            <a:pPr marL="0" indent="0">
              <a:buNone/>
            </a:pPr>
            <a:endParaRPr lang="en-US" dirty="0">
              <a:ea typeface="Calibri" panose="020F0502020204030204"/>
              <a:cs typeface="Calibri" panose="020F0502020204030204"/>
            </a:endParaRPr>
          </a:p>
          <a:p>
            <a:pPr marL="0" indent="0">
              <a:buNone/>
            </a:pPr>
            <a:endParaRPr lang="en-US" dirty="0">
              <a:ea typeface="Calibri" panose="020F0502020204030204"/>
              <a:cs typeface="Calibri" panose="020F0502020204030204"/>
            </a:endParaRPr>
          </a:p>
          <a:p>
            <a:pPr marL="0" indent="0" algn="r">
              <a:buNone/>
            </a:pPr>
            <a:r>
              <a:rPr lang="en-US" dirty="0">
                <a:ea typeface="Calibri" panose="020F0502020204030204"/>
                <a:cs typeface="Calibri" panose="020F0502020204030204"/>
              </a:rPr>
              <a:t>For state employees: </a:t>
            </a:r>
          </a:p>
          <a:p>
            <a:pPr marL="0" indent="0" algn="r">
              <a:buNone/>
            </a:pPr>
            <a:r>
              <a:rPr lang="en-US" dirty="0">
                <a:ea typeface="Calibri" panose="020F0502020204030204"/>
                <a:cs typeface="Calibri" panose="020F0502020204030204"/>
              </a:rPr>
              <a:t>25 NCAC 01E .1901 3(a)</a:t>
            </a:r>
            <a:endParaRPr lang="en-US" dirty="0"/>
          </a:p>
          <a:p>
            <a:pPr marL="0" indent="0" algn="r">
              <a:buNone/>
            </a:pPr>
            <a:endParaRPr lang="en-US" dirty="0">
              <a:ea typeface="Calibri" panose="020F0502020204030204"/>
              <a:cs typeface="Calibri" panose="020F0502020204030204"/>
            </a:endParaRPr>
          </a:p>
          <a:p>
            <a:pPr marL="0" indent="0" algn="r">
              <a:buNone/>
            </a:pPr>
            <a:r>
              <a:rPr lang="en-US" dirty="0">
                <a:ea typeface="Calibri" panose="020F0502020204030204"/>
                <a:cs typeface="Calibri" panose="020F0502020204030204"/>
              </a:rPr>
              <a:t>For community college employees:</a:t>
            </a:r>
          </a:p>
          <a:p>
            <a:pPr marL="0" indent="0" algn="r">
              <a:buNone/>
            </a:pPr>
            <a:r>
              <a:rPr lang="en-US" dirty="0">
                <a:ea typeface="Calibri" panose="020F0502020204030204"/>
                <a:cs typeface="Calibri" panose="020F0502020204030204"/>
              </a:rPr>
              <a:t>1C SBCCC 200.100</a:t>
            </a:r>
          </a:p>
        </p:txBody>
      </p:sp>
    </p:spTree>
    <p:extLst>
      <p:ext uri="{BB962C8B-B14F-4D97-AF65-F5344CB8AC3E}">
        <p14:creationId xmlns:p14="http://schemas.microsoft.com/office/powerpoint/2010/main" val="422041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lgn="just">
              <a:buNone/>
            </a:pPr>
            <a:r>
              <a:rPr lang="en-US" dirty="0"/>
              <a:t>Q: What leave is required for </a:t>
            </a:r>
            <a:r>
              <a:rPr lang="en-US" b="1" dirty="0"/>
              <a:t>permanent full-time </a:t>
            </a:r>
            <a:r>
              <a:rPr lang="en-US" dirty="0"/>
              <a:t>employees? </a:t>
            </a:r>
          </a:p>
          <a:p>
            <a:pPr marL="0" indent="0" algn="just">
              <a:buNone/>
            </a:pPr>
            <a:endParaRPr lang="en-US" dirty="0"/>
          </a:p>
          <a:p>
            <a:pPr marL="0" indent="0" algn="just">
              <a:buNone/>
            </a:pPr>
            <a:r>
              <a:rPr lang="en-US" dirty="0"/>
              <a:t>A: Parent who gives birth to a Child: </a:t>
            </a:r>
            <a:endParaRPr lang="en-US" dirty="0">
              <a:cs typeface="Calibri" panose="020F0502020204030204"/>
            </a:endParaRPr>
          </a:p>
          <a:p>
            <a:pPr marL="0" indent="0" algn="just">
              <a:buNone/>
            </a:pPr>
            <a:r>
              <a:rPr lang="en-US" dirty="0"/>
              <a:t>up to </a:t>
            </a:r>
            <a:r>
              <a:rPr lang="en-US" b="1" dirty="0"/>
              <a:t>eight</a:t>
            </a:r>
            <a:r>
              <a:rPr lang="en-US" dirty="0"/>
              <a:t> weeks of paid leave</a:t>
            </a:r>
            <a:endParaRPr lang="en-US">
              <a:ea typeface="Calibri"/>
              <a:cs typeface="Calibri"/>
            </a:endParaRPr>
          </a:p>
          <a:p>
            <a:pPr marL="0" indent="0" algn="just">
              <a:buNone/>
            </a:pPr>
            <a:endParaRPr lang="en-US" dirty="0">
              <a:ea typeface="Calibri"/>
              <a:cs typeface="Calibri"/>
            </a:endParaRPr>
          </a:p>
          <a:p>
            <a:pPr marL="0" indent="0" algn="just">
              <a:buNone/>
            </a:pPr>
            <a:r>
              <a:rPr lang="en-US" dirty="0"/>
              <a:t>Other Parents: </a:t>
            </a:r>
          </a:p>
          <a:p>
            <a:pPr marL="0" indent="0" algn="just">
              <a:buNone/>
            </a:pPr>
            <a:r>
              <a:rPr lang="en-US" dirty="0"/>
              <a:t>up to </a:t>
            </a:r>
            <a:r>
              <a:rPr lang="en-US" b="1" dirty="0"/>
              <a:t>four</a:t>
            </a:r>
            <a:r>
              <a:rPr lang="en-US" dirty="0"/>
              <a:t> weeks of paid leave after any other Qualifying Event.</a:t>
            </a:r>
          </a:p>
          <a:p>
            <a:pPr marL="0" indent="0" algn="just">
              <a:buNone/>
            </a:pPr>
            <a:endParaRPr lang="en-US" dirty="0">
              <a:ea typeface="Calibri"/>
              <a:cs typeface="Calibri"/>
            </a:endParaRPr>
          </a:p>
          <a:p>
            <a:pPr marL="0" indent="0" algn="r">
              <a:buNone/>
            </a:pPr>
            <a:r>
              <a:rPr lang="en-US" dirty="0">
                <a:ea typeface="Calibri"/>
                <a:cs typeface="Calibri"/>
              </a:rPr>
              <a:t>§ 126‑8.6(b)(1) and (2)</a:t>
            </a:r>
          </a:p>
        </p:txBody>
      </p:sp>
    </p:spTree>
    <p:extLst>
      <p:ext uri="{BB962C8B-B14F-4D97-AF65-F5344CB8AC3E}">
        <p14:creationId xmlns:p14="http://schemas.microsoft.com/office/powerpoint/2010/main" val="262036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fontScale="92500" lnSpcReduction="10000"/>
          </a:bodyPr>
          <a:lstStyle/>
          <a:p>
            <a:pPr marL="0" indent="0" algn="just">
              <a:buNone/>
            </a:pPr>
            <a:r>
              <a:rPr lang="en-US" dirty="0"/>
              <a:t>Q: What leave is required for </a:t>
            </a:r>
            <a:r>
              <a:rPr lang="en-US" b="1" dirty="0"/>
              <a:t>permanent part-time </a:t>
            </a:r>
            <a:r>
              <a:rPr lang="en-US" dirty="0"/>
              <a:t>employees, in addition to any other leave available to the employee?</a:t>
            </a:r>
          </a:p>
          <a:p>
            <a:pPr marL="0" indent="0" algn="just">
              <a:buNone/>
            </a:pPr>
            <a:endParaRPr lang="en-US" dirty="0"/>
          </a:p>
          <a:p>
            <a:pPr marL="0" indent="0" algn="just">
              <a:buNone/>
            </a:pPr>
            <a:r>
              <a:rPr lang="en-US" dirty="0"/>
              <a:t>A: Parent who gives birth to a Child: </a:t>
            </a:r>
            <a:endParaRPr lang="en-US">
              <a:cs typeface="Calibri" panose="020F0502020204030204"/>
            </a:endParaRPr>
          </a:p>
          <a:p>
            <a:pPr marL="0" indent="0" algn="just">
              <a:buNone/>
            </a:pPr>
            <a:r>
              <a:rPr lang="en-US" dirty="0"/>
              <a:t>Prorated not to exceed </a:t>
            </a:r>
            <a:r>
              <a:rPr lang="en-US" b="1" dirty="0"/>
              <a:t>four </a:t>
            </a:r>
            <a:r>
              <a:rPr lang="en-US" dirty="0"/>
              <a:t>weeks of paid leave </a:t>
            </a:r>
            <a:endParaRPr lang="en-US" dirty="0">
              <a:ea typeface="Calibri"/>
              <a:cs typeface="Calibri"/>
            </a:endParaRPr>
          </a:p>
          <a:p>
            <a:pPr marL="0" indent="0" algn="just">
              <a:buNone/>
            </a:pPr>
            <a:endParaRPr lang="en-US" dirty="0">
              <a:ea typeface="Calibri"/>
              <a:cs typeface="Calibri"/>
            </a:endParaRPr>
          </a:p>
          <a:p>
            <a:pPr marL="0" indent="0" algn="just">
              <a:buNone/>
            </a:pPr>
            <a:r>
              <a:rPr lang="en-US" dirty="0"/>
              <a:t>Other Parents: </a:t>
            </a:r>
          </a:p>
          <a:p>
            <a:pPr marL="0" indent="0" algn="just">
              <a:buNone/>
            </a:pPr>
            <a:r>
              <a:rPr lang="en-US" dirty="0"/>
              <a:t>Prorated not to exceed </a:t>
            </a:r>
            <a:r>
              <a:rPr lang="en-US" b="1" dirty="0"/>
              <a:t>two</a:t>
            </a:r>
            <a:r>
              <a:rPr lang="en-US" dirty="0"/>
              <a:t> weeks of paid leave after any other Qualifying Event.</a:t>
            </a:r>
          </a:p>
          <a:p>
            <a:pPr marL="0" indent="0" algn="just">
              <a:buNone/>
            </a:pPr>
            <a:endParaRPr lang="en-US" dirty="0">
              <a:ea typeface="Calibri"/>
              <a:cs typeface="Calibri"/>
            </a:endParaRPr>
          </a:p>
          <a:p>
            <a:pPr algn="r">
              <a:buNone/>
            </a:pPr>
            <a:r>
              <a:rPr lang="en-US" dirty="0">
                <a:ea typeface="Calibri"/>
                <a:cs typeface="Calibri"/>
              </a:rPr>
              <a:t>§ 126‑8.6(c)</a:t>
            </a:r>
          </a:p>
        </p:txBody>
      </p:sp>
    </p:spTree>
    <p:extLst>
      <p:ext uri="{BB962C8B-B14F-4D97-AF65-F5344CB8AC3E}">
        <p14:creationId xmlns:p14="http://schemas.microsoft.com/office/powerpoint/2010/main" val="29312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lgn="just">
              <a:buNone/>
            </a:pPr>
            <a:r>
              <a:rPr lang="en-US" dirty="0"/>
              <a:t>Q: What leave is required for </a:t>
            </a:r>
            <a:r>
              <a:rPr lang="en-US" b="1" dirty="0"/>
              <a:t>temporary </a:t>
            </a:r>
            <a:r>
              <a:rPr lang="en-US" dirty="0"/>
              <a:t>employees?</a:t>
            </a:r>
          </a:p>
          <a:p>
            <a:pPr marL="0" indent="0" algn="just">
              <a:buNone/>
            </a:pPr>
            <a:endParaRPr lang="en-US" dirty="0"/>
          </a:p>
          <a:p>
            <a:pPr marL="0" indent="0" algn="just">
              <a:buNone/>
            </a:pPr>
            <a:r>
              <a:rPr lang="en-US" dirty="0">
                <a:cs typeface="Calibri"/>
              </a:rPr>
              <a:t>A: None. </a:t>
            </a:r>
            <a:r>
              <a:rPr lang="en-US" dirty="0"/>
              <a:t>Session Law 2023-14 is silent, and the State Board of Community College Code states that temporary employees are not eligible. </a:t>
            </a:r>
            <a:endParaRPr lang="en-US" dirty="0">
              <a:ea typeface="Calibri"/>
              <a:cs typeface="Calibri"/>
            </a:endParaRPr>
          </a:p>
        </p:txBody>
      </p:sp>
    </p:spTree>
    <p:extLst>
      <p:ext uri="{BB962C8B-B14F-4D97-AF65-F5344CB8AC3E}">
        <p14:creationId xmlns:p14="http://schemas.microsoft.com/office/powerpoint/2010/main" val="267866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Q: Can employees use paid parental leave intermittently?</a:t>
            </a:r>
          </a:p>
          <a:p>
            <a:pPr marL="0" indent="0" algn="just">
              <a:buNone/>
            </a:pPr>
            <a:endParaRPr lang="en-US" dirty="0"/>
          </a:p>
          <a:p>
            <a:pPr marL="0" indent="0" algn="just">
              <a:buNone/>
            </a:pPr>
            <a:r>
              <a:rPr lang="en-US" dirty="0"/>
              <a:t>A: Yes. </a:t>
            </a:r>
            <a:endParaRPr lang="en-US" dirty="0">
              <a:ea typeface="Calibri"/>
              <a:cs typeface="Calibri"/>
            </a:endParaRPr>
          </a:p>
          <a:p>
            <a:pPr marL="0" indent="0" algn="just">
              <a:buNone/>
            </a:pPr>
            <a:endParaRPr lang="en-US" dirty="0">
              <a:ea typeface="Calibri"/>
              <a:cs typeface="Calibri"/>
            </a:endParaRPr>
          </a:p>
          <a:p>
            <a:pPr marL="0" indent="0" algn="just">
              <a:buNone/>
            </a:pPr>
            <a:endParaRPr lang="en-US" dirty="0">
              <a:ea typeface="Calibri"/>
              <a:cs typeface="Calibri"/>
            </a:endParaRPr>
          </a:p>
          <a:p>
            <a:pPr marL="0" indent="0" algn="r">
              <a:buNone/>
            </a:pPr>
            <a:r>
              <a:rPr lang="en-US" dirty="0">
                <a:ea typeface="Calibri"/>
                <a:cs typeface="Calibri"/>
              </a:rPr>
              <a:t>1C SBCCC 200.100(g)</a:t>
            </a:r>
          </a:p>
        </p:txBody>
      </p:sp>
    </p:spTree>
    <p:extLst>
      <p:ext uri="{BB962C8B-B14F-4D97-AF65-F5344CB8AC3E}">
        <p14:creationId xmlns:p14="http://schemas.microsoft.com/office/powerpoint/2010/main" val="762565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Q: My college employs two individuals who are becoming Parents of the same Child. What do I do?</a:t>
            </a:r>
          </a:p>
          <a:p>
            <a:pPr marL="0" indent="0" algn="just">
              <a:buNone/>
            </a:pPr>
            <a:endParaRPr lang="en-US" dirty="0"/>
          </a:p>
          <a:p>
            <a:pPr marL="0" indent="0" algn="just">
              <a:buNone/>
            </a:pPr>
            <a:r>
              <a:rPr lang="en-US" dirty="0"/>
              <a:t>A: “If both Parents are eligible employees, each may receive Paid Parental Leave.” </a:t>
            </a:r>
            <a:endParaRPr lang="en-US" dirty="0">
              <a:ea typeface="Calibri"/>
              <a:cs typeface="Calibri"/>
            </a:endParaRPr>
          </a:p>
          <a:p>
            <a:pPr marL="0" indent="0" algn="just">
              <a:buNone/>
            </a:pPr>
            <a:endParaRPr lang="en-US" dirty="0">
              <a:ea typeface="Calibri"/>
              <a:cs typeface="Calibri"/>
            </a:endParaRPr>
          </a:p>
          <a:p>
            <a:pPr marL="0" indent="0" algn="just">
              <a:buNone/>
            </a:pPr>
            <a:endParaRPr lang="en-US" dirty="0">
              <a:ea typeface="Calibri"/>
              <a:cs typeface="Calibri"/>
            </a:endParaRPr>
          </a:p>
          <a:p>
            <a:pPr marL="0" indent="0" algn="r">
              <a:buNone/>
            </a:pPr>
            <a:r>
              <a:rPr lang="en-US" dirty="0">
                <a:ea typeface="Calibri"/>
                <a:cs typeface="Calibri"/>
              </a:rPr>
              <a:t>1C SBCCC 200.100(g)(7)</a:t>
            </a:r>
          </a:p>
        </p:txBody>
      </p:sp>
    </p:spTree>
    <p:extLst>
      <p:ext uri="{BB962C8B-B14F-4D97-AF65-F5344CB8AC3E}">
        <p14:creationId xmlns:p14="http://schemas.microsoft.com/office/powerpoint/2010/main" val="904874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Q: Do employees who use paid parental leave have to exhaust other sick or vacation leave they may have accrued?</a:t>
            </a:r>
          </a:p>
          <a:p>
            <a:pPr marL="0" indent="0" algn="just">
              <a:buNone/>
            </a:pPr>
            <a:endParaRPr lang="en-US" dirty="0"/>
          </a:p>
          <a:p>
            <a:pPr marL="0" indent="0" algn="just">
              <a:buNone/>
            </a:pPr>
            <a:r>
              <a:rPr lang="en-US" dirty="0"/>
              <a:t>A: No. </a:t>
            </a:r>
            <a:endParaRPr lang="en-US" dirty="0">
              <a:ea typeface="Calibri"/>
              <a:cs typeface="Calibri"/>
            </a:endParaRPr>
          </a:p>
          <a:p>
            <a:pPr marL="0" indent="0" algn="just">
              <a:buNone/>
            </a:pPr>
            <a:endParaRPr lang="en-US">
              <a:ea typeface="Calibri"/>
              <a:cs typeface="Calibri"/>
            </a:endParaRPr>
          </a:p>
          <a:p>
            <a:pPr marL="0" indent="0" algn="just">
              <a:buNone/>
            </a:pPr>
            <a:endParaRPr lang="en-US" dirty="0">
              <a:ea typeface="Calibri"/>
              <a:cs typeface="Calibri"/>
            </a:endParaRPr>
          </a:p>
          <a:p>
            <a:pPr marL="0" indent="0" algn="r">
              <a:buNone/>
            </a:pPr>
            <a:r>
              <a:rPr lang="en-US" dirty="0">
                <a:ea typeface="Calibri"/>
                <a:cs typeface="Calibri"/>
              </a:rPr>
              <a:t>§ 126‑8.6(d)(1)</a:t>
            </a:r>
          </a:p>
        </p:txBody>
      </p:sp>
    </p:spTree>
    <p:extLst>
      <p:ext uri="{BB962C8B-B14F-4D97-AF65-F5344CB8AC3E}">
        <p14:creationId xmlns:p14="http://schemas.microsoft.com/office/powerpoint/2010/main" val="1280836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Paid parental leave </a:t>
            </a:r>
            <a:endParaRPr lang="en-US" dirty="0">
              <a:ea typeface="Calibri"/>
              <a:cs typeface="Calibri"/>
            </a:endParaRPr>
          </a:p>
          <a:p>
            <a:pPr marL="0" indent="0" algn="just">
              <a:buNone/>
            </a:pPr>
            <a:endParaRPr lang="en-US" dirty="0"/>
          </a:p>
          <a:p>
            <a:pPr algn="just"/>
            <a:r>
              <a:rPr lang="en-US" dirty="0"/>
              <a:t>Is awarded in addition to shared leave under G.S. 126‑8.3</a:t>
            </a:r>
            <a:endParaRPr lang="en-US" dirty="0">
              <a:ea typeface="Calibri"/>
              <a:cs typeface="Calibri"/>
            </a:endParaRPr>
          </a:p>
          <a:p>
            <a:pPr marL="0" indent="0" algn="just">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r>
              <a:rPr lang="en-US" dirty="0">
                <a:ea typeface="Calibri"/>
                <a:cs typeface="Calibri"/>
              </a:rPr>
              <a:t>§ 126‑8.6(d)(1)</a:t>
            </a:r>
            <a:endParaRPr lang="en-US" dirty="0"/>
          </a:p>
        </p:txBody>
      </p:sp>
    </p:spTree>
    <p:extLst>
      <p:ext uri="{BB962C8B-B14F-4D97-AF65-F5344CB8AC3E}">
        <p14:creationId xmlns:p14="http://schemas.microsoft.com/office/powerpoint/2010/main" val="348116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6C1B-8233-4589-9832-F8F854DA5012}"/>
              </a:ext>
            </a:extLst>
          </p:cNvPr>
          <p:cNvSpPr>
            <a:spLocks noGrp="1"/>
          </p:cNvSpPr>
          <p:nvPr>
            <p:ph type="title"/>
          </p:nvPr>
        </p:nvSpPr>
        <p:spPr/>
        <p:txBody>
          <a:bodyPr>
            <a:normAutofit/>
          </a:bodyPr>
          <a:lstStyle/>
          <a:p>
            <a:br>
              <a:rPr lang="en-US" dirty="0"/>
            </a:br>
            <a:endParaRPr lang="en-US" dirty="0"/>
          </a:p>
        </p:txBody>
      </p:sp>
      <p:sp>
        <p:nvSpPr>
          <p:cNvPr id="4" name="Text Placeholder 3">
            <a:extLst>
              <a:ext uri="{FF2B5EF4-FFF2-40B4-BE49-F238E27FC236}">
                <a16:creationId xmlns:a16="http://schemas.microsoft.com/office/drawing/2014/main" id="{4566AA5D-F10D-D45D-F3C0-63F8DBF57562}"/>
              </a:ext>
            </a:extLst>
          </p:cNvPr>
          <p:cNvSpPr>
            <a:spLocks noGrp="1"/>
          </p:cNvSpPr>
          <p:nvPr>
            <p:ph type="body" idx="1"/>
          </p:nvPr>
        </p:nvSpPr>
        <p:spPr>
          <a:xfrm>
            <a:off x="839788" y="1882446"/>
            <a:ext cx="5157787" cy="823912"/>
          </a:xfrm>
        </p:spPr>
        <p:txBody>
          <a:bodyPr>
            <a:normAutofit/>
          </a:bodyPr>
          <a:lstStyle/>
          <a:p>
            <a:r>
              <a:rPr lang="en-US" sz="3200" dirty="0">
                <a:latin typeface="Calibri Light"/>
                <a:ea typeface="Calibri Light"/>
                <a:cs typeface="Calibri Light"/>
              </a:rPr>
              <a:t>Session Law 2023 - 14</a:t>
            </a:r>
          </a:p>
        </p:txBody>
      </p:sp>
      <p:sp>
        <p:nvSpPr>
          <p:cNvPr id="5" name="Content Placeholder 4">
            <a:extLst>
              <a:ext uri="{FF2B5EF4-FFF2-40B4-BE49-F238E27FC236}">
                <a16:creationId xmlns:a16="http://schemas.microsoft.com/office/drawing/2014/main" id="{962E54BE-3398-41B1-8A79-4BC904D179B2}"/>
              </a:ext>
            </a:extLst>
          </p:cNvPr>
          <p:cNvSpPr>
            <a:spLocks noGrp="1"/>
          </p:cNvSpPr>
          <p:nvPr>
            <p:ph sz="half" idx="2"/>
          </p:nvPr>
        </p:nvSpPr>
        <p:spPr>
          <a:xfrm>
            <a:off x="839788" y="2850131"/>
            <a:ext cx="5157787" cy="2208968"/>
          </a:xfrm>
        </p:spPr>
        <p:txBody>
          <a:bodyPr vert="horz" lIns="91440" tIns="45720" rIns="91440" bIns="45720" rtlCol="0" anchor="t">
            <a:normAutofit/>
          </a:bodyPr>
          <a:lstStyle/>
          <a:p>
            <a:r>
              <a:rPr lang="en-US" dirty="0">
                <a:latin typeface="Calibri Light"/>
                <a:ea typeface="Calibri"/>
                <a:cs typeface="Calibri"/>
              </a:rPr>
              <a:t>Paid Parental Leave (</a:t>
            </a:r>
            <a:r>
              <a:rPr lang="en-US" sz="2800" dirty="0">
                <a:latin typeface="+mj-lt"/>
                <a:ea typeface="Calibri"/>
                <a:cs typeface="Calibri"/>
              </a:rPr>
              <a:t>NCGS § 126‑8.6</a:t>
            </a:r>
            <a:r>
              <a:rPr lang="en-US" dirty="0">
                <a:latin typeface="Calibri Light"/>
                <a:ea typeface="Calibri"/>
                <a:cs typeface="Calibri"/>
              </a:rPr>
              <a:t>)</a:t>
            </a:r>
            <a:endParaRPr lang="en-US">
              <a:latin typeface="Calibri Light"/>
              <a:cs typeface="Calibri Light"/>
            </a:endParaRPr>
          </a:p>
          <a:p>
            <a:r>
              <a:rPr lang="en-US" dirty="0">
                <a:latin typeface="Calibri Light"/>
                <a:cs typeface="Calibri"/>
              </a:rPr>
              <a:t>Also amends</a:t>
            </a:r>
            <a:r>
              <a:rPr lang="en-US" dirty="0">
                <a:latin typeface="Calibri Light"/>
                <a:ea typeface="Calibri"/>
                <a:cs typeface="Calibri"/>
              </a:rPr>
              <a:t> Elementary &amp; Secondary Education (NCGS § 115C)</a:t>
            </a:r>
            <a:endParaRPr lang="en-US">
              <a:latin typeface="Calibri Light"/>
              <a:cs typeface="Calibri Light"/>
            </a:endParaRPr>
          </a:p>
        </p:txBody>
      </p:sp>
      <p:sp>
        <p:nvSpPr>
          <p:cNvPr id="7" name="Text Placeholder 6">
            <a:extLst>
              <a:ext uri="{FF2B5EF4-FFF2-40B4-BE49-F238E27FC236}">
                <a16:creationId xmlns:a16="http://schemas.microsoft.com/office/drawing/2014/main" id="{CA77FCDD-A5B0-E697-96A3-062E3371FBD7}"/>
              </a:ext>
            </a:extLst>
          </p:cNvPr>
          <p:cNvSpPr>
            <a:spLocks noGrp="1"/>
          </p:cNvSpPr>
          <p:nvPr>
            <p:ph type="body" sz="quarter" idx="3"/>
          </p:nvPr>
        </p:nvSpPr>
        <p:spPr>
          <a:xfrm>
            <a:off x="6172200" y="1882446"/>
            <a:ext cx="5183188" cy="823912"/>
          </a:xfrm>
        </p:spPr>
        <p:txBody>
          <a:bodyPr>
            <a:normAutofit/>
          </a:bodyPr>
          <a:lstStyle/>
          <a:p>
            <a:r>
              <a:rPr lang="en-US" sz="3200" dirty="0">
                <a:latin typeface="+mj-lt"/>
                <a:ea typeface="Calibri"/>
                <a:cs typeface="Calibri"/>
              </a:rPr>
              <a:t>Session Law 2023-62</a:t>
            </a:r>
          </a:p>
        </p:txBody>
      </p:sp>
      <p:sp>
        <p:nvSpPr>
          <p:cNvPr id="6" name="Content Placeholder 5">
            <a:extLst>
              <a:ext uri="{FF2B5EF4-FFF2-40B4-BE49-F238E27FC236}">
                <a16:creationId xmlns:a16="http://schemas.microsoft.com/office/drawing/2014/main" id="{A4572A9E-7AB0-432C-89CA-65C2A1512F31}"/>
              </a:ext>
            </a:extLst>
          </p:cNvPr>
          <p:cNvSpPr>
            <a:spLocks noGrp="1"/>
          </p:cNvSpPr>
          <p:nvPr>
            <p:ph sz="quarter" idx="4"/>
          </p:nvPr>
        </p:nvSpPr>
        <p:spPr>
          <a:xfrm>
            <a:off x="6172200" y="2850131"/>
            <a:ext cx="5172891" cy="2206830"/>
          </a:xfrm>
        </p:spPr>
        <p:txBody>
          <a:bodyPr vert="horz" lIns="91440" tIns="45720" rIns="91440" bIns="45720" rtlCol="0" anchor="t">
            <a:normAutofit/>
          </a:bodyPr>
          <a:lstStyle/>
          <a:p>
            <a:r>
              <a:rPr lang="en-US" dirty="0">
                <a:latin typeface="Calibri Light"/>
                <a:cs typeface="Calibri Light"/>
              </a:rPr>
              <a:t>Prohibit compelled speech (</a:t>
            </a:r>
            <a:r>
              <a:rPr lang="en-US" sz="2800" dirty="0">
                <a:latin typeface="+mj-lt"/>
                <a:ea typeface="Calibri"/>
                <a:cs typeface="Calibri"/>
              </a:rPr>
              <a:t>NCGS § 126‑14.5)</a:t>
            </a:r>
            <a:endParaRPr lang="en-US" dirty="0">
              <a:latin typeface="Calibri Light"/>
              <a:cs typeface="Calibri Light"/>
            </a:endParaRPr>
          </a:p>
          <a:p>
            <a:r>
              <a:rPr lang="en-US" dirty="0">
                <a:latin typeface="Calibri Light"/>
                <a:cs typeface="Calibri Light"/>
              </a:rPr>
              <a:t>Dignity in State government workplaces (</a:t>
            </a:r>
            <a:r>
              <a:rPr lang="en-US" sz="2800" dirty="0">
                <a:latin typeface="+mj-lt"/>
                <a:ea typeface="Calibri"/>
                <a:cs typeface="Calibri"/>
              </a:rPr>
              <a:t>NCGS § 126‑14.5)</a:t>
            </a:r>
            <a:endParaRPr lang="en-US">
              <a:latin typeface="Calibri Light"/>
              <a:cs typeface="Calibri" panose="020F0502020204030204"/>
            </a:endParaRPr>
          </a:p>
          <a:p>
            <a:endParaRPr lang="en-US" dirty="0">
              <a:latin typeface="Calibri"/>
              <a:ea typeface="Calibri"/>
              <a:cs typeface="Calibri"/>
            </a:endParaRPr>
          </a:p>
        </p:txBody>
      </p:sp>
      <p:pic>
        <p:nvPicPr>
          <p:cNvPr id="8" name="Picture 7" descr="A white sculpture of a face&#10;&#10;Description automatically generated">
            <a:extLst>
              <a:ext uri="{FF2B5EF4-FFF2-40B4-BE49-F238E27FC236}">
                <a16:creationId xmlns:a16="http://schemas.microsoft.com/office/drawing/2014/main" id="{A57A405C-AE27-1614-F5CF-B9D637771DBC}"/>
              </a:ext>
            </a:extLst>
          </p:cNvPr>
          <p:cNvPicPr>
            <a:picLocks noChangeAspect="1"/>
          </p:cNvPicPr>
          <p:nvPr/>
        </p:nvPicPr>
        <p:blipFill>
          <a:blip r:embed="rId3"/>
          <a:stretch>
            <a:fillRect/>
          </a:stretch>
        </p:blipFill>
        <p:spPr>
          <a:xfrm>
            <a:off x="-2060" y="5057003"/>
            <a:ext cx="2393092" cy="1799969"/>
          </a:xfrm>
          <a:prstGeom prst="rect">
            <a:avLst/>
          </a:prstGeom>
        </p:spPr>
      </p:pic>
      <p:pic>
        <p:nvPicPr>
          <p:cNvPr id="9" name="Picture 8" descr="A stone statue of a person&amp;#39;s head&#10;&#10;Description automatically generated">
            <a:extLst>
              <a:ext uri="{FF2B5EF4-FFF2-40B4-BE49-F238E27FC236}">
                <a16:creationId xmlns:a16="http://schemas.microsoft.com/office/drawing/2014/main" id="{1059E9F0-20C7-60F8-E9CD-57F67B3BB1C3}"/>
              </a:ext>
            </a:extLst>
          </p:cNvPr>
          <p:cNvPicPr>
            <a:picLocks noChangeAspect="1"/>
          </p:cNvPicPr>
          <p:nvPr/>
        </p:nvPicPr>
        <p:blipFill>
          <a:blip r:embed="rId4"/>
          <a:stretch>
            <a:fillRect/>
          </a:stretch>
        </p:blipFill>
        <p:spPr>
          <a:xfrm>
            <a:off x="2386914" y="5057319"/>
            <a:ext cx="2743200" cy="1799338"/>
          </a:xfrm>
          <a:prstGeom prst="rect">
            <a:avLst/>
          </a:prstGeom>
        </p:spPr>
      </p:pic>
      <p:pic>
        <p:nvPicPr>
          <p:cNvPr id="11" name="Picture 10" descr="A stone sculpture of a demon&#10;&#10;Description automatically generated">
            <a:extLst>
              <a:ext uri="{FF2B5EF4-FFF2-40B4-BE49-F238E27FC236}">
                <a16:creationId xmlns:a16="http://schemas.microsoft.com/office/drawing/2014/main" id="{6873A45E-1B9C-D994-DE68-32FA14D4F347}"/>
              </a:ext>
            </a:extLst>
          </p:cNvPr>
          <p:cNvPicPr>
            <a:picLocks noChangeAspect="1"/>
          </p:cNvPicPr>
          <p:nvPr/>
        </p:nvPicPr>
        <p:blipFill>
          <a:blip r:embed="rId5"/>
          <a:stretch>
            <a:fillRect/>
          </a:stretch>
        </p:blipFill>
        <p:spPr>
          <a:xfrm>
            <a:off x="6588211" y="5053912"/>
            <a:ext cx="1816444" cy="1806147"/>
          </a:xfrm>
          <a:prstGeom prst="rect">
            <a:avLst/>
          </a:prstGeom>
        </p:spPr>
      </p:pic>
      <p:sp>
        <p:nvSpPr>
          <p:cNvPr id="12" name="TextBox 11">
            <a:extLst>
              <a:ext uri="{FF2B5EF4-FFF2-40B4-BE49-F238E27FC236}">
                <a16:creationId xmlns:a16="http://schemas.microsoft.com/office/drawing/2014/main" id="{685239F4-1EC2-998D-5B2D-304EC9B3EDD0}"/>
              </a:ext>
            </a:extLst>
          </p:cNvPr>
          <p:cNvSpPr txBox="1"/>
          <p:nvPr/>
        </p:nvSpPr>
        <p:spPr>
          <a:xfrm>
            <a:off x="842319" y="193589"/>
            <a:ext cx="1051765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Calibri"/>
                <a:cs typeface="Calibri"/>
              </a:rPr>
              <a:t>Community college employee benefits for </a:t>
            </a:r>
          </a:p>
          <a:p>
            <a:pPr algn="ctr"/>
            <a:r>
              <a:rPr lang="en-US" sz="3600" b="1" dirty="0">
                <a:latin typeface="Calibri"/>
                <a:cs typeface="Calibri"/>
              </a:rPr>
              <a:t>paid parental leave, freedom of speech, and </a:t>
            </a:r>
          </a:p>
          <a:p>
            <a:pPr algn="ctr"/>
            <a:r>
              <a:rPr lang="en-US" sz="3600" b="1" dirty="0">
                <a:latin typeface="Calibri"/>
                <a:cs typeface="Calibri"/>
              </a:rPr>
              <a:t>dignity in the workplace</a:t>
            </a:r>
            <a:endParaRPr lang="en-US" sz="3600" b="1" dirty="0">
              <a:cs typeface="Calibri"/>
            </a:endParaRPr>
          </a:p>
        </p:txBody>
      </p:sp>
      <p:pic>
        <p:nvPicPr>
          <p:cNvPr id="13" name="Picture 12" descr="A stone statue of a person&#10;&#10;Description automatically generated">
            <a:extLst>
              <a:ext uri="{FF2B5EF4-FFF2-40B4-BE49-F238E27FC236}">
                <a16:creationId xmlns:a16="http://schemas.microsoft.com/office/drawing/2014/main" id="{8714EE5B-710E-8E2B-8D05-CA99C6F5C998}"/>
              </a:ext>
            </a:extLst>
          </p:cNvPr>
          <p:cNvPicPr>
            <a:picLocks noChangeAspect="1"/>
          </p:cNvPicPr>
          <p:nvPr/>
        </p:nvPicPr>
        <p:blipFill>
          <a:blip r:embed="rId6"/>
          <a:stretch>
            <a:fillRect/>
          </a:stretch>
        </p:blipFill>
        <p:spPr>
          <a:xfrm>
            <a:off x="8400536" y="5060806"/>
            <a:ext cx="1373660" cy="1792361"/>
          </a:xfrm>
          <a:prstGeom prst="rect">
            <a:avLst/>
          </a:prstGeom>
        </p:spPr>
      </p:pic>
      <p:pic>
        <p:nvPicPr>
          <p:cNvPr id="14" name="Picture 13" descr="A statue of a person with long hair&#10;&#10;Description automatically generated">
            <a:extLst>
              <a:ext uri="{FF2B5EF4-FFF2-40B4-BE49-F238E27FC236}">
                <a16:creationId xmlns:a16="http://schemas.microsoft.com/office/drawing/2014/main" id="{CB9000AF-F293-EC48-2E2B-AE19E6930069}"/>
              </a:ext>
            </a:extLst>
          </p:cNvPr>
          <p:cNvPicPr>
            <a:picLocks noChangeAspect="1"/>
          </p:cNvPicPr>
          <p:nvPr/>
        </p:nvPicPr>
        <p:blipFill>
          <a:blip r:embed="rId7"/>
          <a:stretch>
            <a:fillRect/>
          </a:stretch>
        </p:blipFill>
        <p:spPr>
          <a:xfrm>
            <a:off x="9770075" y="5057002"/>
            <a:ext cx="2423984" cy="1799968"/>
          </a:xfrm>
          <a:prstGeom prst="rect">
            <a:avLst/>
          </a:prstGeom>
        </p:spPr>
      </p:pic>
      <p:pic>
        <p:nvPicPr>
          <p:cNvPr id="16" name="Picture 15" descr="A stone statue of a person&#10;&#10;Description automatically generated">
            <a:extLst>
              <a:ext uri="{FF2B5EF4-FFF2-40B4-BE49-F238E27FC236}">
                <a16:creationId xmlns:a16="http://schemas.microsoft.com/office/drawing/2014/main" id="{8A5AE6D2-07E5-4CA5-BCFF-BF13AA5A5805}"/>
              </a:ext>
            </a:extLst>
          </p:cNvPr>
          <p:cNvPicPr>
            <a:picLocks noChangeAspect="1"/>
          </p:cNvPicPr>
          <p:nvPr/>
        </p:nvPicPr>
        <p:blipFill>
          <a:blip r:embed="rId8"/>
          <a:stretch>
            <a:fillRect/>
          </a:stretch>
        </p:blipFill>
        <p:spPr>
          <a:xfrm>
            <a:off x="4158048" y="5057002"/>
            <a:ext cx="2434282" cy="1799968"/>
          </a:xfrm>
          <a:prstGeom prst="rect">
            <a:avLst/>
          </a:prstGeom>
        </p:spPr>
      </p:pic>
    </p:spTree>
    <p:extLst>
      <p:ext uri="{BB962C8B-B14F-4D97-AF65-F5344CB8AC3E}">
        <p14:creationId xmlns:p14="http://schemas.microsoft.com/office/powerpoint/2010/main" val="866344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Q: We have an employee who is a foster parent. They had a child placed for a short time in July. They expect to have another child placed soon.</a:t>
            </a:r>
          </a:p>
          <a:p>
            <a:pPr marL="0" indent="0" algn="just">
              <a:buNone/>
            </a:pPr>
            <a:endParaRPr lang="en-US" dirty="0"/>
          </a:p>
          <a:p>
            <a:pPr marL="0" indent="0" algn="just">
              <a:buNone/>
            </a:pPr>
            <a:r>
              <a:rPr lang="en-US" dirty="0"/>
              <a:t>A: Paid parental leave </a:t>
            </a:r>
            <a:r>
              <a:rPr lang="en-US" dirty="0">
                <a:cs typeface="Calibri"/>
              </a:rPr>
              <a:t>m</a:t>
            </a:r>
            <a:r>
              <a:rPr lang="en-US" dirty="0"/>
              <a:t>ay be used only once for a Qualifying Event within a 12 month period.</a:t>
            </a:r>
            <a:endParaRPr lang="en-US" dirty="0">
              <a:ea typeface="Calibri"/>
              <a:cs typeface="Calibri"/>
            </a:endParaRPr>
          </a:p>
          <a:p>
            <a:pPr marL="0" indent="0" algn="r">
              <a:buNone/>
            </a:pPr>
            <a:endParaRPr lang="en-US" dirty="0">
              <a:ea typeface="Calibri"/>
              <a:cs typeface="Calibri"/>
            </a:endParaRPr>
          </a:p>
          <a:p>
            <a:pPr marL="0" indent="0" algn="r">
              <a:buNone/>
            </a:pPr>
            <a:r>
              <a:rPr lang="en-US" dirty="0">
                <a:ea typeface="Calibri"/>
                <a:cs typeface="Calibri"/>
              </a:rPr>
              <a:t>1C SBCCC 200.100(h)(1)</a:t>
            </a:r>
          </a:p>
        </p:txBody>
      </p:sp>
    </p:spTree>
    <p:extLst>
      <p:ext uri="{BB962C8B-B14F-4D97-AF65-F5344CB8AC3E}">
        <p14:creationId xmlns:p14="http://schemas.microsoft.com/office/powerpoint/2010/main" val="2020124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Paid parental leave </a:t>
            </a:r>
            <a:endParaRPr lang="en-US" dirty="0">
              <a:ea typeface="Calibri"/>
              <a:cs typeface="Calibri"/>
            </a:endParaRPr>
          </a:p>
          <a:p>
            <a:pPr marL="0" indent="0" algn="just">
              <a:buNone/>
            </a:pPr>
            <a:endParaRPr lang="en-US" dirty="0"/>
          </a:p>
          <a:p>
            <a:pPr algn="just"/>
            <a:r>
              <a:rPr lang="en-US" dirty="0"/>
              <a:t>Is awarded in addition to other leave authorized by State or federal law.</a:t>
            </a:r>
            <a:endParaRPr lang="en-US" dirty="0">
              <a:ea typeface="Calibri"/>
              <a:cs typeface="Calibri"/>
            </a:endParaRPr>
          </a:p>
          <a:p>
            <a:pPr marL="0" indent="0" algn="just">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r>
              <a:rPr lang="en-US" dirty="0">
                <a:ea typeface="Calibri"/>
                <a:cs typeface="Calibri"/>
              </a:rPr>
              <a:t>§ 126‑8.6(d)(1)</a:t>
            </a:r>
          </a:p>
        </p:txBody>
      </p:sp>
    </p:spTree>
    <p:extLst>
      <p:ext uri="{BB962C8B-B14F-4D97-AF65-F5344CB8AC3E}">
        <p14:creationId xmlns:p14="http://schemas.microsoft.com/office/powerpoint/2010/main" val="1515080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4654296" y="329184"/>
            <a:ext cx="6894576" cy="1783080"/>
          </a:xfrm>
        </p:spPr>
        <p:txBody>
          <a:bodyPr anchor="b">
            <a:normAutofit fontScale="90000"/>
          </a:bodyPr>
          <a:lstStyle/>
          <a:p>
            <a:br>
              <a:rPr lang="en-US" sz="3600" b="1" cap="all" dirty="0">
                <a:ea typeface="+mj-lt"/>
                <a:cs typeface="+mj-lt"/>
              </a:rPr>
            </a:br>
            <a:br>
              <a:rPr lang="en-US" sz="3600" b="1" cap="all" dirty="0">
                <a:ea typeface="+mj-lt"/>
                <a:cs typeface="+mj-lt"/>
              </a:rPr>
            </a:br>
            <a:br>
              <a:rPr lang="en-US" sz="3600" b="1" cap="all" dirty="0">
                <a:ea typeface="+mj-lt"/>
                <a:cs typeface="+mj-lt"/>
              </a:rPr>
            </a:br>
            <a:r>
              <a:rPr lang="en-US" sz="3600" b="1" cap="all" dirty="0">
                <a:ea typeface="+mj-lt"/>
                <a:cs typeface="+mj-lt"/>
              </a:rPr>
              <a:t>PAID PARENTAL LEAVE </a:t>
            </a:r>
            <a:br>
              <a:rPr lang="en-US" sz="3600" b="1" cap="all" dirty="0">
                <a:ea typeface="+mj-lt"/>
                <a:cs typeface="+mj-lt"/>
              </a:rPr>
            </a:br>
            <a:br>
              <a:rPr lang="en-US" sz="3600" b="1" cap="all" dirty="0">
                <a:ea typeface="+mj-lt"/>
                <a:cs typeface="+mj-lt"/>
              </a:rPr>
            </a:br>
            <a:endParaRPr lang="en-US" sz="3600" dirty="0"/>
          </a:p>
        </p:txBody>
      </p:sp>
      <p:pic>
        <p:nvPicPr>
          <p:cNvPr id="12" name="Picture 11" descr="Calculator, pen, compass, money and a paper with graphs printed on it">
            <a:extLst>
              <a:ext uri="{FF2B5EF4-FFF2-40B4-BE49-F238E27FC236}">
                <a16:creationId xmlns:a16="http://schemas.microsoft.com/office/drawing/2014/main" id="{CC6F5F0C-AB3A-CDD6-F43C-CB9CA7F2D932}"/>
              </a:ext>
            </a:extLst>
          </p:cNvPr>
          <p:cNvPicPr>
            <a:picLocks noChangeAspect="1"/>
          </p:cNvPicPr>
          <p:nvPr/>
        </p:nvPicPr>
        <p:blipFill rotWithShape="1">
          <a:blip r:embed="rId3"/>
          <a:srcRect l="32819" r="31522" b="8"/>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8"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4654296" y="2706624"/>
            <a:ext cx="6894576" cy="3483864"/>
          </a:xfrm>
        </p:spPr>
        <p:txBody>
          <a:bodyPr vert="horz" lIns="91440" tIns="45720" rIns="91440" bIns="45720" rtlCol="0" anchor="t">
            <a:noAutofit/>
          </a:bodyPr>
          <a:lstStyle/>
          <a:p>
            <a:pPr marL="0" indent="0">
              <a:buNone/>
            </a:pPr>
            <a:r>
              <a:rPr lang="en-US" dirty="0"/>
              <a:t>Paid parental leave </a:t>
            </a:r>
            <a:endParaRPr lang="en-US" dirty="0">
              <a:ea typeface="Calibri"/>
              <a:cs typeface="Calibri"/>
            </a:endParaRPr>
          </a:p>
          <a:p>
            <a:pPr marL="0" indent="0">
              <a:buNone/>
            </a:pPr>
            <a:endParaRPr lang="en-US" dirty="0">
              <a:ea typeface="Calibri"/>
              <a:cs typeface="Calibri"/>
            </a:endParaRPr>
          </a:p>
          <a:p>
            <a:r>
              <a:rPr lang="en-US" dirty="0"/>
              <a:t>Has no cash value upon termination from employment.</a:t>
            </a:r>
            <a:endParaRPr lang="en-US" dirty="0">
              <a:ea typeface="Calibri"/>
              <a:cs typeface="Calibri"/>
            </a:endParaRPr>
          </a:p>
          <a:p>
            <a:pPr marL="0" indent="0">
              <a:buNone/>
            </a:pPr>
            <a:endParaRPr lang="en-US" dirty="0">
              <a:ea typeface="Calibri"/>
              <a:cs typeface="Calibri"/>
            </a:endParaRPr>
          </a:p>
          <a:p>
            <a:pPr marL="0" indent="0">
              <a:buNone/>
            </a:pPr>
            <a:endParaRPr lang="en-US" dirty="0">
              <a:ea typeface="Calibri"/>
              <a:cs typeface="Calibri"/>
            </a:endParaRPr>
          </a:p>
          <a:p>
            <a:pPr marL="0" indent="0" algn="r">
              <a:buNone/>
            </a:pPr>
            <a:r>
              <a:rPr lang="en-US" dirty="0">
                <a:ea typeface="Calibri"/>
                <a:cs typeface="Calibri"/>
              </a:rPr>
              <a:t>§ 126‑8.6(d)(2)</a:t>
            </a:r>
          </a:p>
        </p:txBody>
      </p:sp>
    </p:spTree>
    <p:extLst>
      <p:ext uri="{BB962C8B-B14F-4D97-AF65-F5344CB8AC3E}">
        <p14:creationId xmlns:p14="http://schemas.microsoft.com/office/powerpoint/2010/main" val="323599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br>
              <a:rPr lang="en-US" sz="4000" b="1" cap="all" dirty="0">
                <a:ea typeface="+mj-lt"/>
                <a:cs typeface="+mj-lt"/>
              </a:rPr>
            </a:br>
            <a:r>
              <a:rPr lang="en-US" sz="4000" b="1" cap="all" dirty="0">
                <a:ea typeface="+mj-lt"/>
                <a:cs typeface="+mj-lt"/>
              </a:rPr>
              <a:t>PAID </a:t>
            </a:r>
            <a:br>
              <a:rPr lang="en-US" sz="4000" b="1" cap="all" dirty="0">
                <a:ea typeface="+mj-lt"/>
                <a:cs typeface="+mj-lt"/>
              </a:rPr>
            </a:br>
            <a:r>
              <a:rPr lang="en-US" sz="4000" b="1" cap="all" dirty="0">
                <a:ea typeface="+mj-lt"/>
                <a:cs typeface="+mj-lt"/>
              </a:rPr>
              <a:t>PARENTAL </a:t>
            </a:r>
            <a:br>
              <a:rPr lang="en-US" sz="4000" b="1" cap="all" dirty="0">
                <a:ea typeface="+mj-lt"/>
                <a:cs typeface="+mj-lt"/>
              </a:rPr>
            </a:br>
            <a:r>
              <a:rPr lang="en-US" sz="4000" b="1" cap="all" dirty="0">
                <a:ea typeface="+mj-lt"/>
                <a:cs typeface="+mj-lt"/>
              </a:rPr>
              <a:t>LEAVE </a:t>
            </a:r>
            <a:br>
              <a:rPr lang="en-US" sz="4000" b="1" cap="all" dirty="0">
                <a:ea typeface="+mj-lt"/>
                <a:cs typeface="+mj-lt"/>
              </a:rPr>
            </a:br>
            <a:br>
              <a:rPr lang="en-US" sz="4000" b="1" cap="all" dirty="0">
                <a:ea typeface="+mj-lt"/>
                <a:cs typeface="+mj-lt"/>
              </a:rPr>
            </a:b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Autofit/>
          </a:bodyPr>
          <a:lstStyle/>
          <a:p>
            <a:pPr marL="0" indent="0" algn="just">
              <a:buNone/>
            </a:pPr>
            <a:r>
              <a:rPr lang="en-US" dirty="0"/>
              <a:t>Paid parental leave </a:t>
            </a:r>
            <a:endParaRPr lang="en-US" dirty="0">
              <a:ea typeface="Calibri"/>
              <a:cs typeface="Calibri"/>
            </a:endParaRPr>
          </a:p>
          <a:p>
            <a:pPr marL="0" indent="0" algn="just">
              <a:buNone/>
            </a:pPr>
            <a:endParaRPr lang="en-US" dirty="0">
              <a:ea typeface="Calibri"/>
              <a:cs typeface="Calibri"/>
            </a:endParaRPr>
          </a:p>
          <a:p>
            <a:pPr algn="just"/>
            <a:r>
              <a:rPr lang="en-US" dirty="0"/>
              <a:t>May not be used for calculating an employee's retirement benefits.</a:t>
            </a: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endParaRPr lang="en-US" dirty="0">
              <a:ea typeface="Calibri"/>
              <a:cs typeface="Calibri"/>
            </a:endParaRPr>
          </a:p>
          <a:p>
            <a:pPr marL="0" indent="0" algn="r">
              <a:buNone/>
            </a:pPr>
            <a:r>
              <a:rPr lang="en-US" dirty="0">
                <a:ea typeface="Calibri"/>
                <a:cs typeface="Calibri"/>
              </a:rPr>
              <a:t>§ 126‑8.6(d)(3)</a:t>
            </a:r>
          </a:p>
        </p:txBody>
      </p:sp>
    </p:spTree>
    <p:extLst>
      <p:ext uri="{BB962C8B-B14F-4D97-AF65-F5344CB8AC3E}">
        <p14:creationId xmlns:p14="http://schemas.microsoft.com/office/powerpoint/2010/main" val="172749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br>
              <a:rPr lang="en-US" sz="3600" b="1" cap="all" dirty="0">
                <a:ea typeface="+mj-lt"/>
                <a:cs typeface="+mj-lt"/>
              </a:rPr>
            </a:br>
            <a:r>
              <a:rPr lang="en-US" sz="3600" b="1" cap="all" dirty="0">
                <a:ea typeface="+mj-lt"/>
                <a:cs typeface="+mj-lt"/>
              </a:rPr>
              <a:t>PAID PARENTAL LEAVE</a:t>
            </a:r>
            <a:endParaRPr lang="en-US" sz="3600" cap="all" dirty="0">
              <a:ea typeface="Calibri Light"/>
              <a:cs typeface="Calibri Light"/>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b="1" dirty="0">
                <a:ea typeface="Calibri"/>
                <a:cs typeface="Calibri"/>
              </a:rPr>
              <a:t>Section 5.1.(f)</a:t>
            </a:r>
          </a:p>
          <a:p>
            <a:pPr marL="0" indent="0">
              <a:buNone/>
            </a:pPr>
            <a:endParaRPr lang="en-US" b="1" dirty="0">
              <a:ea typeface="Calibri"/>
              <a:cs typeface="Calibri"/>
            </a:endParaRPr>
          </a:p>
          <a:p>
            <a:pPr marL="0" indent="0">
              <a:buNone/>
            </a:pPr>
            <a:r>
              <a:rPr lang="en-US" dirty="0">
                <a:ea typeface="Calibri"/>
                <a:cs typeface="Calibri"/>
              </a:rPr>
              <a:t>"This Part becomes effective </a:t>
            </a:r>
            <a:r>
              <a:rPr lang="en-US" b="1" dirty="0">
                <a:ea typeface="Calibri"/>
                <a:cs typeface="Calibri"/>
              </a:rPr>
              <a:t>July 1, 2023</a:t>
            </a:r>
            <a:r>
              <a:rPr lang="en-US" dirty="0">
                <a:ea typeface="Calibri"/>
                <a:cs typeface="Calibri"/>
              </a:rPr>
              <a:t>, and applies to requests for paid parental leave related to </a:t>
            </a:r>
            <a:r>
              <a:rPr lang="en-US" b="1" dirty="0">
                <a:ea typeface="Calibri"/>
                <a:cs typeface="Calibri"/>
              </a:rPr>
              <a:t>births occurring on or after </a:t>
            </a:r>
            <a:r>
              <a:rPr lang="en-US" dirty="0">
                <a:ea typeface="Calibri"/>
                <a:cs typeface="Calibri"/>
              </a:rPr>
              <a:t>that date."(emphasis in bold added)</a:t>
            </a:r>
            <a:endParaRPr lang="en-US" dirty="0"/>
          </a:p>
          <a:p>
            <a:pPr marL="0" indent="0">
              <a:buNone/>
            </a:pPr>
            <a:endParaRPr lang="en-US" dirty="0">
              <a:ea typeface="Calibri"/>
              <a:cs typeface="Calibri"/>
            </a:endParaRPr>
          </a:p>
          <a:p>
            <a:pPr marL="0" indent="0">
              <a:buNone/>
            </a:pPr>
            <a:r>
              <a:rPr lang="en-US" dirty="0">
                <a:cs typeface="Calibri"/>
              </a:rPr>
              <a:t>The relevant administrative code is effective July 1, 2023, and describes eligibility for leave in terms of the documented Qualifying Event. </a:t>
            </a:r>
          </a:p>
          <a:p>
            <a:pPr marL="0" indent="0">
              <a:buNone/>
            </a:pPr>
            <a:endParaRPr lang="en-US" dirty="0">
              <a:cs typeface="Calibri"/>
            </a:endParaRPr>
          </a:p>
          <a:p>
            <a:pPr marL="0" indent="0">
              <a:buNone/>
            </a:pPr>
            <a:endParaRPr lang="en-US">
              <a:cs typeface="Calibri"/>
            </a:endParaRPr>
          </a:p>
          <a:p>
            <a:endParaRPr lang="en-US" sz="2200" b="1" dirty="0">
              <a:ea typeface="Calibri"/>
              <a:cs typeface="Calibri"/>
            </a:endParaRPr>
          </a:p>
        </p:txBody>
      </p:sp>
    </p:spTree>
    <p:extLst>
      <p:ext uri="{BB962C8B-B14F-4D97-AF65-F5344CB8AC3E}">
        <p14:creationId xmlns:p14="http://schemas.microsoft.com/office/powerpoint/2010/main" val="256575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D226E-3585-4FF2-B103-2B33D05CADD7}"/>
              </a:ext>
            </a:extLst>
          </p:cNvPr>
          <p:cNvSpPr>
            <a:spLocks noGrp="1"/>
          </p:cNvSpPr>
          <p:nvPr>
            <p:ph type="title"/>
          </p:nvPr>
        </p:nvSpPr>
        <p:spPr/>
        <p:txBody>
          <a:bodyPr>
            <a:normAutofit fontScale="90000"/>
          </a:bodyPr>
          <a:lstStyle/>
          <a:p>
            <a:pPr algn="ctr"/>
            <a:r>
              <a:rPr lang="en-US" dirty="0"/>
              <a:t>Session Law 2023-62 </a:t>
            </a:r>
            <a:br>
              <a:rPr lang="en-US" dirty="0"/>
            </a:br>
            <a:br>
              <a:rPr lang="en-US" dirty="0"/>
            </a:br>
            <a:r>
              <a:rPr lang="en-US" dirty="0">
                <a:ea typeface="Calibri Light" panose="020F0302020204030204"/>
                <a:cs typeface="Calibri Light" panose="020F0302020204030204"/>
              </a:rPr>
              <a:t>Prohibit compelled speech</a:t>
            </a:r>
            <a:br>
              <a:rPr lang="en-US" dirty="0">
                <a:ea typeface="Calibri Light" panose="020F0302020204030204"/>
                <a:cs typeface="Calibri Light" panose="020F0302020204030204"/>
              </a:rPr>
            </a:br>
            <a:r>
              <a:rPr lang="en-US" dirty="0">
                <a:ea typeface="Calibri Light" panose="020F0302020204030204"/>
                <a:cs typeface="Calibri Light" panose="020F0302020204030204"/>
              </a:rPr>
              <a:t>Ensure dignity and nondiscrimination</a:t>
            </a:r>
          </a:p>
        </p:txBody>
      </p:sp>
    </p:spTree>
    <p:extLst>
      <p:ext uri="{BB962C8B-B14F-4D97-AF65-F5344CB8AC3E}">
        <p14:creationId xmlns:p14="http://schemas.microsoft.com/office/powerpoint/2010/main" val="302488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640080" y="325369"/>
            <a:ext cx="4368602" cy="1956841"/>
          </a:xfrm>
        </p:spPr>
        <p:txBody>
          <a:bodyPr anchor="b">
            <a:normAutofit/>
          </a:bodyPr>
          <a:lstStyle/>
          <a:p>
            <a:r>
              <a:rPr lang="en-US" sz="4000" b="1" dirty="0">
                <a:latin typeface="Calibri Light"/>
                <a:ea typeface="Calibri Light"/>
                <a:cs typeface="Calibri Light"/>
              </a:rPr>
              <a:t>S.L. 2023 - 62</a:t>
            </a:r>
            <a:br>
              <a:rPr lang="en-US" sz="4000" dirty="0">
                <a:latin typeface="Calibri Light"/>
                <a:ea typeface="Calibri Light"/>
                <a:cs typeface="Calibri Light"/>
              </a:rPr>
            </a:br>
            <a:endParaRPr lang="en-US" sz="38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What does and does not apply to community colleges?</a:t>
            </a:r>
            <a:endParaRPr lang="en-US" dirty="0"/>
          </a:p>
          <a:p>
            <a:endParaRPr lang="en-US" sz="2200" b="1" dirty="0">
              <a:ea typeface="Calibri"/>
              <a:cs typeface="Calibri"/>
            </a:endParaRPr>
          </a:p>
          <a:p>
            <a:endParaRPr lang="en-US" sz="2200" dirty="0">
              <a:ea typeface="Calibri"/>
              <a:cs typeface="Calibri"/>
            </a:endParaRPr>
          </a:p>
        </p:txBody>
      </p:sp>
      <p:pic>
        <p:nvPicPr>
          <p:cNvPr id="5" name="Picture 4" descr="Puzzle pieces">
            <a:extLst>
              <a:ext uri="{FF2B5EF4-FFF2-40B4-BE49-F238E27FC236}">
                <a16:creationId xmlns:a16="http://schemas.microsoft.com/office/drawing/2014/main" id="{B928EFAE-33E4-2E6E-F110-14FD232F0257}"/>
              </a:ext>
            </a:extLst>
          </p:cNvPr>
          <p:cNvPicPr>
            <a:picLocks noChangeAspect="1"/>
          </p:cNvPicPr>
          <p:nvPr/>
        </p:nvPicPr>
        <p:blipFill rotWithShape="1">
          <a:blip r:embed="rId3"/>
          <a:srcRect l="20749" r="12649" b="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4120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2023 - 62</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sz="2800" cap="all" dirty="0">
                <a:latin typeface="Calibri"/>
                <a:ea typeface="+mj-lt"/>
                <a:cs typeface="+mj-lt"/>
              </a:rPr>
              <a:t>Part i. Prohibit state government from compelling certain forms of employee speech</a:t>
            </a:r>
            <a:br>
              <a:rPr lang="en-US" sz="2800" cap="all" dirty="0">
                <a:latin typeface="Calibri"/>
                <a:ea typeface="+mj-lt"/>
                <a:cs typeface="+mj-lt"/>
              </a:rPr>
            </a:br>
            <a:endParaRPr lang="en-US" sz="2800" cap="all" dirty="0">
              <a:latin typeface="Calibri"/>
              <a:ea typeface="+mj-lt"/>
              <a:cs typeface="+mj-lt"/>
            </a:endParaRPr>
          </a:p>
          <a:p>
            <a:pPr marL="0" indent="0">
              <a:buNone/>
            </a:pPr>
            <a:r>
              <a:rPr lang="en-US" sz="2800" cap="all" dirty="0">
                <a:latin typeface="Calibri"/>
                <a:ea typeface="+mj-lt"/>
                <a:cs typeface="+mj-lt"/>
              </a:rPr>
              <a:t>Part II. Dignity in state government workplaces</a:t>
            </a:r>
          </a:p>
          <a:p>
            <a:pPr marL="0" indent="0">
              <a:buNone/>
            </a:pPr>
            <a:endParaRPr lang="en-US" cap="all" dirty="0">
              <a:latin typeface="Calibri"/>
              <a:ea typeface="+mj-lt"/>
              <a:cs typeface="+mj-lt"/>
            </a:endParaRPr>
          </a:p>
          <a:p>
            <a:pPr marL="0" indent="0">
              <a:buNone/>
            </a:pPr>
            <a:r>
              <a:rPr lang="en-US" cap="all" dirty="0">
                <a:latin typeface="Calibri"/>
                <a:ea typeface="+mj-lt"/>
                <a:cs typeface="+mj-lt"/>
              </a:rPr>
              <a:t>Part iii. miscellaneous</a:t>
            </a:r>
            <a:endParaRPr lang="en-US" dirty="0">
              <a:latin typeface="Calibri"/>
              <a:ea typeface="Arial"/>
              <a:cs typeface="Arial"/>
            </a:endParaRPr>
          </a:p>
        </p:txBody>
      </p:sp>
    </p:spTree>
    <p:extLst>
      <p:ext uri="{BB962C8B-B14F-4D97-AF65-F5344CB8AC3E}">
        <p14:creationId xmlns:p14="http://schemas.microsoft.com/office/powerpoint/2010/main" val="3616823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br>
              <a:rPr lang="en-US" sz="4000" b="1" cap="all" dirty="0">
                <a:ea typeface="+mj-lt"/>
                <a:cs typeface="+mj-lt"/>
              </a:rPr>
            </a:br>
            <a:br>
              <a:rPr lang="en-US" sz="4000" b="1" cap="all" dirty="0">
                <a:ea typeface="+mj-lt"/>
                <a:cs typeface="+mj-lt"/>
              </a:rPr>
            </a:br>
            <a:r>
              <a:rPr lang="en-US" sz="4000" b="1" cap="all" dirty="0">
                <a:ea typeface="+mj-lt"/>
                <a:cs typeface="+mj-lt"/>
              </a:rPr>
              <a:t>Part I</a:t>
            </a:r>
            <a:br>
              <a:rPr lang="en-US" sz="4000" b="1" cap="all" dirty="0">
                <a:ea typeface="+mj-lt"/>
                <a:cs typeface="+mj-lt"/>
              </a:rPr>
            </a:br>
            <a:br>
              <a:rPr lang="en-US" sz="4000" b="1" cap="all" dirty="0">
                <a:ea typeface="+mj-lt"/>
                <a:cs typeface="+mj-lt"/>
              </a:rPr>
            </a:br>
            <a:r>
              <a:rPr lang="en-US" sz="4000" b="1" cap="all" dirty="0">
                <a:ea typeface="+mj-lt"/>
                <a:cs typeface="+mj-lt"/>
              </a:rPr>
              <a:t>Compelled speech prohibited</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fontScale="92500" lnSpcReduction="10000"/>
          </a:bodyPr>
          <a:lstStyle/>
          <a:p>
            <a:pPr algn="just">
              <a:buNone/>
            </a:pPr>
            <a:r>
              <a:rPr lang="en-US" dirty="0"/>
              <a:t>Each … institution shall …</a:t>
            </a:r>
            <a:r>
              <a:rPr lang="en-US" dirty="0">
                <a:cs typeface="Calibri"/>
              </a:rPr>
              <a:t> r</a:t>
            </a:r>
            <a:r>
              <a:rPr lang="en-US" dirty="0"/>
              <a:t>efrain from soliciting or requiring an applicant for employment</a:t>
            </a:r>
            <a:endParaRPr lang="en-US" dirty="0">
              <a:ea typeface="Calibri"/>
              <a:cs typeface="Calibri"/>
            </a:endParaRPr>
          </a:p>
          <a:p>
            <a:pPr marL="457200" indent="-457200"/>
            <a:r>
              <a:rPr lang="en-US" dirty="0"/>
              <a:t>To endorse or opine about beliefs, affiliations, ideals, or principles regarding matters of contemporary political debate or social action as a condition of employment.</a:t>
            </a:r>
          </a:p>
          <a:p>
            <a:pPr marL="457200" indent="-457200"/>
            <a:r>
              <a:rPr lang="en-US" dirty="0"/>
              <a:t>To describe the applicant's actions in support of, or in opposition to, these beliefs, affiliations, ideals, or principles</a:t>
            </a:r>
          </a:p>
          <a:p>
            <a:pPr marL="0" indent="0">
              <a:buNone/>
            </a:pPr>
            <a:endParaRPr lang="en-US" dirty="0">
              <a:ea typeface="Calibri"/>
              <a:cs typeface="Calibri"/>
            </a:endParaRPr>
          </a:p>
          <a:p>
            <a:pPr marL="0" indent="0" algn="r">
              <a:buNone/>
            </a:pPr>
            <a:r>
              <a:rPr lang="en-US" dirty="0">
                <a:ea typeface="Calibri"/>
                <a:cs typeface="Calibri"/>
              </a:rPr>
              <a:t>§ 126‑14.5(a)(1) </a:t>
            </a:r>
          </a:p>
          <a:p>
            <a:pPr marL="0" indent="0" algn="r">
              <a:buNone/>
            </a:pPr>
            <a:r>
              <a:rPr lang="en-US" dirty="0">
                <a:ea typeface="Calibri"/>
                <a:cs typeface="Calibri"/>
              </a:rPr>
              <a:t>§ 126‑14.5(a)(2)</a:t>
            </a:r>
          </a:p>
        </p:txBody>
      </p:sp>
    </p:spTree>
    <p:extLst>
      <p:ext uri="{BB962C8B-B14F-4D97-AF65-F5344CB8AC3E}">
        <p14:creationId xmlns:p14="http://schemas.microsoft.com/office/powerpoint/2010/main" val="29908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br>
              <a:rPr lang="en-US" sz="4000" b="1" cap="all" dirty="0">
                <a:ea typeface="+mj-lt"/>
                <a:cs typeface="+mj-lt"/>
              </a:rPr>
            </a:br>
            <a:br>
              <a:rPr lang="en-US" sz="4000" b="1" cap="all" dirty="0">
                <a:ea typeface="+mj-lt"/>
                <a:cs typeface="+mj-lt"/>
              </a:rPr>
            </a:br>
            <a:r>
              <a:rPr lang="en-US" sz="4000" b="1" cap="all" dirty="0">
                <a:ea typeface="+mj-lt"/>
                <a:cs typeface="+mj-lt"/>
              </a:rPr>
              <a:t>Part I</a:t>
            </a:r>
            <a:br>
              <a:rPr lang="en-US" sz="4000" b="1" cap="all" dirty="0">
                <a:ea typeface="+mj-lt"/>
                <a:cs typeface="+mj-lt"/>
              </a:rPr>
            </a:br>
            <a:br>
              <a:rPr lang="en-US" sz="4000" b="1" cap="all" dirty="0">
                <a:ea typeface="+mj-lt"/>
                <a:cs typeface="+mj-lt"/>
              </a:rPr>
            </a:br>
            <a:r>
              <a:rPr lang="en-US" sz="4000" b="1" cap="all" dirty="0">
                <a:ea typeface="+mj-lt"/>
                <a:cs typeface="+mj-lt"/>
              </a:rPr>
              <a:t>Compelled speech prohibited</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algn="just">
              <a:buNone/>
            </a:pPr>
            <a:r>
              <a:rPr lang="en-US" dirty="0"/>
              <a:t>Q: What if an applicant starts talking about something that we cannot ask?</a:t>
            </a:r>
          </a:p>
          <a:p>
            <a:pPr algn="just">
              <a:buNone/>
            </a:pPr>
            <a:r>
              <a:rPr lang="en-US" dirty="0">
                <a:ea typeface="Calibri"/>
                <a:cs typeface="Calibri"/>
              </a:rPr>
              <a:t>A: They may.</a:t>
            </a:r>
          </a:p>
          <a:p>
            <a:pPr marL="457200" indent="-457200"/>
            <a:endParaRPr lang="en-US" dirty="0"/>
          </a:p>
          <a:p>
            <a:pPr marL="0" indent="0">
              <a:buNone/>
            </a:pPr>
            <a:r>
              <a:rPr lang="en-US" dirty="0"/>
              <a:t>“Nothing in subsection (a) shall infringe on the ability of an applicant for employment to voluntarily opine or speak regarding any matter, including matters of contemporary political debate or social action.”</a:t>
            </a:r>
            <a:endParaRPr lang="en-US" dirty="0">
              <a:ea typeface="Calibri"/>
              <a:cs typeface="Calibri"/>
            </a:endParaRPr>
          </a:p>
          <a:p>
            <a:pPr marL="0" indent="0" algn="r">
              <a:buNone/>
            </a:pPr>
            <a:r>
              <a:rPr lang="en-US" dirty="0">
                <a:ea typeface="Calibri"/>
                <a:cs typeface="Calibri"/>
              </a:rPr>
              <a:t>§ 126‑14.5(b)</a:t>
            </a:r>
          </a:p>
        </p:txBody>
      </p:sp>
    </p:spTree>
    <p:extLst>
      <p:ext uri="{BB962C8B-B14F-4D97-AF65-F5344CB8AC3E}">
        <p14:creationId xmlns:p14="http://schemas.microsoft.com/office/powerpoint/2010/main" val="1426243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8D226E-3585-4FF2-B103-2B33D05CADD7}"/>
              </a:ext>
            </a:extLst>
          </p:cNvPr>
          <p:cNvSpPr>
            <a:spLocks noGrp="1"/>
          </p:cNvSpPr>
          <p:nvPr>
            <p:ph type="title"/>
          </p:nvPr>
        </p:nvSpPr>
        <p:spPr/>
        <p:txBody>
          <a:bodyPr>
            <a:normAutofit fontScale="90000"/>
          </a:bodyPr>
          <a:lstStyle/>
          <a:p>
            <a:pPr algn="ctr"/>
            <a:br>
              <a:rPr lang="en-US" dirty="0"/>
            </a:br>
            <a:br>
              <a:rPr lang="en-US" dirty="0"/>
            </a:br>
            <a:r>
              <a:rPr lang="en-US" dirty="0"/>
              <a:t>Session Law 2023-14</a:t>
            </a:r>
            <a:br>
              <a:rPr lang="en-US" dirty="0"/>
            </a:br>
            <a:br>
              <a:rPr lang="en-US" dirty="0"/>
            </a:br>
            <a:r>
              <a:rPr lang="en-US" dirty="0"/>
              <a:t>Paid Parental Leave</a:t>
            </a:r>
            <a:endParaRPr lang="en-US" dirty="0">
              <a:ea typeface="Calibri Light" panose="020F0302020204030204"/>
              <a:cs typeface="Calibri Light" panose="020F0302020204030204"/>
            </a:endParaRPr>
          </a:p>
        </p:txBody>
      </p:sp>
      <p:sp>
        <p:nvSpPr>
          <p:cNvPr id="5" name="Text Placeholder 4">
            <a:extLst>
              <a:ext uri="{FF2B5EF4-FFF2-40B4-BE49-F238E27FC236}">
                <a16:creationId xmlns:a16="http://schemas.microsoft.com/office/drawing/2014/main" id="{D9EECAE3-81DD-4696-AF9D-36DCD775B90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19961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481013" y="3752849"/>
            <a:ext cx="3290887" cy="2452687"/>
          </a:xfrm>
        </p:spPr>
        <p:txBody>
          <a:bodyPr anchor="ctr">
            <a:normAutofit/>
          </a:bodyPr>
          <a:lstStyle/>
          <a:p>
            <a:r>
              <a:rPr lang="en-US" sz="2800" b="1" cap="all" dirty="0">
                <a:ea typeface="+mj-lt"/>
                <a:cs typeface="+mj-lt"/>
              </a:rPr>
              <a:t>S.L. 2023-62</a:t>
            </a:r>
            <a:br>
              <a:rPr lang="en-US" sz="2800" b="1" cap="all" dirty="0">
                <a:ea typeface="+mj-lt"/>
                <a:cs typeface="+mj-lt"/>
              </a:rPr>
            </a:br>
            <a:br>
              <a:rPr lang="en-US" sz="2800" b="1" cap="all" dirty="0">
                <a:ea typeface="+mj-lt"/>
                <a:cs typeface="+mj-lt"/>
              </a:rPr>
            </a:br>
            <a:r>
              <a:rPr lang="en-US" sz="2800" b="1" cap="all" dirty="0">
                <a:ea typeface="+mj-lt"/>
                <a:cs typeface="+mj-lt"/>
              </a:rPr>
              <a:t>Part I</a:t>
            </a:r>
            <a:br>
              <a:rPr lang="en-US" sz="2800" b="1" cap="all" dirty="0">
                <a:ea typeface="+mj-lt"/>
                <a:cs typeface="+mj-lt"/>
              </a:rPr>
            </a:br>
            <a:br>
              <a:rPr lang="en-US" sz="2800" b="1" cap="all" dirty="0">
                <a:ea typeface="+mj-lt"/>
                <a:cs typeface="+mj-lt"/>
              </a:rPr>
            </a:br>
            <a:r>
              <a:rPr lang="en-US" sz="2800" b="1" cap="all" dirty="0">
                <a:ea typeface="+mj-lt"/>
                <a:cs typeface="+mj-lt"/>
              </a:rPr>
              <a:t>Compelled speech prohibited</a:t>
            </a:r>
            <a:endParaRPr lang="en-US" sz="2800" dirty="0"/>
          </a:p>
        </p:txBody>
      </p:sp>
      <p:pic>
        <p:nvPicPr>
          <p:cNvPr id="9" name="Picture 8" descr="man-reading-a-magazine image - Free stock photo - Public Domain photo ...">
            <a:extLst>
              <a:ext uri="{FF2B5EF4-FFF2-40B4-BE49-F238E27FC236}">
                <a16:creationId xmlns:a16="http://schemas.microsoft.com/office/drawing/2014/main" id="{D6AE7E9A-44E3-E78F-7C8E-74BFCCD42500}"/>
              </a:ext>
            </a:extLst>
          </p:cNvPr>
          <p:cNvPicPr>
            <a:picLocks noChangeAspect="1"/>
          </p:cNvPicPr>
          <p:nvPr/>
        </p:nvPicPr>
        <p:blipFill rotWithShape="1">
          <a:blip r:embed="rId3"/>
          <a:srcRect t="24636" b="2125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4223982" y="3709718"/>
            <a:ext cx="7485413" cy="3070913"/>
          </a:xfrm>
        </p:spPr>
        <p:txBody>
          <a:bodyPr vert="horz" lIns="91440" tIns="45720" rIns="91440" bIns="45720" rtlCol="0" anchor="ctr">
            <a:noAutofit/>
          </a:bodyPr>
          <a:lstStyle/>
          <a:p>
            <a:pPr>
              <a:buNone/>
            </a:pPr>
            <a:r>
              <a:rPr lang="en-US" dirty="0"/>
              <a:t>Q: What about the college’s application for employment?</a:t>
            </a:r>
            <a:endParaRPr lang="en-US" dirty="0">
              <a:cs typeface="Calibri"/>
            </a:endParaRPr>
          </a:p>
          <a:p>
            <a:pPr>
              <a:buNone/>
            </a:pPr>
            <a:endParaRPr lang="en-US" dirty="0"/>
          </a:p>
          <a:p>
            <a:pPr>
              <a:buNone/>
            </a:pPr>
            <a:r>
              <a:rPr lang="en-US" dirty="0"/>
              <a:t>A: Do not ask on the application what you cannot solicit or require of an applicant directly.</a:t>
            </a:r>
            <a:endParaRPr lang="en-US">
              <a:cs typeface="Calibri"/>
            </a:endParaRPr>
          </a:p>
          <a:p>
            <a:pPr marL="0" indent="0">
              <a:buNone/>
            </a:pPr>
            <a:endParaRPr lang="en-US" dirty="0">
              <a:ea typeface="Calibri"/>
              <a:cs typeface="Calibri"/>
            </a:endParaRPr>
          </a:p>
          <a:p>
            <a:pPr marL="0" indent="0" algn="r">
              <a:buNone/>
            </a:pPr>
            <a:r>
              <a:rPr lang="en-US" dirty="0">
                <a:ea typeface="Calibri"/>
                <a:cs typeface="Calibri"/>
              </a:rPr>
              <a:t>§ 126‑14.5(c)</a:t>
            </a:r>
          </a:p>
        </p:txBody>
      </p:sp>
    </p:spTree>
    <p:extLst>
      <p:ext uri="{BB962C8B-B14F-4D97-AF65-F5344CB8AC3E}">
        <p14:creationId xmlns:p14="http://schemas.microsoft.com/office/powerpoint/2010/main" val="981745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br>
              <a:rPr lang="en-US" sz="4000" b="1" cap="all" dirty="0">
                <a:ea typeface="+mj-lt"/>
                <a:cs typeface="+mj-lt"/>
              </a:rPr>
            </a:br>
            <a:br>
              <a:rPr lang="en-US" sz="4000" b="1" cap="all" dirty="0">
                <a:ea typeface="+mj-lt"/>
                <a:cs typeface="+mj-lt"/>
              </a:rPr>
            </a:br>
            <a:r>
              <a:rPr lang="en-US" sz="4000" b="1" cap="all" dirty="0">
                <a:ea typeface="+mj-lt"/>
                <a:cs typeface="+mj-lt"/>
              </a:rPr>
              <a:t>Part I</a:t>
            </a:r>
            <a:br>
              <a:rPr lang="en-US" sz="4000" b="1" cap="all" dirty="0">
                <a:ea typeface="+mj-lt"/>
                <a:cs typeface="+mj-lt"/>
              </a:rPr>
            </a:br>
            <a:br>
              <a:rPr lang="en-US" sz="4000" b="1" cap="all" dirty="0">
                <a:ea typeface="+mj-lt"/>
                <a:cs typeface="+mj-lt"/>
              </a:rPr>
            </a:br>
            <a:r>
              <a:rPr lang="en-US" sz="4000" b="1" cap="all" dirty="0">
                <a:ea typeface="+mj-lt"/>
                <a:cs typeface="+mj-lt"/>
              </a:rPr>
              <a:t>Compelled speech prohibited</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algn="just">
              <a:buNone/>
            </a:pPr>
            <a:r>
              <a:rPr lang="en-US" dirty="0"/>
              <a:t>Q: What about the written materials an applicant submits or oral remarks from an applicant?</a:t>
            </a:r>
            <a:endParaRPr lang="en-US" dirty="0">
              <a:ea typeface="Calibri"/>
              <a:cs typeface="Calibri"/>
            </a:endParaRPr>
          </a:p>
          <a:p>
            <a:pPr marL="0" indent="0">
              <a:buNone/>
            </a:pPr>
            <a:endParaRPr lang="en-US" dirty="0"/>
          </a:p>
          <a:p>
            <a:pPr marL="0" indent="0">
              <a:buNone/>
            </a:pPr>
            <a:r>
              <a:rPr lang="en-US" dirty="0"/>
              <a:t>A: You can discuss these with the applicant.</a:t>
            </a:r>
          </a:p>
          <a:p>
            <a:pPr marL="0" indent="0">
              <a:buNone/>
            </a:pPr>
            <a:endParaRPr lang="en-US" dirty="0">
              <a:ea typeface="Calibri"/>
              <a:cs typeface="Calibri"/>
            </a:endParaRPr>
          </a:p>
          <a:p>
            <a:pPr marL="0" indent="0" algn="r">
              <a:buNone/>
            </a:pPr>
            <a:r>
              <a:rPr lang="en-US" dirty="0">
                <a:ea typeface="Calibri"/>
                <a:cs typeface="Calibri"/>
              </a:rPr>
              <a:t>§ 126‑14.5(d)(1)</a:t>
            </a:r>
          </a:p>
        </p:txBody>
      </p:sp>
    </p:spTree>
    <p:extLst>
      <p:ext uri="{BB962C8B-B14F-4D97-AF65-F5344CB8AC3E}">
        <p14:creationId xmlns:p14="http://schemas.microsoft.com/office/powerpoint/2010/main" val="202481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br>
              <a:rPr lang="en-US" sz="4000" b="1" cap="all" dirty="0">
                <a:ea typeface="+mj-lt"/>
                <a:cs typeface="+mj-lt"/>
              </a:rPr>
            </a:br>
            <a:br>
              <a:rPr lang="en-US" sz="4000" b="1" cap="all" dirty="0">
                <a:ea typeface="+mj-lt"/>
                <a:cs typeface="+mj-lt"/>
              </a:rPr>
            </a:br>
            <a:r>
              <a:rPr lang="en-US" sz="4000" b="1" cap="all" dirty="0">
                <a:ea typeface="+mj-lt"/>
                <a:cs typeface="+mj-lt"/>
              </a:rPr>
              <a:t>Part I</a:t>
            </a:r>
            <a:br>
              <a:rPr lang="en-US" sz="4000" b="1" cap="all" dirty="0">
                <a:ea typeface="+mj-lt"/>
                <a:cs typeface="+mj-lt"/>
              </a:rPr>
            </a:br>
            <a:br>
              <a:rPr lang="en-US" sz="4000" b="1" cap="all" dirty="0">
                <a:ea typeface="+mj-lt"/>
                <a:cs typeface="+mj-lt"/>
              </a:rPr>
            </a:br>
            <a:r>
              <a:rPr lang="en-US" sz="4000" b="1" cap="all" dirty="0">
                <a:ea typeface="+mj-lt"/>
                <a:cs typeface="+mj-lt"/>
              </a:rPr>
              <a:t>Compelled speech prohibited</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a:bodyPr>
          <a:lstStyle/>
          <a:p>
            <a:pPr algn="just">
              <a:buNone/>
            </a:pPr>
            <a:r>
              <a:rPr lang="en-US" dirty="0"/>
              <a:t>Q: What if there are federal or State laws, such as employment oaths, appointment affidavits, and licensure or certification requirements?</a:t>
            </a:r>
            <a:endParaRPr lang="en-US" dirty="0">
              <a:ea typeface="Calibri"/>
              <a:cs typeface="Calibri"/>
            </a:endParaRPr>
          </a:p>
          <a:p>
            <a:pPr marL="0" indent="0">
              <a:buNone/>
            </a:pPr>
            <a:endParaRPr lang="en-US" dirty="0"/>
          </a:p>
          <a:p>
            <a:pPr marL="0" indent="0">
              <a:buNone/>
            </a:pPr>
            <a:r>
              <a:rPr lang="en-US" dirty="0"/>
              <a:t>A: “Nothing in this section shall be construed to … affect the ability of [a college] from complying.”</a:t>
            </a:r>
          </a:p>
          <a:p>
            <a:pPr marL="0" indent="0">
              <a:buNone/>
            </a:pPr>
            <a:endParaRPr lang="en-US" dirty="0">
              <a:ea typeface="Calibri"/>
              <a:cs typeface="Calibri"/>
            </a:endParaRPr>
          </a:p>
          <a:p>
            <a:pPr marL="0" indent="0" algn="r">
              <a:buNone/>
            </a:pPr>
            <a:r>
              <a:rPr lang="en-US" dirty="0">
                <a:ea typeface="Calibri"/>
                <a:cs typeface="Calibri"/>
              </a:rPr>
              <a:t>§ 126‑14.5(d)(2)</a:t>
            </a:r>
          </a:p>
        </p:txBody>
      </p:sp>
    </p:spTree>
    <p:extLst>
      <p:ext uri="{BB962C8B-B14F-4D97-AF65-F5344CB8AC3E}">
        <p14:creationId xmlns:p14="http://schemas.microsoft.com/office/powerpoint/2010/main" val="4017687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62</a:t>
            </a:r>
            <a:br>
              <a:rPr lang="en-US" sz="3600" b="1" dirty="0">
                <a:latin typeface="Calibri Light"/>
                <a:ea typeface="Calibri Light"/>
                <a:cs typeface="Calibri Light"/>
              </a:rPr>
            </a:br>
            <a:r>
              <a:rPr lang="en-US" sz="3600" b="1" cap="all" dirty="0">
                <a:latin typeface="Calibri Light"/>
                <a:ea typeface="+mj-lt"/>
                <a:cs typeface="+mj-lt"/>
              </a:rPr>
              <a:t>Part II. Dignity in state government workplaces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910328"/>
          </a:xfrm>
        </p:spPr>
        <p:txBody>
          <a:bodyPr vert="horz" lIns="91440" tIns="45720" rIns="91440" bIns="45720" rtlCol="0" anchor="t">
            <a:normAutofit fontScale="77500" lnSpcReduction="20000"/>
          </a:bodyPr>
          <a:lstStyle/>
          <a:p>
            <a:pPr marL="0" indent="0">
              <a:buNone/>
            </a:pPr>
            <a:r>
              <a:rPr lang="en-US" b="1" dirty="0">
                <a:latin typeface="Calibri Light"/>
                <a:ea typeface="+mj-lt"/>
                <a:cs typeface="+mj-lt"/>
              </a:rPr>
              <a:t>This part begins with a legislative finding and a statement of intent:</a:t>
            </a:r>
          </a:p>
          <a:p>
            <a:pPr marL="0" indent="0">
              <a:buNone/>
            </a:pPr>
            <a:endParaRPr lang="en-US" b="1" dirty="0">
              <a:latin typeface="Calibri Light"/>
              <a:ea typeface="+mj-lt"/>
              <a:cs typeface="+mj-lt"/>
            </a:endParaRPr>
          </a:p>
          <a:p>
            <a:r>
              <a:rPr lang="en-US" dirty="0"/>
              <a:t>“The General Assembly finds that Article I, Section 1 of the Constitution of this State recognizes the equality and rights of all persons.”</a:t>
            </a:r>
          </a:p>
          <a:p>
            <a:pPr marL="0" indent="0">
              <a:buNone/>
            </a:pPr>
            <a:endParaRPr lang="en-US" dirty="0"/>
          </a:p>
          <a:p>
            <a:r>
              <a:rPr lang="en-US" dirty="0"/>
              <a:t>“Therefore, it is the intent of the General Assembly that State employees</a:t>
            </a:r>
          </a:p>
          <a:p>
            <a:pPr lvl="1"/>
            <a:endParaRPr lang="en-US" dirty="0"/>
          </a:p>
          <a:p>
            <a:pPr lvl="1"/>
            <a:r>
              <a:rPr lang="en-US" dirty="0"/>
              <a:t>respect the dignity of others, </a:t>
            </a:r>
          </a:p>
          <a:p>
            <a:pPr lvl="1"/>
            <a:endParaRPr lang="en-US" dirty="0"/>
          </a:p>
          <a:p>
            <a:pPr lvl="1"/>
            <a:r>
              <a:rPr lang="en-US" dirty="0"/>
              <a:t>acknowledge the right of others to express differing opinions, and the right to freedom of speech and association and </a:t>
            </a:r>
            <a:endParaRPr lang="en-US" dirty="0">
              <a:ea typeface="Calibri"/>
              <a:cs typeface="Calibri"/>
            </a:endParaRPr>
          </a:p>
          <a:p>
            <a:pPr marL="457200" lvl="1" indent="0">
              <a:buNone/>
            </a:pPr>
            <a:endParaRPr lang="en-US" dirty="0"/>
          </a:p>
          <a:p>
            <a:r>
              <a:rPr lang="en-US" dirty="0"/>
              <a:t>that State agencies employ training methods and procedures to further that intent.”</a:t>
            </a:r>
          </a:p>
          <a:p>
            <a:pPr marL="0" indent="0">
              <a:buNone/>
            </a:pPr>
            <a:r>
              <a:rPr lang="en-US" dirty="0"/>
              <a:t> </a:t>
            </a:r>
          </a:p>
          <a:p>
            <a:pPr marL="0" indent="0" algn="r">
              <a:buNone/>
            </a:pPr>
            <a:r>
              <a:rPr lang="en-US" dirty="0">
                <a:ea typeface="Calibri"/>
                <a:cs typeface="Calibri"/>
              </a:rPr>
              <a:t>§ 126‑14.6(a)</a:t>
            </a:r>
          </a:p>
        </p:txBody>
      </p:sp>
    </p:spTree>
    <p:extLst>
      <p:ext uri="{BB962C8B-B14F-4D97-AF65-F5344CB8AC3E}">
        <p14:creationId xmlns:p14="http://schemas.microsoft.com/office/powerpoint/2010/main" val="65288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62</a:t>
            </a:r>
            <a:br>
              <a:rPr lang="en-US" sz="3600" b="1" dirty="0">
                <a:latin typeface="Calibri Light"/>
                <a:ea typeface="Calibri Light"/>
                <a:cs typeface="Calibri Light"/>
              </a:rPr>
            </a:br>
            <a:r>
              <a:rPr lang="en-US" sz="3600" b="1" cap="all" dirty="0">
                <a:latin typeface="Calibri Light"/>
                <a:ea typeface="+mj-lt"/>
                <a:cs typeface="+mj-lt"/>
              </a:rPr>
              <a:t>Part II. Dignity in state government workplaces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910328"/>
          </a:xfrm>
        </p:spPr>
        <p:txBody>
          <a:bodyPr vert="horz" lIns="91440" tIns="45720" rIns="91440" bIns="45720" rtlCol="0" anchor="t">
            <a:normAutofit/>
          </a:bodyPr>
          <a:lstStyle/>
          <a:p>
            <a:pPr marL="0" indent="0">
              <a:buNone/>
            </a:pPr>
            <a:endParaRPr lang="en-US" b="1" dirty="0">
              <a:latin typeface="Calibri Light"/>
              <a:ea typeface="+mj-lt"/>
              <a:cs typeface="+mj-lt"/>
            </a:endParaRPr>
          </a:p>
          <a:p>
            <a:pPr marL="0" indent="0">
              <a:buNone/>
            </a:pPr>
            <a:r>
              <a:rPr lang="en-US" dirty="0">
                <a:latin typeface="Calibri"/>
                <a:ea typeface="+mj-lt"/>
                <a:cs typeface="+mj-lt"/>
              </a:rPr>
              <a:t>Employees may not be compelled to affirm or profess belief in 13 enumerated concepts.</a:t>
            </a:r>
          </a:p>
          <a:p>
            <a:pPr marL="0" indent="0">
              <a:buNone/>
            </a:pPr>
            <a:endParaRPr lang="en-US" dirty="0">
              <a:latin typeface="Calibri"/>
              <a:ea typeface="+mj-lt"/>
              <a:cs typeface="+mj-lt"/>
            </a:endParaRPr>
          </a:p>
          <a:p>
            <a:pPr marL="0" indent="0">
              <a:buNone/>
            </a:pPr>
            <a:r>
              <a:rPr lang="en-US" dirty="0">
                <a:latin typeface="Calibri"/>
                <a:ea typeface="+mj-lt"/>
                <a:cs typeface="+mj-lt"/>
              </a:rPr>
              <a:t>These concepts </a:t>
            </a:r>
            <a:r>
              <a:rPr lang="en-US" dirty="0">
                <a:latin typeface="Calibri"/>
                <a:cs typeface="Calibri Light"/>
              </a:rPr>
              <a:t>shall not be promoted in State government workplaces or included as part of any State employee training program.</a:t>
            </a:r>
            <a:r>
              <a:rPr lang="en-US" dirty="0">
                <a:latin typeface="Calibri"/>
                <a:ea typeface="+mj-lt"/>
                <a:cs typeface="+mj-lt"/>
              </a:rPr>
              <a:t> </a:t>
            </a:r>
          </a:p>
          <a:p>
            <a:pPr marL="0" indent="0">
              <a:buNone/>
            </a:pPr>
            <a:endParaRPr lang="en-US" dirty="0"/>
          </a:p>
          <a:p>
            <a:pPr marL="0" indent="0">
              <a:buNone/>
            </a:pPr>
            <a:r>
              <a:rPr lang="en-US" dirty="0"/>
              <a:t> </a:t>
            </a:r>
          </a:p>
          <a:p>
            <a:pPr marL="0" indent="0" algn="r">
              <a:buNone/>
            </a:pPr>
            <a:r>
              <a:rPr lang="en-US" dirty="0">
                <a:ea typeface="Calibri"/>
                <a:cs typeface="Calibri"/>
              </a:rPr>
              <a:t>§ 126‑14.6(b) and (c)</a:t>
            </a:r>
          </a:p>
        </p:txBody>
      </p:sp>
    </p:spTree>
    <p:extLst>
      <p:ext uri="{BB962C8B-B14F-4D97-AF65-F5344CB8AC3E}">
        <p14:creationId xmlns:p14="http://schemas.microsoft.com/office/powerpoint/2010/main" val="1503930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62</a:t>
            </a:r>
            <a:br>
              <a:rPr lang="en-US" sz="3600" b="1" dirty="0">
                <a:latin typeface="Calibri Light"/>
                <a:ea typeface="Calibri Light"/>
                <a:cs typeface="Calibri Light"/>
              </a:rPr>
            </a:br>
            <a:r>
              <a:rPr lang="en-US" sz="3600" b="1" cap="all" dirty="0">
                <a:latin typeface="Calibri Light"/>
                <a:ea typeface="+mj-lt"/>
                <a:cs typeface="+mj-lt"/>
              </a:rPr>
              <a:t>Part II. Dignity in state government workplaces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785611"/>
            <a:ext cx="10515600" cy="5068478"/>
          </a:xfrm>
        </p:spPr>
        <p:txBody>
          <a:bodyPr vert="horz" lIns="91440" tIns="45720" rIns="91440" bIns="45720" rtlCol="0" anchor="t">
            <a:normAutofit fontScale="55000" lnSpcReduction="20000"/>
          </a:bodyPr>
          <a:lstStyle/>
          <a:p>
            <a:pPr marL="0" indent="0">
              <a:buNone/>
            </a:pPr>
            <a:endParaRPr lang="en-US" b="1" dirty="0">
              <a:latin typeface="Calibri Light"/>
              <a:ea typeface="+mj-lt"/>
              <a:cs typeface="+mj-lt"/>
            </a:endParaRPr>
          </a:p>
          <a:p>
            <a:pPr marL="514350" indent="-514350">
              <a:buAutoNum type="arabicParenBoth"/>
            </a:pPr>
            <a:r>
              <a:rPr lang="en-US" dirty="0"/>
              <a:t>One race or sex is inherently superior to another race or sex. </a:t>
            </a:r>
          </a:p>
          <a:p>
            <a:pPr marL="514350" indent="-514350">
              <a:buAutoNum type="arabicParenBoth"/>
            </a:pPr>
            <a:r>
              <a:rPr lang="en-US" dirty="0"/>
              <a:t>An individual, solely by virtue of his or her race or sex, is inherently racist, sexist, or oppressive. </a:t>
            </a:r>
          </a:p>
          <a:p>
            <a:pPr marL="514350" indent="-514350">
              <a:buAutoNum type="arabicParenBoth"/>
            </a:pPr>
            <a:r>
              <a:rPr lang="en-US" dirty="0"/>
              <a:t>An individual should be discriminated against or receive adverse treatment solely or partly because of his or her race or sex. </a:t>
            </a:r>
          </a:p>
          <a:p>
            <a:pPr marL="514350" indent="-514350">
              <a:buAutoNum type="arabicParenBoth"/>
            </a:pPr>
            <a:r>
              <a:rPr lang="en-US" dirty="0"/>
              <a:t>An individual's moral character is necessarily determined by his or her race or sex. </a:t>
            </a:r>
          </a:p>
          <a:p>
            <a:pPr marL="514350" indent="-514350">
              <a:buAutoNum type="arabicParenBoth"/>
            </a:pPr>
            <a:r>
              <a:rPr lang="en-US" dirty="0"/>
              <a:t>An individual, solely by virtue of his or her race or sex, bears responsibility for actions committed in the past by other members of the same race or sex. </a:t>
            </a:r>
          </a:p>
          <a:p>
            <a:pPr marL="514350" indent="-514350">
              <a:buAutoNum type="arabicParenBoth"/>
            </a:pPr>
            <a:r>
              <a:rPr lang="en-US" dirty="0"/>
              <a:t>Any individual, solely by virtue of his or her race or sex, should feel discomfort, guilt, anguish, or any other form of psychological distress. </a:t>
            </a:r>
          </a:p>
          <a:p>
            <a:pPr marL="514350" indent="-514350">
              <a:buAutoNum type="arabicParenBoth"/>
            </a:pPr>
            <a:r>
              <a:rPr lang="en-US" dirty="0"/>
              <a:t>A meritocracy is inherently racist or sexist. </a:t>
            </a:r>
          </a:p>
          <a:p>
            <a:pPr marL="514350" indent="-514350">
              <a:buAutoNum type="arabicParenBoth"/>
            </a:pPr>
            <a:r>
              <a:rPr lang="en-US" dirty="0"/>
              <a:t>The United States was created by members of a particular race or sex for the purpose of oppressing members of another race or sex. </a:t>
            </a:r>
          </a:p>
          <a:p>
            <a:pPr marL="514350" indent="-514350">
              <a:buAutoNum type="arabicParenBoth"/>
            </a:pPr>
            <a:r>
              <a:rPr lang="en-US" dirty="0"/>
              <a:t>The United States government should be violently overthrown. </a:t>
            </a:r>
          </a:p>
          <a:p>
            <a:pPr marL="514350" indent="-514350">
              <a:buAutoNum type="arabicParenBoth"/>
            </a:pPr>
            <a:r>
              <a:rPr lang="en-US" dirty="0"/>
              <a:t>Particular character traits, values, moral or ethical codes, privileges, or beliefs should be ascribed to a race or sex or to an individual because of the individual's race or sex. </a:t>
            </a:r>
          </a:p>
          <a:p>
            <a:pPr marL="514350" indent="-514350">
              <a:buAutoNum type="arabicParenBoth"/>
            </a:pPr>
            <a:r>
              <a:rPr lang="en-US" dirty="0"/>
              <a:t>The rule of law does not exist, but instead is a series of power relationships and struggles among racial or other groups.</a:t>
            </a:r>
          </a:p>
          <a:p>
            <a:pPr marL="514350" indent="-514350">
              <a:buAutoNum type="arabicParenBoth"/>
            </a:pPr>
            <a:r>
              <a:rPr lang="en-US" dirty="0"/>
              <a:t>All Americans are not created equal and are not endowed by their Creator with certain unalienable rights, including life, liberty, and the pursuit of happiness. </a:t>
            </a:r>
          </a:p>
          <a:p>
            <a:pPr marL="514350" indent="-514350">
              <a:buAutoNum type="arabicParenBoth"/>
            </a:pPr>
            <a:r>
              <a:rPr lang="en-US" dirty="0"/>
              <a:t>Governments should deny to any person within the government's jurisdiction the equal protection of the law. </a:t>
            </a:r>
            <a:endParaRPr lang="en-US" dirty="0">
              <a:ea typeface="Calibri"/>
              <a:cs typeface="Calibri"/>
            </a:endParaRPr>
          </a:p>
        </p:txBody>
      </p:sp>
    </p:spTree>
    <p:extLst>
      <p:ext uri="{BB962C8B-B14F-4D97-AF65-F5344CB8AC3E}">
        <p14:creationId xmlns:p14="http://schemas.microsoft.com/office/powerpoint/2010/main" val="1621309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br>
              <a:rPr lang="en-US" sz="4000" b="1" cap="all" dirty="0">
                <a:ea typeface="+mj-lt"/>
                <a:cs typeface="+mj-lt"/>
              </a:rPr>
            </a:br>
            <a:br>
              <a:rPr lang="en-US" sz="4000" b="1" cap="all" dirty="0">
                <a:ea typeface="+mj-lt"/>
                <a:cs typeface="+mj-lt"/>
              </a:rPr>
            </a:br>
            <a:r>
              <a:rPr lang="en-US" sz="4000" b="1" cap="all" dirty="0">
                <a:ea typeface="+mj-lt"/>
                <a:cs typeface="+mj-lt"/>
              </a:rPr>
              <a:t>Part II</a:t>
            </a:r>
            <a:br>
              <a:rPr lang="en-US" sz="4000" b="1" cap="all" dirty="0">
                <a:ea typeface="+mj-lt"/>
                <a:cs typeface="+mj-lt"/>
              </a:rPr>
            </a:br>
            <a:br>
              <a:rPr lang="en-US" sz="4000" b="1" cap="all" dirty="0">
                <a:ea typeface="+mj-lt"/>
                <a:cs typeface="+mj-lt"/>
              </a:rPr>
            </a:br>
            <a:r>
              <a:rPr lang="en-US" sz="4000" b="1" cap="all" dirty="0">
                <a:ea typeface="+mj-lt"/>
                <a:cs typeface="+mj-lt"/>
              </a:rPr>
              <a:t>Dignity in state government workplaces</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8" y="552091"/>
            <a:ext cx="6224335" cy="5431536"/>
          </a:xfrm>
        </p:spPr>
        <p:txBody>
          <a:bodyPr vert="horz" lIns="91440" tIns="45720" rIns="91440" bIns="45720" rtlCol="0" anchor="ctr">
            <a:normAutofit fontScale="85000" lnSpcReduction="20000"/>
          </a:bodyPr>
          <a:lstStyle/>
          <a:p>
            <a:pPr algn="just">
              <a:buNone/>
            </a:pPr>
            <a:r>
              <a:rPr lang="en-US" dirty="0"/>
              <a:t>Q: Sometimes my college brings outside speakers to campus. Do I need to worry about what they say?</a:t>
            </a:r>
          </a:p>
          <a:p>
            <a:pPr algn="just">
              <a:buNone/>
            </a:pPr>
            <a:endParaRPr lang="en-US" dirty="0"/>
          </a:p>
          <a:p>
            <a:pPr algn="just">
              <a:buNone/>
            </a:pPr>
            <a:r>
              <a:rPr lang="en-US" dirty="0"/>
              <a:t>A: Yes and no. Private contractors should not include these concepts in training they provide for your institution. </a:t>
            </a:r>
            <a:endParaRPr lang="en-US">
              <a:cs typeface="Calibri"/>
            </a:endParaRPr>
          </a:p>
          <a:p>
            <a:pPr algn="just">
              <a:buNone/>
            </a:pPr>
            <a:endParaRPr lang="en-US" dirty="0"/>
          </a:p>
          <a:p>
            <a:pPr indent="0" algn="just">
              <a:buNone/>
            </a:pPr>
            <a:r>
              <a:rPr lang="en-US" dirty="0"/>
              <a:t>They can respond to questions from training participants that pertain to these concepts.</a:t>
            </a:r>
            <a:endParaRPr lang="en-US">
              <a:cs typeface="Calibri"/>
            </a:endParaRPr>
          </a:p>
          <a:p>
            <a:pPr marL="0" indent="0">
              <a:buNone/>
            </a:pPr>
            <a:endParaRPr lang="en-US" dirty="0"/>
          </a:p>
          <a:p>
            <a:pPr marL="0" indent="0">
              <a:buNone/>
            </a:pPr>
            <a:r>
              <a:rPr lang="en-US" dirty="0"/>
              <a:t>“However, the private contractor must make it clear that the State government employer does not endorse those concepts.”</a:t>
            </a:r>
          </a:p>
          <a:p>
            <a:pPr marL="0" indent="0">
              <a:buNone/>
            </a:pPr>
            <a:endParaRPr lang="en-US" dirty="0">
              <a:ea typeface="Calibri"/>
              <a:cs typeface="Calibri"/>
            </a:endParaRPr>
          </a:p>
          <a:p>
            <a:pPr marL="0" indent="0" algn="r">
              <a:buNone/>
            </a:pPr>
            <a:r>
              <a:rPr lang="en-US" dirty="0">
                <a:ea typeface="Calibri"/>
                <a:cs typeface="Calibri"/>
              </a:rPr>
              <a:t>§ 126‑14.6(d)</a:t>
            </a:r>
          </a:p>
        </p:txBody>
      </p:sp>
    </p:spTree>
    <p:extLst>
      <p:ext uri="{BB962C8B-B14F-4D97-AF65-F5344CB8AC3E}">
        <p14:creationId xmlns:p14="http://schemas.microsoft.com/office/powerpoint/2010/main" val="367192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41248" y="548640"/>
            <a:ext cx="3600860" cy="5431536"/>
          </a:xfrm>
        </p:spPr>
        <p:txBody>
          <a:bodyPr>
            <a:normAutofit/>
          </a:bodyPr>
          <a:lstStyle/>
          <a:p>
            <a:r>
              <a:rPr lang="en-US" sz="4000" b="1" cap="all" dirty="0">
                <a:ea typeface="+mj-lt"/>
                <a:cs typeface="+mj-lt"/>
              </a:rPr>
              <a:t>S.L. 2023-62</a:t>
            </a:r>
            <a:endParaRPr lang="en-US" sz="40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5126417" y="555858"/>
            <a:ext cx="6224335" cy="5424317"/>
          </a:xfrm>
        </p:spPr>
        <p:txBody>
          <a:bodyPr vert="horz" lIns="91440" tIns="45720" rIns="91440" bIns="45720" rtlCol="0" anchor="ctr">
            <a:normAutofit/>
          </a:bodyPr>
          <a:lstStyle/>
          <a:p>
            <a:pPr algn="just">
              <a:buNone/>
            </a:pPr>
            <a:r>
              <a:rPr lang="en-US" dirty="0"/>
              <a:t>Q: What about protected speech?</a:t>
            </a:r>
            <a:endParaRPr lang="en-US" dirty="0">
              <a:ea typeface="Calibri"/>
              <a:cs typeface="Calibri"/>
            </a:endParaRPr>
          </a:p>
          <a:p>
            <a:pPr marL="0" indent="0">
              <a:buNone/>
            </a:pPr>
            <a:endParaRPr lang="en-US" dirty="0"/>
          </a:p>
          <a:p>
            <a:pPr marL="0" indent="0">
              <a:buNone/>
            </a:pPr>
            <a:r>
              <a:rPr lang="en-US" dirty="0"/>
              <a:t>A: Both Part I and Part II do not apply “to speech protected by the First Amendment of the U.S. Constitution.”</a:t>
            </a:r>
          </a:p>
          <a:p>
            <a:pPr marL="0" indent="0">
              <a:buNone/>
            </a:pPr>
            <a:endParaRPr lang="en-US" dirty="0">
              <a:ea typeface="Calibri"/>
              <a:cs typeface="Calibri"/>
            </a:endParaRPr>
          </a:p>
          <a:p>
            <a:pPr marL="0" indent="0">
              <a:buNone/>
            </a:pPr>
            <a:endParaRPr lang="en-US" dirty="0">
              <a:ea typeface="Calibri"/>
              <a:cs typeface="Calibri"/>
            </a:endParaRPr>
          </a:p>
          <a:p>
            <a:pPr marL="0" indent="0" algn="r">
              <a:buNone/>
            </a:pPr>
            <a:r>
              <a:rPr lang="en-US" dirty="0">
                <a:ea typeface="Calibri"/>
                <a:cs typeface="Calibri"/>
              </a:rPr>
              <a:t>§ 126‑14.5(d)(3)</a:t>
            </a:r>
          </a:p>
          <a:p>
            <a:pPr marL="0" indent="0" algn="r">
              <a:buNone/>
            </a:pPr>
            <a:r>
              <a:rPr lang="en-US" dirty="0">
                <a:ea typeface="Calibri"/>
                <a:cs typeface="Calibri"/>
              </a:rPr>
              <a:t>§ 126‑14.6(e)</a:t>
            </a:r>
          </a:p>
        </p:txBody>
      </p:sp>
    </p:spTree>
    <p:extLst>
      <p:ext uri="{BB962C8B-B14F-4D97-AF65-F5344CB8AC3E}">
        <p14:creationId xmlns:p14="http://schemas.microsoft.com/office/powerpoint/2010/main" val="3953292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62</a:t>
            </a:r>
            <a:br>
              <a:rPr lang="en-US" sz="3600" b="1" dirty="0">
                <a:latin typeface="Calibri Light"/>
                <a:ea typeface="Calibri Light"/>
                <a:cs typeface="Calibri Light"/>
              </a:rPr>
            </a:br>
            <a:r>
              <a:rPr lang="en-US" sz="3600" b="1" cap="all" dirty="0">
                <a:latin typeface="Calibri Light"/>
                <a:ea typeface="+mj-lt"/>
                <a:cs typeface="+mj-lt"/>
              </a:rPr>
              <a:t>Part III. Miscellaneous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910328"/>
          </a:xfrm>
        </p:spPr>
        <p:txBody>
          <a:bodyPr vert="horz" lIns="91440" tIns="45720" rIns="91440" bIns="45720" rtlCol="0" anchor="t">
            <a:normAutofit/>
          </a:bodyPr>
          <a:lstStyle/>
          <a:p>
            <a:pPr marL="0" indent="0">
              <a:buNone/>
            </a:pPr>
            <a:endParaRPr lang="en-US" b="1" dirty="0">
              <a:latin typeface="Calibri Light"/>
              <a:ea typeface="+mj-lt"/>
              <a:cs typeface="+mj-lt"/>
            </a:endParaRPr>
          </a:p>
          <a:p>
            <a:pPr marL="0" indent="0">
              <a:buNone/>
            </a:pPr>
            <a:r>
              <a:rPr lang="en-US" dirty="0">
                <a:latin typeface="Calibri"/>
                <a:ea typeface="+mj-lt"/>
                <a:cs typeface="+mj-lt"/>
              </a:rPr>
              <a:t>Savings clause.</a:t>
            </a:r>
          </a:p>
          <a:p>
            <a:pPr marL="0" indent="0" algn="r">
              <a:buNone/>
            </a:pPr>
            <a:r>
              <a:rPr lang="en-US" dirty="0">
                <a:ea typeface="Calibri"/>
                <a:cs typeface="Calibri"/>
              </a:rPr>
              <a:t>Section 3.(a)</a:t>
            </a:r>
            <a:endParaRPr lang="en-US">
              <a:ea typeface="Calibri"/>
              <a:cs typeface="Calibri"/>
            </a:endParaRPr>
          </a:p>
          <a:p>
            <a:pPr marL="0" indent="0">
              <a:buNone/>
            </a:pPr>
            <a:endParaRPr lang="en-US" dirty="0">
              <a:latin typeface="Calibri"/>
              <a:ea typeface="+mj-lt"/>
              <a:cs typeface="+mj-lt"/>
            </a:endParaRPr>
          </a:p>
          <a:p>
            <a:pPr marL="0" indent="0">
              <a:buNone/>
            </a:pPr>
            <a:endParaRPr lang="en-US" dirty="0">
              <a:latin typeface="Calibri"/>
              <a:ea typeface="+mj-lt"/>
              <a:cs typeface="+mj-lt"/>
            </a:endParaRPr>
          </a:p>
          <a:p>
            <a:pPr marL="0" indent="0">
              <a:buNone/>
            </a:pPr>
            <a:r>
              <a:rPr lang="en-US" dirty="0"/>
              <a:t>This act is effective December 1, 2023. </a:t>
            </a:r>
            <a:endParaRPr lang="en-US">
              <a:cs typeface="Calibri"/>
            </a:endParaRPr>
          </a:p>
          <a:p>
            <a:pPr marL="0" indent="0" algn="r">
              <a:buNone/>
            </a:pPr>
            <a:r>
              <a:rPr lang="en-US" dirty="0">
                <a:ea typeface="Calibri"/>
                <a:cs typeface="Calibri"/>
              </a:rPr>
              <a:t>Section 3.(b)</a:t>
            </a:r>
          </a:p>
        </p:txBody>
      </p:sp>
    </p:spTree>
    <p:extLst>
      <p:ext uri="{BB962C8B-B14F-4D97-AF65-F5344CB8AC3E}">
        <p14:creationId xmlns:p14="http://schemas.microsoft.com/office/powerpoint/2010/main" val="4230990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0EC19C-2CB6-5AD2-A50E-CB82A1EA95AF}"/>
              </a:ext>
            </a:extLst>
          </p:cNvPr>
          <p:cNvPicPr>
            <a:picLocks noGrp="1" noChangeAspect="1"/>
          </p:cNvPicPr>
          <p:nvPr>
            <p:ph idx="1"/>
          </p:nvPr>
        </p:nvPicPr>
        <p:blipFill rotWithShape="1">
          <a:blip r:embed="rId3"/>
          <a:srcRect t="15621" b="9379"/>
          <a:stretch/>
        </p:blipFill>
        <p:spPr>
          <a:xfrm>
            <a:off x="20" y="1"/>
            <a:ext cx="12191979" cy="6858000"/>
          </a:xfrm>
          <a:prstGeom prst="rect">
            <a:avLst/>
          </a:prstGeom>
        </p:spPr>
      </p:pic>
      <p:grpSp>
        <p:nvGrpSpPr>
          <p:cNvPr id="9" name="Group 8">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629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640080" y="325369"/>
            <a:ext cx="4368602" cy="1956841"/>
          </a:xfrm>
        </p:spPr>
        <p:txBody>
          <a:bodyPr anchor="b">
            <a:normAutofit fontScale="90000"/>
          </a:bodyPr>
          <a:lstStyle/>
          <a:p>
            <a:r>
              <a:rPr lang="en-US" sz="4000" b="1" dirty="0">
                <a:latin typeface="Calibri Light"/>
                <a:ea typeface="Calibri Light"/>
                <a:cs typeface="Calibri Light"/>
              </a:rPr>
              <a:t>S.L. 2023 - 14</a:t>
            </a:r>
            <a:br>
              <a:rPr lang="en-US" sz="4000" dirty="0">
                <a:latin typeface="Calibri Light"/>
                <a:ea typeface="Calibri Light"/>
                <a:cs typeface="Calibri Light"/>
              </a:rPr>
            </a:br>
            <a:r>
              <a:rPr lang="en-US" sz="3800" b="1" cap="all" dirty="0">
                <a:ea typeface="+mj-lt"/>
                <a:cs typeface="+mj-lt"/>
              </a:rPr>
              <a:t>PAID PARENTAL LEAVE FOR STATE EMPLOYEES</a:t>
            </a:r>
            <a:endParaRPr lang="en-US" sz="38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What does and does not apply to community colleges?</a:t>
            </a:r>
            <a:endParaRPr lang="en-US" dirty="0"/>
          </a:p>
          <a:p>
            <a:endParaRPr lang="en-US" sz="2200" b="1">
              <a:ea typeface="Calibri"/>
              <a:cs typeface="Calibri"/>
            </a:endParaRPr>
          </a:p>
          <a:p>
            <a:endParaRPr lang="en-US" sz="2200">
              <a:ea typeface="Calibri"/>
              <a:cs typeface="Calibri"/>
            </a:endParaRPr>
          </a:p>
        </p:txBody>
      </p:sp>
      <p:pic>
        <p:nvPicPr>
          <p:cNvPr id="5" name="Picture 4" descr="Puzzle pieces">
            <a:extLst>
              <a:ext uri="{FF2B5EF4-FFF2-40B4-BE49-F238E27FC236}">
                <a16:creationId xmlns:a16="http://schemas.microsoft.com/office/drawing/2014/main" id="{B928EFAE-33E4-2E6E-F110-14FD232F0257}"/>
              </a:ext>
            </a:extLst>
          </p:cNvPr>
          <p:cNvPicPr>
            <a:picLocks noChangeAspect="1"/>
          </p:cNvPicPr>
          <p:nvPr/>
        </p:nvPicPr>
        <p:blipFill rotWithShape="1">
          <a:blip r:embed="rId3"/>
          <a:srcRect l="20749" r="12649" b="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335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2023 - 14</a:t>
            </a:r>
            <a:br>
              <a:rPr lang="en-US" sz="3600" dirty="0">
                <a:latin typeface="Calibri Light"/>
                <a:ea typeface="Calibri Light"/>
                <a:cs typeface="Calibri Light"/>
              </a:rPr>
            </a:br>
            <a:r>
              <a:rPr lang="en-US" sz="3600" b="1" cap="all" dirty="0">
                <a:ea typeface="+mj-lt"/>
                <a:cs typeface="+mj-lt"/>
              </a:rPr>
              <a:t>PAID PARENTAL LEAVE FOR STATE EMPLOYEES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dirty="0">
                <a:latin typeface="Calibri"/>
                <a:ea typeface="Arial"/>
                <a:cs typeface="Arial"/>
              </a:rPr>
              <a:t>Section 5.1.(c) </a:t>
            </a:r>
            <a:endParaRPr lang="en-US" dirty="0">
              <a:ea typeface="Calibri" panose="020F0502020204030204"/>
              <a:cs typeface="Arial"/>
            </a:endParaRPr>
          </a:p>
          <a:p>
            <a:pPr marL="0" indent="0">
              <a:buNone/>
            </a:pPr>
            <a:endParaRPr lang="en-US" dirty="0">
              <a:latin typeface="Calibri"/>
              <a:ea typeface="Arial"/>
              <a:cs typeface="Arial"/>
            </a:endParaRPr>
          </a:p>
          <a:p>
            <a:r>
              <a:rPr lang="en-US" dirty="0">
                <a:latin typeface="Calibri"/>
                <a:ea typeface="Arial"/>
                <a:cs typeface="Arial"/>
              </a:rPr>
              <a:t>Applies to public school </a:t>
            </a:r>
            <a:r>
              <a:rPr lang="en-US" u="sng" dirty="0">
                <a:latin typeface="Calibri"/>
                <a:ea typeface="Arial"/>
                <a:cs typeface="Arial"/>
              </a:rPr>
              <a:t>teachers</a:t>
            </a:r>
            <a:r>
              <a:rPr lang="en-US" dirty="0">
                <a:latin typeface="Calibri"/>
                <a:ea typeface="Arial"/>
                <a:cs typeface="Arial"/>
              </a:rPr>
              <a:t> (amends </a:t>
            </a:r>
            <a:r>
              <a:rPr lang="en-US" dirty="0">
                <a:latin typeface="Calibri"/>
                <a:ea typeface="Calibri"/>
                <a:cs typeface="Calibri"/>
              </a:rPr>
              <a:t>G.S. § 115C‑302.1(j))</a:t>
            </a:r>
          </a:p>
          <a:p>
            <a:r>
              <a:rPr lang="en-US" dirty="0">
                <a:latin typeface="Calibri"/>
                <a:ea typeface="Calibri"/>
                <a:cs typeface="Arial"/>
              </a:rPr>
              <a:t>Allows teachers to use multiple types of leave with some distinctions for how the child joined the family.</a:t>
            </a:r>
          </a:p>
          <a:p>
            <a:r>
              <a:rPr lang="en-US" dirty="0">
                <a:latin typeface="Calibri"/>
                <a:ea typeface="Calibri"/>
                <a:cs typeface="Arial"/>
              </a:rPr>
              <a:t>Some local discretion for intermittent leave</a:t>
            </a:r>
          </a:p>
        </p:txBody>
      </p:sp>
    </p:spTree>
    <p:extLst>
      <p:ext uri="{BB962C8B-B14F-4D97-AF65-F5344CB8AC3E}">
        <p14:creationId xmlns:p14="http://schemas.microsoft.com/office/powerpoint/2010/main" val="78972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2023 - 14</a:t>
            </a:r>
            <a:br>
              <a:rPr lang="en-US" sz="3600" dirty="0">
                <a:latin typeface="Calibri Light"/>
                <a:ea typeface="Calibri Light"/>
                <a:cs typeface="Calibri Light"/>
              </a:rPr>
            </a:br>
            <a:r>
              <a:rPr lang="en-US" sz="3600" b="1" cap="all" dirty="0">
                <a:ea typeface="+mj-lt"/>
                <a:cs typeface="+mj-lt"/>
              </a:rPr>
              <a:t>PAID PARENTAL LEAVE FOR STATE EMPLOYEES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dirty="0">
                <a:ea typeface="Calibri"/>
                <a:cs typeface="Calibri"/>
              </a:rPr>
              <a:t>Section 5.1.(d) </a:t>
            </a:r>
            <a:endParaRPr lang="en-US" dirty="0"/>
          </a:p>
          <a:p>
            <a:pPr marL="0" indent="0">
              <a:buNone/>
            </a:pPr>
            <a:endParaRPr lang="en-US" sz="2200" dirty="0">
              <a:ea typeface="Calibri"/>
              <a:cs typeface="Calibri"/>
            </a:endParaRPr>
          </a:p>
          <a:p>
            <a:r>
              <a:rPr lang="en-US" dirty="0">
                <a:ea typeface="Calibri"/>
                <a:cs typeface="Calibri"/>
              </a:rPr>
              <a:t>Applies to </a:t>
            </a:r>
            <a:r>
              <a:rPr lang="en-US" u="sng" dirty="0">
                <a:ea typeface="Calibri"/>
                <a:cs typeface="Calibri"/>
              </a:rPr>
              <a:t>school employees</a:t>
            </a:r>
            <a:r>
              <a:rPr lang="en-US" dirty="0">
                <a:ea typeface="Calibri"/>
                <a:cs typeface="Calibri"/>
              </a:rPr>
              <a:t> (amends G.S. § 115C‑336.1)</a:t>
            </a:r>
          </a:p>
          <a:p>
            <a:r>
              <a:rPr lang="en-US" dirty="0">
                <a:ea typeface="Calibri"/>
                <a:cs typeface="Calibri"/>
              </a:rPr>
              <a:t>Allows school employees to use multiple types of leave with some distinctions for how the child joined the family.</a:t>
            </a:r>
          </a:p>
          <a:p>
            <a:r>
              <a:rPr lang="en-US" dirty="0">
                <a:ea typeface="Calibri"/>
                <a:cs typeface="Calibri"/>
              </a:rPr>
              <a:t>Some local discretion for intermittent leave</a:t>
            </a:r>
            <a:endParaRPr lang="en-US" dirty="0"/>
          </a:p>
        </p:txBody>
      </p:sp>
    </p:spTree>
    <p:extLst>
      <p:ext uri="{BB962C8B-B14F-4D97-AF65-F5344CB8AC3E}">
        <p14:creationId xmlns:p14="http://schemas.microsoft.com/office/powerpoint/2010/main" val="341252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6094105" y="802955"/>
            <a:ext cx="4977976" cy="1454051"/>
          </a:xfrm>
        </p:spPr>
        <p:txBody>
          <a:bodyPr>
            <a:normAutofit/>
          </a:bodyPr>
          <a:lstStyle/>
          <a:p>
            <a:r>
              <a:rPr lang="en-US" sz="3300" b="1" dirty="0">
                <a:latin typeface="Calibri Light"/>
                <a:ea typeface="Calibri Light"/>
                <a:cs typeface="Calibri Light"/>
              </a:rPr>
              <a:t>S.L. 2023 - 14 </a:t>
            </a:r>
            <a:br>
              <a:rPr lang="en-US" sz="3300" b="1" dirty="0">
                <a:latin typeface="Calibri Light"/>
                <a:ea typeface="Calibri Light"/>
                <a:cs typeface="Calibri Light"/>
              </a:rPr>
            </a:br>
            <a:r>
              <a:rPr lang="en-US" sz="3300" b="1" cap="all" dirty="0">
                <a:ea typeface="+mj-lt"/>
                <a:cs typeface="+mj-lt"/>
              </a:rPr>
              <a:t>PAID PARENTAL LEAVE FOR STATE EMPLOYEES</a:t>
            </a:r>
            <a:endParaRPr lang="en-US" sz="3300" b="1" dirty="0">
              <a:ea typeface="Calibri Light"/>
              <a:cs typeface="Calibri Light"/>
            </a:endParaRPr>
          </a:p>
        </p:txBody>
      </p:sp>
      <p:pic>
        <p:nvPicPr>
          <p:cNvPr id="14" name="Graphic 13" descr="Piggy Bank">
            <a:extLst>
              <a:ext uri="{FF2B5EF4-FFF2-40B4-BE49-F238E27FC236}">
                <a16:creationId xmlns:a16="http://schemas.microsoft.com/office/drawing/2014/main" id="{8123D516-A432-6C22-C40D-295EBC6231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6090574" y="2421682"/>
            <a:ext cx="5782710" cy="3639289"/>
          </a:xfrm>
        </p:spPr>
        <p:txBody>
          <a:bodyPr vert="horz" lIns="91440" tIns="45720" rIns="91440" bIns="45720" rtlCol="0" anchor="ctr">
            <a:normAutofit/>
          </a:bodyPr>
          <a:lstStyle/>
          <a:p>
            <a:pPr marL="0" indent="0">
              <a:buNone/>
            </a:pPr>
            <a:r>
              <a:rPr lang="en-US" dirty="0">
                <a:ea typeface="Calibri"/>
                <a:cs typeface="Calibri"/>
              </a:rPr>
              <a:t>Section 5.1.(e) </a:t>
            </a:r>
          </a:p>
          <a:p>
            <a:pPr marL="0" indent="0">
              <a:buNone/>
            </a:pPr>
            <a:endParaRPr lang="en-US" dirty="0">
              <a:ea typeface="Calibri"/>
              <a:cs typeface="Calibri"/>
            </a:endParaRPr>
          </a:p>
          <a:p>
            <a:r>
              <a:rPr lang="en-US" dirty="0">
                <a:ea typeface="Calibri"/>
                <a:cs typeface="Calibri"/>
              </a:rPr>
              <a:t>Appropriation only to the Department of Public Instruction</a:t>
            </a:r>
          </a:p>
          <a:p>
            <a:r>
              <a:rPr lang="en-US" dirty="0">
                <a:ea typeface="Calibri"/>
                <a:cs typeface="Calibri"/>
              </a:rPr>
              <a:t>For the 2023‑2024 fiscal year </a:t>
            </a:r>
          </a:p>
          <a:p>
            <a:r>
              <a:rPr lang="en-US" dirty="0">
                <a:ea typeface="Calibri"/>
                <a:cs typeface="Calibri"/>
              </a:rPr>
              <a:t>For the 2024‑2025 fiscal year </a:t>
            </a:r>
          </a:p>
          <a:p>
            <a:endParaRPr lang="en-US" sz="1800" b="1">
              <a:solidFill>
                <a:schemeClr val="tx2"/>
              </a:solidFill>
              <a:ea typeface="Calibri"/>
              <a:cs typeface="Calibri"/>
            </a:endParaRPr>
          </a:p>
        </p:txBody>
      </p:sp>
      <p:grpSp>
        <p:nvGrpSpPr>
          <p:cNvPr id="21" name="Group 20">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22" name="Freeform: Shape 21">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57799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838200" y="365125"/>
            <a:ext cx="10515600" cy="1325563"/>
          </a:xfrm>
        </p:spPr>
        <p:txBody>
          <a:bodyPr>
            <a:normAutofit/>
          </a:bodyPr>
          <a:lstStyle/>
          <a:p>
            <a:r>
              <a:rPr lang="en-US" sz="3600" b="1" dirty="0">
                <a:latin typeface="Calibri Light"/>
                <a:ea typeface="Calibri Light"/>
                <a:cs typeface="Calibri Light"/>
              </a:rPr>
              <a:t>S.L. 2023 - 14 </a:t>
            </a:r>
            <a:br>
              <a:rPr lang="en-US" sz="3600" b="1" dirty="0">
                <a:latin typeface="Calibri Light"/>
                <a:ea typeface="Calibri Light"/>
                <a:cs typeface="Calibri Light"/>
              </a:rPr>
            </a:br>
            <a:r>
              <a:rPr lang="en-US" sz="3600" b="1" cap="all" dirty="0">
                <a:ea typeface="+mj-lt"/>
                <a:cs typeface="+mj-lt"/>
              </a:rPr>
              <a:t>PAID PARENTAL LEAVE FOR STATE EMPLOYEES</a:t>
            </a:r>
            <a:endParaRPr lang="en-US" sz="36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b="1" dirty="0">
                <a:ea typeface="Calibri"/>
                <a:cs typeface="Calibri"/>
              </a:rPr>
              <a:t>Section 5.1.(b)</a:t>
            </a:r>
          </a:p>
          <a:p>
            <a:pPr marL="0" indent="0">
              <a:buNone/>
            </a:pPr>
            <a:endParaRPr lang="en-US" b="1" dirty="0">
              <a:ea typeface="Calibri"/>
              <a:cs typeface="Calibri"/>
            </a:endParaRPr>
          </a:p>
          <a:p>
            <a:pPr algn="just">
              <a:buNone/>
            </a:pPr>
            <a:r>
              <a:rPr lang="en-US" dirty="0">
                <a:ea typeface="+mn-lt"/>
                <a:cs typeface="+mn-lt"/>
              </a:rPr>
              <a:t>G.S. 126‑5 is amended by adding a new subsection to read:</a:t>
            </a:r>
            <a:endParaRPr lang="en-US">
              <a:ea typeface="Calibri"/>
              <a:cs typeface="Calibri"/>
            </a:endParaRPr>
          </a:p>
          <a:p>
            <a:pPr algn="just">
              <a:buNone/>
            </a:pPr>
            <a:r>
              <a:rPr lang="en-US" dirty="0">
                <a:ea typeface="+mn-lt"/>
                <a:cs typeface="+mn-lt"/>
              </a:rPr>
              <a:t>"(c19)  </a:t>
            </a:r>
            <a:r>
              <a:rPr lang="en-US" b="1" dirty="0">
                <a:ea typeface="+mn-lt"/>
                <a:cs typeface="+mn-lt"/>
              </a:rPr>
              <a:t>The provisions of G.S. 126‑8.6 shall apply</a:t>
            </a:r>
            <a:r>
              <a:rPr lang="en-US" dirty="0">
                <a:ea typeface="+mn-lt"/>
                <a:cs typeface="+mn-lt"/>
              </a:rPr>
              <a:t> to all exempt and nonexempt State employees in the executive branch; to public school employees; and </a:t>
            </a:r>
            <a:r>
              <a:rPr lang="en-US" b="1" dirty="0">
                <a:ea typeface="+mn-lt"/>
                <a:cs typeface="+mn-lt"/>
              </a:rPr>
              <a:t>to community college employees</a:t>
            </a:r>
            <a:r>
              <a:rPr lang="en-US" dirty="0">
                <a:ea typeface="+mn-lt"/>
                <a:cs typeface="+mn-lt"/>
              </a:rPr>
              <a:t>. The legislative and judicial branches shall adopt parental leave policies."</a:t>
            </a:r>
            <a:endParaRPr lang="en-US">
              <a:ea typeface="Calibri"/>
              <a:cs typeface="Calibri"/>
            </a:endParaRPr>
          </a:p>
          <a:p>
            <a:pPr algn="just">
              <a:buNone/>
            </a:pPr>
            <a:endParaRPr lang="en-US" dirty="0">
              <a:ea typeface="Calibri"/>
              <a:cs typeface="Calibri"/>
            </a:endParaRPr>
          </a:p>
          <a:p>
            <a:pPr algn="just">
              <a:buNone/>
            </a:pPr>
            <a:r>
              <a:rPr lang="en-US" dirty="0">
                <a:ea typeface="Calibri"/>
                <a:cs typeface="Calibri"/>
              </a:rPr>
              <a:t>(emphasis in bold added)</a:t>
            </a:r>
          </a:p>
          <a:p>
            <a:pPr marL="0" indent="0">
              <a:buNone/>
            </a:pPr>
            <a:endParaRPr lang="en-US" sz="2200" b="1" dirty="0">
              <a:ea typeface="Calibri"/>
              <a:cs typeface="Calibri"/>
            </a:endParaRPr>
          </a:p>
          <a:p>
            <a:endParaRPr lang="en-US" sz="2200">
              <a:ea typeface="Calibri"/>
              <a:cs typeface="Calibri"/>
            </a:endParaRPr>
          </a:p>
        </p:txBody>
      </p:sp>
    </p:spTree>
    <p:extLst>
      <p:ext uri="{BB962C8B-B14F-4D97-AF65-F5344CB8AC3E}">
        <p14:creationId xmlns:p14="http://schemas.microsoft.com/office/powerpoint/2010/main" val="147743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F6B21F-AA66-9444-962A-DBF769DFA38A}"/>
              </a:ext>
            </a:extLst>
          </p:cNvPr>
          <p:cNvSpPr>
            <a:spLocks noGrp="1"/>
          </p:cNvSpPr>
          <p:nvPr>
            <p:ph type="title"/>
          </p:nvPr>
        </p:nvSpPr>
        <p:spPr>
          <a:xfrm>
            <a:off x="640080" y="325369"/>
            <a:ext cx="4368602" cy="1956841"/>
          </a:xfrm>
        </p:spPr>
        <p:txBody>
          <a:bodyPr anchor="b">
            <a:normAutofit/>
          </a:bodyPr>
          <a:lstStyle/>
          <a:p>
            <a:r>
              <a:rPr lang="en-US" sz="3200" b="1" cap="all" dirty="0">
                <a:ea typeface="+mj-lt"/>
                <a:cs typeface="+mj-lt"/>
              </a:rPr>
              <a:t>S.L. 2023-14 </a:t>
            </a:r>
            <a:br>
              <a:rPr lang="en-US" sz="3200" b="1" cap="all" dirty="0">
                <a:ea typeface="+mj-lt"/>
                <a:cs typeface="+mj-lt"/>
              </a:rPr>
            </a:br>
            <a:r>
              <a:rPr lang="en-US" sz="3200" b="1" cap="all" dirty="0">
                <a:ea typeface="+mj-lt"/>
                <a:cs typeface="+mj-lt"/>
              </a:rPr>
              <a:t>PAID PARENTAL LEAVE </a:t>
            </a:r>
            <a:br>
              <a:rPr lang="en-US" sz="3200" b="1" cap="all" dirty="0">
                <a:ea typeface="+mj-lt"/>
                <a:cs typeface="+mj-lt"/>
              </a:rPr>
            </a:br>
            <a:br>
              <a:rPr lang="en-US" sz="3200" b="1" cap="all" dirty="0">
                <a:ea typeface="+mj-lt"/>
                <a:cs typeface="+mj-lt"/>
              </a:rPr>
            </a:br>
            <a:r>
              <a:rPr lang="en-US" sz="3200" b="1" cap="all" dirty="0">
                <a:ea typeface="+mj-lt"/>
                <a:cs typeface="+mj-lt"/>
              </a:rPr>
              <a:t>Section 5.1.(</a:t>
            </a:r>
            <a:r>
              <a:rPr lang="en-US" sz="3200" b="1" dirty="0"/>
              <a:t>a</a:t>
            </a:r>
            <a:r>
              <a:rPr lang="en-US" sz="3200" b="1" cap="all" dirty="0">
                <a:ea typeface="+mj-lt"/>
                <a:cs typeface="+mj-lt"/>
              </a:rPr>
              <a:t>)</a:t>
            </a:r>
            <a:endParaRPr lang="en-US" sz="3200">
              <a:cs typeface="Calibri Light"/>
            </a:endParaRP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53B1F5-BD23-D74F-7F91-A8F4017019CE}"/>
              </a:ext>
            </a:extLst>
          </p:cNvPr>
          <p:cNvSpPr>
            <a:spLocks noGrp="1"/>
          </p:cNvSpPr>
          <p:nvPr>
            <p:ph idx="1"/>
          </p:nvPr>
        </p:nvSpPr>
        <p:spPr>
          <a:xfrm>
            <a:off x="640080" y="2872899"/>
            <a:ext cx="4243589" cy="3320668"/>
          </a:xfrm>
        </p:spPr>
        <p:txBody>
          <a:bodyPr vert="horz" lIns="91440" tIns="45720" rIns="91440" bIns="45720" rtlCol="0" anchor="t">
            <a:noAutofit/>
          </a:bodyPr>
          <a:lstStyle/>
          <a:p>
            <a:pPr marL="0" indent="0">
              <a:buNone/>
            </a:pPr>
            <a:r>
              <a:rPr lang="en-US" dirty="0"/>
              <a:t>A few definitions:</a:t>
            </a:r>
            <a:endParaRPr lang="en-US" dirty="0">
              <a:ea typeface="Calibri"/>
              <a:cs typeface="Calibri"/>
            </a:endParaRPr>
          </a:p>
          <a:p>
            <a:pPr marL="0" indent="0">
              <a:buNone/>
            </a:pPr>
            <a:endParaRPr lang="en-US" dirty="0">
              <a:ea typeface="Calibri"/>
              <a:cs typeface="Calibri"/>
            </a:endParaRPr>
          </a:p>
          <a:p>
            <a:pPr>
              <a:buNone/>
            </a:pPr>
            <a:r>
              <a:rPr lang="en-US" dirty="0">
                <a:ea typeface="+mn-lt"/>
                <a:cs typeface="+mn-lt"/>
              </a:rPr>
              <a:t>Qualifying event. – When a State employee becomes a parent to a child.</a:t>
            </a:r>
          </a:p>
          <a:p>
            <a:pPr>
              <a:buNone/>
            </a:pPr>
            <a:endParaRPr lang="en-US" dirty="0">
              <a:ea typeface="Calibri"/>
              <a:cs typeface="Calibri"/>
            </a:endParaRPr>
          </a:p>
          <a:p>
            <a:pPr>
              <a:buNone/>
            </a:pPr>
            <a:endParaRPr lang="en-US" dirty="0">
              <a:ea typeface="Calibri"/>
              <a:cs typeface="Calibri"/>
            </a:endParaRPr>
          </a:p>
          <a:p>
            <a:pPr algn="r">
              <a:buNone/>
            </a:pPr>
            <a:r>
              <a:rPr lang="en-US" dirty="0">
                <a:ea typeface="Calibri"/>
                <a:cs typeface="Calibri"/>
              </a:rPr>
              <a:t>§ 126‑8.6(a)(3)</a:t>
            </a:r>
          </a:p>
        </p:txBody>
      </p:sp>
      <p:pic>
        <p:nvPicPr>
          <p:cNvPr id="14" name="Picture 13" descr="Rubber boots at back door">
            <a:extLst>
              <a:ext uri="{FF2B5EF4-FFF2-40B4-BE49-F238E27FC236}">
                <a16:creationId xmlns:a16="http://schemas.microsoft.com/office/drawing/2014/main" id="{648EEF00-9449-38E1-10FB-0C12CD3B0E1F}"/>
              </a:ext>
            </a:extLst>
          </p:cNvPr>
          <p:cNvPicPr>
            <a:picLocks noChangeAspect="1"/>
          </p:cNvPicPr>
          <p:nvPr/>
        </p:nvPicPr>
        <p:blipFill rotWithShape="1">
          <a:blip r:embed="rId3"/>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06875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295aae25-96df-44de-a166-ea5505669425"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22A2FE85F68429F9DCFC17ADBFB72" ma:contentTypeVersion="18" ma:contentTypeDescription="Create a new document." ma:contentTypeScope="" ma:versionID="8276706bcee3cf27ffccfb140c8bfd02">
  <xsd:schema xmlns:xsd="http://www.w3.org/2001/XMLSchema" xmlns:xs="http://www.w3.org/2001/XMLSchema" xmlns:p="http://schemas.microsoft.com/office/2006/metadata/properties" xmlns:ns1="http://schemas.microsoft.com/sharepoint/v3" xmlns:ns3="295aae25-96df-44de-a166-ea5505669425" xmlns:ns4="aa0aedc9-0808-4398-ab16-f24f938dddc1" targetNamespace="http://schemas.microsoft.com/office/2006/metadata/properties" ma:root="true" ma:fieldsID="8152489fb3d192573b68b095838a6627" ns1:_="" ns3:_="" ns4:_="">
    <xsd:import namespace="http://schemas.microsoft.com/sharepoint/v3"/>
    <xsd:import namespace="295aae25-96df-44de-a166-ea5505669425"/>
    <xsd:import namespace="aa0aedc9-0808-4398-ab16-f24f938dddc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aae25-96df-44de-a166-ea5505669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3" nillable="true" ma:displayName="Extracted Text" ma:internalName="MediaServiceOCR" ma:readOnly="true">
      <xsd:simpleType>
        <xsd:restriction base="dms:Note">
          <xsd:maxLength value="255"/>
        </xsd:restrictio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0aedc9-0808-4398-ab16-f24f938ddd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1F9BD9-BBB1-4861-90FA-A19F8B529495}">
  <ds:schemaRefs>
    <ds:schemaRef ds:uri="http://schemas.microsoft.com/sharepoint/v3/contenttype/forms"/>
  </ds:schemaRefs>
</ds:datastoreItem>
</file>

<file path=customXml/itemProps2.xml><?xml version="1.0" encoding="utf-8"?>
<ds:datastoreItem xmlns:ds="http://schemas.openxmlformats.org/officeDocument/2006/customXml" ds:itemID="{9A1A5336-2847-4149-96BB-C8B4481CB807}">
  <ds:schemaRefs>
    <ds:schemaRef ds:uri="295aae25-96df-44de-a166-ea5505669425"/>
    <ds:schemaRef ds:uri="http://schemas.microsoft.com/sharepoint/v3"/>
    <ds:schemaRef ds:uri="http://purl.org/dc/terms/"/>
    <ds:schemaRef ds:uri="aa0aedc9-0808-4398-ab16-f24f938dddc1"/>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B1E148A-96A5-4551-8E09-D4F64902B7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95aae25-96df-44de-a166-ea5505669425"/>
    <ds:schemaRef ds:uri="aa0aedc9-0808-4398-ab16-f24f938ddd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262</TotalTime>
  <Words>3694</Words>
  <Application>Microsoft Office PowerPoint</Application>
  <PresentationFormat>Widescreen</PresentationFormat>
  <Paragraphs>405</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North Carolina Association of Community College Trustees</vt:lpstr>
      <vt:lpstr> </vt:lpstr>
      <vt:lpstr>  Session Law 2023-14  Paid Parental Leave</vt:lpstr>
      <vt:lpstr>S.L. 2023 - 14 PAID PARENTAL LEAVE FOR STATE EMPLOYEES</vt:lpstr>
      <vt:lpstr>S.L. 2023 - 14 PAID PARENTAL LEAVE FOR STATE EMPLOYEES</vt:lpstr>
      <vt:lpstr>S.L. 2023 - 14 PAID PARENTAL LEAVE FOR STATE EMPLOYEES</vt:lpstr>
      <vt:lpstr>S.L. 2023 - 14  PAID PARENTAL LEAVE FOR STATE EMPLOYEES</vt:lpstr>
      <vt:lpstr>S.L. 2023 - 14  PAID PARENTAL LEAVE FOR STATE EMPLOYEES</vt:lpstr>
      <vt:lpstr>S.L. 2023-14  PAID PARENTAL LEAVE   Section 5.1.(a)</vt:lpstr>
      <vt:lpstr> PAID  PARENTAL  LEAVE   </vt:lpstr>
      <vt:lpstr> PAID  PARENTAL  LEAVE   </vt:lpstr>
      <vt:lpstr> PAID  PARENTAL  LEAVE  1C SBCCC 200.100 </vt:lpstr>
      <vt:lpstr> PAID  PARENTAL  LEAVE   </vt:lpstr>
      <vt:lpstr> PAID  PARENTAL  LEAVE   </vt:lpstr>
      <vt:lpstr> PAID  PARENTAL  LEAVE   </vt:lpstr>
      <vt:lpstr> PAID  PARENTAL  LEAVE   </vt:lpstr>
      <vt:lpstr> PAID  PARENTAL  LEAVE   </vt:lpstr>
      <vt:lpstr> PAID  PARENTAL  LEAVE   </vt:lpstr>
      <vt:lpstr> PAID  PARENTAL  LEAVE   </vt:lpstr>
      <vt:lpstr> PAID  PARENTAL  LEAVE   </vt:lpstr>
      <vt:lpstr> PAID  PARENTAL  LEAVE   </vt:lpstr>
      <vt:lpstr>   PAID PARENTAL LEAVE   </vt:lpstr>
      <vt:lpstr> PAID  PARENTAL  LEAVE   </vt:lpstr>
      <vt:lpstr> PAID PARENTAL LEAVE</vt:lpstr>
      <vt:lpstr>Session Law 2023-62   Prohibit compelled speech Ensure dignity and nondiscrimination</vt:lpstr>
      <vt:lpstr>S.L. 2023 - 62 </vt:lpstr>
      <vt:lpstr>S.L. 2023 - 62</vt:lpstr>
      <vt:lpstr>S.L. 2023-62  Part I  Compelled speech prohibited</vt:lpstr>
      <vt:lpstr>S.L. 2023-62  Part I  Compelled speech prohibited</vt:lpstr>
      <vt:lpstr>S.L. 2023-62  Part I  Compelled speech prohibited</vt:lpstr>
      <vt:lpstr>S.L. 2023-62  Part I  Compelled speech prohibited</vt:lpstr>
      <vt:lpstr>S.L. 2023-62  Part I  Compelled speech prohibited</vt:lpstr>
      <vt:lpstr>S.L. 2023 – 62 Part II. Dignity in state government workplaces</vt:lpstr>
      <vt:lpstr>S.L. 2023 – 62 Part II. Dignity in state government workplaces</vt:lpstr>
      <vt:lpstr>S.L. 2023 – 62 Part II. Dignity in state government workplaces</vt:lpstr>
      <vt:lpstr>S.L. 2023-62  Part II  Dignity in state government workplaces</vt:lpstr>
      <vt:lpstr>S.L. 2023-62</vt:lpstr>
      <vt:lpstr>S.L. 2023 – 62 Part III. Miscellaneous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Association of Community College Trustees</dc:title>
  <dc:creator>Carmen Nunalee</dc:creator>
  <cp:lastModifiedBy>Caroline Hipple</cp:lastModifiedBy>
  <cp:revision>1630</cp:revision>
  <cp:lastPrinted>2023-08-29T13:12:56Z</cp:lastPrinted>
  <dcterms:created xsi:type="dcterms:W3CDTF">2023-08-20T10:27:54Z</dcterms:created>
  <dcterms:modified xsi:type="dcterms:W3CDTF">2023-09-05T17:47:17Z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0x01010006222A2FE85F68429F9DCFC17ADBFB72</vt:lpwstr>
  </property>
</Properties>
</file>