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5" r:id="rId4"/>
    <p:sldId id="264" r:id="rId5"/>
    <p:sldId id="263" r:id="rId6"/>
    <p:sldId id="266" r:id="rId7"/>
    <p:sldId id="269" r:id="rId8"/>
    <p:sldId id="270" r:id="rId9"/>
    <p:sldId id="271" r:id="rId10"/>
    <p:sldId id="267" r:id="rId11"/>
    <p:sldId id="268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9A"/>
    <a:srgbClr val="00477F"/>
    <a:srgbClr val="477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4742-74CB-4553-AB8F-3BC52DA33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030C15-2DE7-4B79-8B52-ED55CD412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D69B3-A8B0-4FDB-9139-A744634F8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DB8FE-4562-4AFF-909E-A16C804DACF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271B2-BAE2-480D-A8EB-CF2199500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7D3E7-BD4D-46B0-9F5A-932FA29B4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22CF-19E2-41B2-8C9C-C86232B28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4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C302F-F7CF-46D1-9878-0113EECB1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DF7B3F-AC32-4E6F-9E55-EFBF22DB6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940BA-5568-4FC6-9A40-33035C8E4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DB8FE-4562-4AFF-909E-A16C804DACF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5AF9A-B448-41F6-8ADC-87CC0E72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D69A4-2C3D-4A6E-B3B3-565D3450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22CF-19E2-41B2-8C9C-C86232B28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5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D04483-576C-4FB3-968D-C1B2464B9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8E5E7-D468-40FD-9D54-D20AEE57D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14B1-D71B-4CF7-A297-A58527356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DB8FE-4562-4AFF-909E-A16C804DACF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62527-F08F-406C-B790-47054796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BBF0F-7305-41E0-9D4A-5903C8068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22CF-19E2-41B2-8C9C-C86232B28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5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78AC-F22B-4BB8-BCEB-D1562C7D8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3858C-5D8A-4B85-860C-51C41D4D3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A08BE-D210-44CD-B9B2-6E436AA87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DB8FE-4562-4AFF-909E-A16C804DACF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5B5CE-ABA8-4FE8-A26F-0F7127361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8976E-0A20-4F7C-8268-CC3AFAEF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22CF-19E2-41B2-8C9C-C86232B28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2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CAD6-C137-4B6E-8030-F76D8253A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3A799-C0CE-4607-BD62-974BD7901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7990D-191D-40BB-9A04-D1F42F55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DB8FE-4562-4AFF-909E-A16C804DACF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1416D-2347-40DA-998E-8C17DB9FE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375B0-1F5C-42FA-B2C4-75EE8E56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22CF-19E2-41B2-8C9C-C86232B28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3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7F6EA-E5F4-43F8-9FBC-5E6E9D3A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71EE-1FF0-44F6-A3A2-AABD28F90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DC1FB-5F55-4422-A928-C0CB19698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BDF38-5550-43FA-BB03-0F9C61010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DB8FE-4562-4AFF-909E-A16C804DACF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FB799-E44E-407B-8F38-B7A3B0754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CB770-4455-4B76-B672-6D7C2609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22CF-19E2-41B2-8C9C-C86232B28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6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D794A-1564-461C-9F00-85A82834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7A2B8-EC3D-42E4-A1CD-3E48170C8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40DE8-EE72-4E49-8F78-02D670225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EEB31-1467-4364-A780-BBA64601E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0319D-A6C5-455F-A411-AA218B8552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FCB46A-EF9B-4EF8-8E96-8CAE6F290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DB8FE-4562-4AFF-909E-A16C804DACF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5A2E06-7C32-4CF6-A6B1-48626A40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F2CDDE-3263-4CBF-B530-4065FCD54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22CF-19E2-41B2-8C9C-C86232B28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5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E26F1-E654-46E9-B683-BBA394E2E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07BEA3-33BF-40AE-A68E-46E5ADB2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DB8FE-4562-4AFF-909E-A16C804DACF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8D160-7E5C-4DF6-BF73-202D38FC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58445F-94F5-49B9-9A51-7FA827859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22CF-19E2-41B2-8C9C-C86232B28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60B6D3-7E9A-4265-8C7C-F9449FEBC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DB8FE-4562-4AFF-909E-A16C804DACF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8D88B-E4E8-4C7C-B267-145957BF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05209-135C-4F53-BBD6-DA106CA4B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22CF-19E2-41B2-8C9C-C86232B28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5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0F5B-97DD-4004-9822-E57211C21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0C41D-A8AB-4F67-88F8-6E8A781FB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9FFFD-F668-4FFD-92A6-CECCB8645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9B8E2-FB10-4FDF-BC06-C71F6D1E0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DB8FE-4562-4AFF-909E-A16C804DACF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99886-3220-47CA-910C-EEC16CDFC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39AFE-7FA5-46C2-A0AC-0E16D68C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22CF-19E2-41B2-8C9C-C86232B28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4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F3373-361A-43EC-92E0-1C2976400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D321D3-455E-4668-AC18-3F77433670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46339-BD35-4CCA-B056-986132AAB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F2E95-4E9F-4ED9-B696-95928DD0A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DB8FE-4562-4AFF-909E-A16C804DACF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87C87-A2CD-4DE5-83C0-AC3FDBD0A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E28BB-FAD1-4B17-9E1D-42CCBB8D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22CF-19E2-41B2-8C9C-C86232B28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7E262F-66F8-4159-A91F-C39A25214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431AC-2852-4855-9210-C6610EC20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11974-3F62-45B6-8614-1C11FE91C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DB8FE-4562-4AFF-909E-A16C804DACF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68A85-A1C9-4230-B3CE-5F3FF0FF1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4D283-C890-46EA-90F9-1B03F312E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122CF-19E2-41B2-8C9C-C86232B28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4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16AB8417-86AE-44A2-97B7-3CB9CCBE261E}"/>
              </a:ext>
            </a:extLst>
          </p:cNvPr>
          <p:cNvGrpSpPr/>
          <p:nvPr/>
        </p:nvGrpSpPr>
        <p:grpSpPr>
          <a:xfrm>
            <a:off x="740218" y="5690498"/>
            <a:ext cx="10676378" cy="1097280"/>
            <a:chOff x="740218" y="5245881"/>
            <a:chExt cx="10676378" cy="10972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5E31D34-9D31-40C9-8259-696150429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18" y="5245881"/>
              <a:ext cx="2252923" cy="109728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447F156-7046-4B78-BE1A-27FC6B53E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836" y="5320501"/>
              <a:ext cx="2128760" cy="1005840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B3F9C3D-D34B-48FD-8B78-BCE1D0CA2030}"/>
                </a:ext>
              </a:extLst>
            </p:cNvPr>
            <p:cNvGrpSpPr/>
            <p:nvPr/>
          </p:nvGrpSpPr>
          <p:grpSpPr>
            <a:xfrm>
              <a:off x="4376301" y="5245881"/>
              <a:ext cx="2610673" cy="1097280"/>
              <a:chOff x="4133020" y="2041344"/>
              <a:chExt cx="2610673" cy="1097280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E97AA27-C484-4795-8399-EA10DC195E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3555" y="2178504"/>
                <a:ext cx="1470138" cy="82296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5C8576B-F2F4-4C33-9E39-68003C97B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3020" y="2041344"/>
                <a:ext cx="1420011" cy="10972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C43B0D7B-A8E0-4553-BA77-3924140D8B60}"/>
              </a:ext>
            </a:extLst>
          </p:cNvPr>
          <p:cNvSpPr txBox="1">
            <a:spLocks/>
          </p:cNvSpPr>
          <p:nvPr/>
        </p:nvSpPr>
        <p:spPr>
          <a:xfrm>
            <a:off x="1828799" y="3484566"/>
            <a:ext cx="8534401" cy="14581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/>
              <a:t>Bladen Community College:</a:t>
            </a:r>
            <a:r>
              <a:rPr lang="en-US" sz="2600" dirty="0"/>
              <a:t> Dr Mandi Lee</a:t>
            </a:r>
          </a:p>
          <a:p>
            <a:r>
              <a:rPr lang="en-US" sz="2600" b="1" dirty="0"/>
              <a:t>Fayetteville Technical Community College:</a:t>
            </a:r>
            <a:r>
              <a:rPr lang="en-US" sz="2600" dirty="0"/>
              <a:t> Dr. Mark Sorrells</a:t>
            </a:r>
          </a:p>
          <a:p>
            <a:r>
              <a:rPr lang="en-US" sz="2600" b="1" dirty="0"/>
              <a:t>Richmond Community College:</a:t>
            </a:r>
            <a:r>
              <a:rPr lang="en-US" sz="2600" dirty="0"/>
              <a:t> Dr. Dale McInnis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9ED876-CB70-4186-BC06-FBCFFD595579}"/>
              </a:ext>
            </a:extLst>
          </p:cNvPr>
          <p:cNvSpPr/>
          <p:nvPr/>
        </p:nvSpPr>
        <p:spPr>
          <a:xfrm>
            <a:off x="0" y="1"/>
            <a:ext cx="12192000" cy="29697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DC4D5CB-5848-44B3-8FBC-626CCBE16B64}"/>
              </a:ext>
            </a:extLst>
          </p:cNvPr>
          <p:cNvSpPr txBox="1">
            <a:spLocks/>
          </p:cNvSpPr>
          <p:nvPr/>
        </p:nvSpPr>
        <p:spPr>
          <a:xfrm>
            <a:off x="1188851" y="260458"/>
            <a:ext cx="9814299" cy="25023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Strengthening Colleges </a:t>
            </a:r>
          </a:p>
          <a:p>
            <a:pPr algn="ctr"/>
            <a:endParaRPr lang="en-US" sz="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3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Through </a:t>
            </a:r>
          </a:p>
          <a:p>
            <a:pPr algn="ctr"/>
            <a:endParaRPr lang="en-US" sz="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3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Strategic Academic Partnerships</a:t>
            </a:r>
          </a:p>
        </p:txBody>
      </p:sp>
    </p:spTree>
    <p:extLst>
      <p:ext uri="{BB962C8B-B14F-4D97-AF65-F5344CB8AC3E}">
        <p14:creationId xmlns:p14="http://schemas.microsoft.com/office/powerpoint/2010/main" val="2994394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F91E422-2919-4A47-9884-F3B3F900ACAD}"/>
              </a:ext>
            </a:extLst>
          </p:cNvPr>
          <p:cNvGrpSpPr/>
          <p:nvPr/>
        </p:nvGrpSpPr>
        <p:grpSpPr>
          <a:xfrm>
            <a:off x="740218" y="5690498"/>
            <a:ext cx="10676378" cy="1097280"/>
            <a:chOff x="740218" y="5245881"/>
            <a:chExt cx="10676378" cy="109728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D349B6D-CA97-4FD4-AF2B-0901E964B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18" y="5245881"/>
              <a:ext cx="2252923" cy="10972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811E877-EF9A-4FEA-A4D5-6A89C5DE7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836" y="5320501"/>
              <a:ext cx="2128760" cy="1005840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9E35096-DACF-4E6B-A2E7-EF2D22F01C96}"/>
                </a:ext>
              </a:extLst>
            </p:cNvPr>
            <p:cNvGrpSpPr/>
            <p:nvPr/>
          </p:nvGrpSpPr>
          <p:grpSpPr>
            <a:xfrm>
              <a:off x="4376301" y="5245881"/>
              <a:ext cx="2610673" cy="1097280"/>
              <a:chOff x="4133020" y="2041344"/>
              <a:chExt cx="2610673" cy="109728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2914A66-378D-4755-A55C-FFB5D81EFE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3555" y="2178504"/>
                <a:ext cx="1470138" cy="82296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1F8F358-4044-4D31-9D9E-0530D747E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3020" y="2041344"/>
                <a:ext cx="1420011" cy="10972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20A63B8-E065-404B-A614-5375774666C5}"/>
              </a:ext>
            </a:extLst>
          </p:cNvPr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536862-D7B6-4D02-98EF-DB6396829AAA}"/>
              </a:ext>
            </a:extLst>
          </p:cNvPr>
          <p:cNvSpPr txBox="1"/>
          <p:nvPr/>
        </p:nvSpPr>
        <p:spPr>
          <a:xfrm>
            <a:off x="1608939" y="145722"/>
            <a:ext cx="8974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Advantages of Academic Partnerships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5AE5B7-FE6D-4A3F-A4D4-31E75B20C6C3}"/>
              </a:ext>
            </a:extLst>
          </p:cNvPr>
          <p:cNvSpPr txBox="1"/>
          <p:nvPr/>
        </p:nvSpPr>
        <p:spPr>
          <a:xfrm>
            <a:off x="1280720" y="1375794"/>
            <a:ext cx="963056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Reduces risks and costs of program start-up</a:t>
            </a:r>
          </a:p>
          <a:p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Supports employers with limited job demand</a:t>
            </a:r>
          </a:p>
          <a:p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Improved efficiency, cost savings for students</a:t>
            </a:r>
          </a:p>
          <a:p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Optimizes institutional strengths in programs, staff and facilities</a:t>
            </a:r>
          </a:p>
          <a:p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Students can take more courses at their local College</a:t>
            </a:r>
          </a:p>
          <a:p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Shared marketing and branding expands visibility for everyone</a:t>
            </a:r>
          </a:p>
        </p:txBody>
      </p:sp>
    </p:spTree>
    <p:extLst>
      <p:ext uri="{BB962C8B-B14F-4D97-AF65-F5344CB8AC3E}">
        <p14:creationId xmlns:p14="http://schemas.microsoft.com/office/powerpoint/2010/main" val="420434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F91E422-2919-4A47-9884-F3B3F900ACAD}"/>
              </a:ext>
            </a:extLst>
          </p:cNvPr>
          <p:cNvGrpSpPr/>
          <p:nvPr/>
        </p:nvGrpSpPr>
        <p:grpSpPr>
          <a:xfrm>
            <a:off x="740218" y="5690498"/>
            <a:ext cx="10676378" cy="1097280"/>
            <a:chOff x="740218" y="5245881"/>
            <a:chExt cx="10676378" cy="109728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D349B6D-CA97-4FD4-AF2B-0901E964B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18" y="5245881"/>
              <a:ext cx="2252923" cy="10972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811E877-EF9A-4FEA-A4D5-6A89C5DE7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836" y="5320501"/>
              <a:ext cx="2128760" cy="1005840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9E35096-DACF-4E6B-A2E7-EF2D22F01C96}"/>
                </a:ext>
              </a:extLst>
            </p:cNvPr>
            <p:cNvGrpSpPr/>
            <p:nvPr/>
          </p:nvGrpSpPr>
          <p:grpSpPr>
            <a:xfrm>
              <a:off x="4376301" y="5245881"/>
              <a:ext cx="2610673" cy="1097280"/>
              <a:chOff x="4133020" y="2041344"/>
              <a:chExt cx="2610673" cy="109728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2914A66-378D-4755-A55C-FFB5D81EFE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3555" y="2178504"/>
                <a:ext cx="1470138" cy="82296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1F8F358-4044-4D31-9D9E-0530D747E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3020" y="2041344"/>
                <a:ext cx="1420011" cy="10972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9250874-B010-49FA-B8B2-95BAC579DA9A}"/>
              </a:ext>
            </a:extLst>
          </p:cNvPr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EEDDAF-8287-4DCA-B64B-110C150939A0}"/>
              </a:ext>
            </a:extLst>
          </p:cNvPr>
          <p:cNvSpPr txBox="1"/>
          <p:nvPr/>
        </p:nvSpPr>
        <p:spPr>
          <a:xfrm>
            <a:off x="1033244" y="145722"/>
            <a:ext cx="1012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Barriers to Building Academic Partnerships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F09F2-F5AD-4F67-936A-7542B3FBF5F9}"/>
              </a:ext>
            </a:extLst>
          </p:cNvPr>
          <p:cNvSpPr txBox="1"/>
          <p:nvPr/>
        </p:nvSpPr>
        <p:spPr>
          <a:xfrm>
            <a:off x="1389371" y="1101846"/>
            <a:ext cx="94132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Lack of incentives to partner and build ISAs</a:t>
            </a:r>
          </a:p>
          <a:p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Program prerequisites and corequisites</a:t>
            </a:r>
          </a:p>
          <a:p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Aligning schedules</a:t>
            </a:r>
          </a:p>
          <a:p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Advising and marketing</a:t>
            </a:r>
          </a:p>
          <a:p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Geography and proximity</a:t>
            </a:r>
          </a:p>
          <a:p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Getting past </a:t>
            </a:r>
            <a:r>
              <a:rPr lang="en-US" sz="2800" i="1" dirty="0"/>
              <a:t>“We have always done it this way!”</a:t>
            </a:r>
          </a:p>
          <a:p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Communication between college administrators and faculty</a:t>
            </a:r>
          </a:p>
          <a:p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One-size-fits-all mentality</a:t>
            </a:r>
          </a:p>
        </p:txBody>
      </p:sp>
    </p:spTree>
    <p:extLst>
      <p:ext uri="{BB962C8B-B14F-4D97-AF65-F5344CB8AC3E}">
        <p14:creationId xmlns:p14="http://schemas.microsoft.com/office/powerpoint/2010/main" val="576445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F91E422-2919-4A47-9884-F3B3F900ACAD}"/>
              </a:ext>
            </a:extLst>
          </p:cNvPr>
          <p:cNvGrpSpPr/>
          <p:nvPr/>
        </p:nvGrpSpPr>
        <p:grpSpPr>
          <a:xfrm>
            <a:off x="740218" y="5690498"/>
            <a:ext cx="10676378" cy="1097280"/>
            <a:chOff x="740218" y="5245881"/>
            <a:chExt cx="10676378" cy="109728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D349B6D-CA97-4FD4-AF2B-0901E964B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18" y="5245881"/>
              <a:ext cx="2252923" cy="10972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811E877-EF9A-4FEA-A4D5-6A89C5DE7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836" y="5320501"/>
              <a:ext cx="2128760" cy="1005840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9E35096-DACF-4E6B-A2E7-EF2D22F01C96}"/>
                </a:ext>
              </a:extLst>
            </p:cNvPr>
            <p:cNvGrpSpPr/>
            <p:nvPr/>
          </p:nvGrpSpPr>
          <p:grpSpPr>
            <a:xfrm>
              <a:off x="4376301" y="5245881"/>
              <a:ext cx="2610673" cy="1097280"/>
              <a:chOff x="4133020" y="2041344"/>
              <a:chExt cx="2610673" cy="109728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2914A66-378D-4755-A55C-FFB5D81EFE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3555" y="2178504"/>
                <a:ext cx="1470138" cy="82296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1F8F358-4044-4D31-9D9E-0530D747E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3020" y="2041344"/>
                <a:ext cx="1420011" cy="10972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9250874-B010-49FA-B8B2-95BAC579DA9A}"/>
              </a:ext>
            </a:extLst>
          </p:cNvPr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EEDDAF-8287-4DCA-B64B-110C150939A0}"/>
              </a:ext>
            </a:extLst>
          </p:cNvPr>
          <p:cNvSpPr txBox="1"/>
          <p:nvPr/>
        </p:nvSpPr>
        <p:spPr>
          <a:xfrm>
            <a:off x="2820799" y="145722"/>
            <a:ext cx="6550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System Level Opportunities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C081B3-BB13-4FB0-AEEA-CB76A8D3578B}"/>
              </a:ext>
            </a:extLst>
          </p:cNvPr>
          <p:cNvSpPr txBox="1"/>
          <p:nvPr/>
        </p:nvSpPr>
        <p:spPr>
          <a:xfrm>
            <a:off x="932577" y="1139648"/>
            <a:ext cx="1032684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Improve tracking and reporting of academic partnerships, showcasing best practices</a:t>
            </a:r>
          </a:p>
          <a:p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Promote and incentivize regionalism and flexibility to encourage and reward innovation and collaboration</a:t>
            </a:r>
          </a:p>
          <a:p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Identify and pursue entrepreneurial ideas to diversify revenue streams available to community colleges</a:t>
            </a:r>
          </a:p>
          <a:p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Dedicated funding opportunities for pilot, start-up programs</a:t>
            </a:r>
          </a:p>
          <a:p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Examine State Codes for opportunities to support new business models and innovative practices</a:t>
            </a:r>
          </a:p>
        </p:txBody>
      </p:sp>
    </p:spTree>
    <p:extLst>
      <p:ext uri="{BB962C8B-B14F-4D97-AF65-F5344CB8AC3E}">
        <p14:creationId xmlns:p14="http://schemas.microsoft.com/office/powerpoint/2010/main" val="1192123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F91E422-2919-4A47-9884-F3B3F900ACAD}"/>
              </a:ext>
            </a:extLst>
          </p:cNvPr>
          <p:cNvGrpSpPr/>
          <p:nvPr/>
        </p:nvGrpSpPr>
        <p:grpSpPr>
          <a:xfrm>
            <a:off x="740218" y="5690498"/>
            <a:ext cx="10676378" cy="1097280"/>
            <a:chOff x="740218" y="5245881"/>
            <a:chExt cx="10676378" cy="109728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D349B6D-CA97-4FD4-AF2B-0901E964B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18" y="5245881"/>
              <a:ext cx="2252923" cy="10972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811E877-EF9A-4FEA-A4D5-6A89C5DE7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836" y="5320501"/>
              <a:ext cx="2128760" cy="1005840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9E35096-DACF-4E6B-A2E7-EF2D22F01C96}"/>
                </a:ext>
              </a:extLst>
            </p:cNvPr>
            <p:cNvGrpSpPr/>
            <p:nvPr/>
          </p:nvGrpSpPr>
          <p:grpSpPr>
            <a:xfrm>
              <a:off x="4376301" y="5245881"/>
              <a:ext cx="2610673" cy="1097280"/>
              <a:chOff x="4133020" y="2041344"/>
              <a:chExt cx="2610673" cy="109728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2914A66-378D-4755-A55C-FFB5D81EFE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3555" y="2178504"/>
                <a:ext cx="1470138" cy="82296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1F8F358-4044-4D31-9D9E-0530D747E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3020" y="2041344"/>
                <a:ext cx="1420011" cy="10972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9250874-B010-49FA-B8B2-95BAC579DA9A}"/>
              </a:ext>
            </a:extLst>
          </p:cNvPr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EEDDAF-8287-4DCA-B64B-110C150939A0}"/>
              </a:ext>
            </a:extLst>
          </p:cNvPr>
          <p:cNvSpPr txBox="1"/>
          <p:nvPr/>
        </p:nvSpPr>
        <p:spPr>
          <a:xfrm>
            <a:off x="1234580" y="145722"/>
            <a:ext cx="9318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Advice for Building Future Partnerships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D38A52-47E9-4906-AD15-803DD6A81311}"/>
              </a:ext>
            </a:extLst>
          </p:cNvPr>
          <p:cNvSpPr txBox="1"/>
          <p:nvPr/>
        </p:nvSpPr>
        <p:spPr>
          <a:xfrm>
            <a:off x="681900" y="1199626"/>
            <a:ext cx="1082820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Start with positive, trusting relationships between the Presidents.</a:t>
            </a:r>
          </a:p>
          <a:p>
            <a:endParaRPr lang="en-US" sz="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Make sure support staff understand and can deliver a consistent message that explains </a:t>
            </a:r>
            <a:r>
              <a:rPr lang="en-US" sz="2000" b="1" dirty="0"/>
              <a:t>why</a:t>
            </a:r>
            <a:r>
              <a:rPr lang="en-US" sz="2000" dirty="0"/>
              <a:t> the partnership makes sense for the students, communities and institutions.</a:t>
            </a:r>
          </a:p>
          <a:p>
            <a:endParaRPr lang="en-US" sz="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Make sure the local Board understands the ISA and how it supports the college’s mission and autonomy.</a:t>
            </a:r>
          </a:p>
          <a:p>
            <a:endParaRPr lang="en-US" sz="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These partnerships involve academic programs only. Shared administrative services are much more complicated and require detailed planning.</a:t>
            </a:r>
          </a:p>
          <a:p>
            <a:endParaRPr lang="en-US" sz="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are not sharing personnel; this would add complications that require careful planning and coordinated management.</a:t>
            </a:r>
          </a:p>
          <a:p>
            <a:endParaRPr lang="en-US" sz="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 collective cost/benefit analysis and renegotiate the terms in the partnership agreements at least annually.</a:t>
            </a:r>
          </a:p>
          <a:p>
            <a:endParaRPr lang="en-US" sz="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Celebrate the partnership and promote as if it were another program.</a:t>
            </a:r>
          </a:p>
          <a:p>
            <a:endParaRPr lang="en-US" sz="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Move beyond the status quo and be creative with your partners.</a:t>
            </a:r>
          </a:p>
        </p:txBody>
      </p:sp>
    </p:spTree>
    <p:extLst>
      <p:ext uri="{BB962C8B-B14F-4D97-AF65-F5344CB8AC3E}">
        <p14:creationId xmlns:p14="http://schemas.microsoft.com/office/powerpoint/2010/main" val="2475995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F91E422-2919-4A47-9884-F3B3F900ACAD}"/>
              </a:ext>
            </a:extLst>
          </p:cNvPr>
          <p:cNvGrpSpPr/>
          <p:nvPr/>
        </p:nvGrpSpPr>
        <p:grpSpPr>
          <a:xfrm>
            <a:off x="740218" y="5690498"/>
            <a:ext cx="10676378" cy="1097280"/>
            <a:chOff x="740218" y="5245881"/>
            <a:chExt cx="10676378" cy="109728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D349B6D-CA97-4FD4-AF2B-0901E964B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18" y="5245881"/>
              <a:ext cx="2252923" cy="10972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811E877-EF9A-4FEA-A4D5-6A89C5DE7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836" y="5320501"/>
              <a:ext cx="2128760" cy="1005840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9E35096-DACF-4E6B-A2E7-EF2D22F01C96}"/>
                </a:ext>
              </a:extLst>
            </p:cNvPr>
            <p:cNvGrpSpPr/>
            <p:nvPr/>
          </p:nvGrpSpPr>
          <p:grpSpPr>
            <a:xfrm>
              <a:off x="4376301" y="5245881"/>
              <a:ext cx="2610673" cy="1097280"/>
              <a:chOff x="4133020" y="2041344"/>
              <a:chExt cx="2610673" cy="109728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2914A66-378D-4755-A55C-FFB5D81EFE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3555" y="2178504"/>
                <a:ext cx="1470138" cy="82296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1F8F358-4044-4D31-9D9E-0530D747E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3020" y="2041344"/>
                <a:ext cx="1420011" cy="10972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9250874-B010-49FA-B8B2-95BAC579DA9A}"/>
              </a:ext>
            </a:extLst>
          </p:cNvPr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919CDB-A9F4-4E5E-ADB7-82C08F26FC42}"/>
              </a:ext>
            </a:extLst>
          </p:cNvPr>
          <p:cNvSpPr txBox="1"/>
          <p:nvPr/>
        </p:nvSpPr>
        <p:spPr>
          <a:xfrm>
            <a:off x="882243" y="1661020"/>
            <a:ext cx="10427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Thank you for your attention today!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70126-CFA5-4155-9BEA-99133505F2C0}"/>
              </a:ext>
            </a:extLst>
          </p:cNvPr>
          <p:cNvSpPr txBox="1"/>
          <p:nvPr/>
        </p:nvSpPr>
        <p:spPr>
          <a:xfrm>
            <a:off x="4171426" y="145722"/>
            <a:ext cx="3849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One Last Item…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FCB10B-095C-4E83-B1FE-E28DE83EA6E1}"/>
              </a:ext>
            </a:extLst>
          </p:cNvPr>
          <p:cNvSpPr txBox="1"/>
          <p:nvPr/>
        </p:nvSpPr>
        <p:spPr>
          <a:xfrm>
            <a:off x="3868723" y="3558882"/>
            <a:ext cx="4454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4612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BA44B7-909E-48D2-AC66-96EB54A7A572}"/>
              </a:ext>
            </a:extLst>
          </p:cNvPr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91E422-2919-4A47-9884-F3B3F900ACAD}"/>
              </a:ext>
            </a:extLst>
          </p:cNvPr>
          <p:cNvGrpSpPr/>
          <p:nvPr/>
        </p:nvGrpSpPr>
        <p:grpSpPr>
          <a:xfrm>
            <a:off x="740218" y="5690498"/>
            <a:ext cx="10676378" cy="1097280"/>
            <a:chOff x="740218" y="5245881"/>
            <a:chExt cx="10676378" cy="109728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D349B6D-CA97-4FD4-AF2B-0901E964B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18" y="5245881"/>
              <a:ext cx="2252923" cy="10972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811E877-EF9A-4FEA-A4D5-6A89C5DE7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836" y="5320501"/>
              <a:ext cx="2128760" cy="1005840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9E35096-DACF-4E6B-A2E7-EF2D22F01C96}"/>
                </a:ext>
              </a:extLst>
            </p:cNvPr>
            <p:cNvGrpSpPr/>
            <p:nvPr/>
          </p:nvGrpSpPr>
          <p:grpSpPr>
            <a:xfrm>
              <a:off x="4376301" y="5245881"/>
              <a:ext cx="2610673" cy="1097280"/>
              <a:chOff x="4133020" y="2041344"/>
              <a:chExt cx="2610673" cy="109728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2914A66-378D-4755-A55C-FFB5D81EFE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3555" y="2178504"/>
                <a:ext cx="1470138" cy="82296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1F8F358-4044-4D31-9D9E-0530D747E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3020" y="2041344"/>
                <a:ext cx="1420011" cy="10972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E8282D2-09E7-45B9-BAC3-8D0CB95681A3}"/>
              </a:ext>
            </a:extLst>
          </p:cNvPr>
          <p:cNvSpPr txBox="1"/>
          <p:nvPr/>
        </p:nvSpPr>
        <p:spPr>
          <a:xfrm>
            <a:off x="4565709" y="145722"/>
            <a:ext cx="3060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Background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8AE0DE-4951-4DF0-8410-46B331CB5510}"/>
              </a:ext>
            </a:extLst>
          </p:cNvPr>
          <p:cNvSpPr txBox="1"/>
          <p:nvPr/>
        </p:nvSpPr>
        <p:spPr>
          <a:xfrm>
            <a:off x="609600" y="1086457"/>
            <a:ext cx="10972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Our 58 Colleges ranged in </a:t>
            </a:r>
            <a:r>
              <a:rPr lang="en-US" sz="2800" u="sng" dirty="0"/>
              <a:t>curriculum enrollment </a:t>
            </a:r>
            <a:r>
              <a:rPr lang="en-US" sz="2800" dirty="0"/>
              <a:t>in 2022 from 543 to 21,454.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Each College has built </a:t>
            </a:r>
            <a:r>
              <a:rPr lang="en-US" sz="2800" u="sng" dirty="0"/>
              <a:t>programs</a:t>
            </a:r>
            <a:r>
              <a:rPr lang="en-US" sz="2800" dirty="0"/>
              <a:t> to align with the economic and workforce needs of its communities.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labor market and employer </a:t>
            </a:r>
            <a:r>
              <a:rPr lang="en-US" sz="2800" u="sng" dirty="0"/>
              <a:t>needs are shifting</a:t>
            </a:r>
            <a:r>
              <a:rPr lang="en-US" sz="2800" dirty="0"/>
              <a:t> rapidly as our state has become the #1 destination in the country for economic development. This requires our Colleges to be more flexible and agile.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Leadership in the General Assembly has recently promoted </a:t>
            </a:r>
            <a:r>
              <a:rPr lang="en-US" sz="2800" u="sng" dirty="0"/>
              <a:t>increased regional collaboration</a:t>
            </a:r>
            <a:r>
              <a:rPr lang="en-US" sz="2800" dirty="0"/>
              <a:t> among the Great 58.</a:t>
            </a:r>
          </a:p>
        </p:txBody>
      </p:sp>
    </p:spTree>
    <p:extLst>
      <p:ext uri="{BB962C8B-B14F-4D97-AF65-F5344CB8AC3E}">
        <p14:creationId xmlns:p14="http://schemas.microsoft.com/office/powerpoint/2010/main" val="247481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F91E422-2919-4A47-9884-F3B3F900ACAD}"/>
              </a:ext>
            </a:extLst>
          </p:cNvPr>
          <p:cNvGrpSpPr/>
          <p:nvPr/>
        </p:nvGrpSpPr>
        <p:grpSpPr>
          <a:xfrm>
            <a:off x="740218" y="5690498"/>
            <a:ext cx="10676378" cy="1097280"/>
            <a:chOff x="740218" y="5245881"/>
            <a:chExt cx="10676378" cy="109728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D349B6D-CA97-4FD4-AF2B-0901E964B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18" y="5245881"/>
              <a:ext cx="2252923" cy="10972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811E877-EF9A-4FEA-A4D5-6A89C5DE7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836" y="5320501"/>
              <a:ext cx="2128760" cy="1005840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9E35096-DACF-4E6B-A2E7-EF2D22F01C96}"/>
                </a:ext>
              </a:extLst>
            </p:cNvPr>
            <p:cNvGrpSpPr/>
            <p:nvPr/>
          </p:nvGrpSpPr>
          <p:grpSpPr>
            <a:xfrm>
              <a:off x="4376301" y="5245881"/>
              <a:ext cx="2610673" cy="1097280"/>
              <a:chOff x="4133020" y="2041344"/>
              <a:chExt cx="2610673" cy="109728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2914A66-378D-4755-A55C-FFB5D81EFE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3555" y="2178504"/>
                <a:ext cx="1470138" cy="82296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1F8F358-4044-4D31-9D9E-0530D747E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3020" y="2041344"/>
                <a:ext cx="1420011" cy="10972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99F5A6D-9921-43F1-B927-2B7AED5539DC}"/>
              </a:ext>
            </a:extLst>
          </p:cNvPr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C44197-39DA-475B-917E-D1654B2E435C}"/>
              </a:ext>
            </a:extLst>
          </p:cNvPr>
          <p:cNvSpPr txBox="1"/>
          <p:nvPr/>
        </p:nvSpPr>
        <p:spPr>
          <a:xfrm>
            <a:off x="4353455" y="145722"/>
            <a:ext cx="348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The Challenge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82CFB3-06A0-47E5-B235-CAB8EB480D79}"/>
              </a:ext>
            </a:extLst>
          </p:cNvPr>
          <p:cNvSpPr txBox="1"/>
          <p:nvPr/>
        </p:nvSpPr>
        <p:spPr>
          <a:xfrm>
            <a:off x="609600" y="1048624"/>
            <a:ext cx="1097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With limited resources and defined service areas, how can </a:t>
            </a:r>
            <a:r>
              <a:rPr lang="en-US" sz="2800" b="1" i="1" dirty="0"/>
              <a:t>all</a:t>
            </a:r>
            <a:r>
              <a:rPr lang="en-US" sz="2800" dirty="0"/>
              <a:t> of our 58 colleges adapt to meet the rapidly evolving workforce and economic development needs?</a:t>
            </a:r>
          </a:p>
        </p:txBody>
      </p:sp>
      <p:pic>
        <p:nvPicPr>
          <p:cNvPr id="1026" name="Picture 2" descr="https://npr.brightspotcdn.com/dims4/default/49d3336/2147483647/strip/true/crop/1280x720+0+0/resize/880x495!/quality/90/?url=http%3A%2F%2Fnpr-brightspot.s3.amazonaws.com%2F1d%2Fb3%2F2e77bbc24cc2a7db2bbc1ffca0c4%2Fnc-community-colleges.jpg">
            <a:extLst>
              <a:ext uri="{FF2B5EF4-FFF2-40B4-BE49-F238E27FC236}">
                <a16:creationId xmlns:a16="http://schemas.microsoft.com/office/drawing/2014/main" id="{F566B5F6-3DFE-41C6-ACB2-801BAEAF6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60" y="2535818"/>
            <a:ext cx="536448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76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F91E422-2919-4A47-9884-F3B3F900ACAD}"/>
              </a:ext>
            </a:extLst>
          </p:cNvPr>
          <p:cNvGrpSpPr/>
          <p:nvPr/>
        </p:nvGrpSpPr>
        <p:grpSpPr>
          <a:xfrm>
            <a:off x="740218" y="5690498"/>
            <a:ext cx="10676378" cy="1097280"/>
            <a:chOff x="740218" y="5245881"/>
            <a:chExt cx="10676378" cy="109728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D349B6D-CA97-4FD4-AF2B-0901E964B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18" y="5245881"/>
              <a:ext cx="2252923" cy="10972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811E877-EF9A-4FEA-A4D5-6A89C5DE7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836" y="5320501"/>
              <a:ext cx="2128760" cy="1005840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9E35096-DACF-4E6B-A2E7-EF2D22F01C96}"/>
                </a:ext>
              </a:extLst>
            </p:cNvPr>
            <p:cNvGrpSpPr/>
            <p:nvPr/>
          </p:nvGrpSpPr>
          <p:grpSpPr>
            <a:xfrm>
              <a:off x="4376301" y="5245881"/>
              <a:ext cx="2610673" cy="1097280"/>
              <a:chOff x="4133020" y="2041344"/>
              <a:chExt cx="2610673" cy="109728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2914A66-378D-4755-A55C-FFB5D81EFE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3555" y="2178504"/>
                <a:ext cx="1470138" cy="82296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1F8F358-4044-4D31-9D9E-0530D747E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3020" y="2041344"/>
                <a:ext cx="1420011" cy="10972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2250A90-A136-4A86-A0FF-72E198F57E83}"/>
              </a:ext>
            </a:extLst>
          </p:cNvPr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26E28B-BBC1-4CC2-8DA0-050EFDC15380}"/>
              </a:ext>
            </a:extLst>
          </p:cNvPr>
          <p:cNvSpPr txBox="1"/>
          <p:nvPr/>
        </p:nvSpPr>
        <p:spPr>
          <a:xfrm>
            <a:off x="3252832" y="145722"/>
            <a:ext cx="5686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Our Solution, Our Story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1B2168-3E02-4FB1-8609-52EEDC093376}"/>
              </a:ext>
            </a:extLst>
          </p:cNvPr>
          <p:cNvGrpSpPr/>
          <p:nvPr/>
        </p:nvGrpSpPr>
        <p:grpSpPr>
          <a:xfrm>
            <a:off x="405245" y="2762531"/>
            <a:ext cx="11381509" cy="2881296"/>
            <a:chOff x="405245" y="2762531"/>
            <a:chExt cx="11381509" cy="28812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E2CF97C-3213-4472-BCB1-130071249B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44"/>
            <a:stretch/>
          </p:blipFill>
          <p:spPr>
            <a:xfrm>
              <a:off x="8129154" y="2764961"/>
              <a:ext cx="3657600" cy="287886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2DE3665-2354-4526-A988-1D277B6B4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3087" y="2768786"/>
              <a:ext cx="3825825" cy="287121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89F9F98-878C-49EF-A1D4-E60AD5909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45" y="2762531"/>
              <a:ext cx="3657600" cy="2872260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652C5D8-ED49-4DF1-A616-DC26BE35C0AC}"/>
              </a:ext>
            </a:extLst>
          </p:cNvPr>
          <p:cNvSpPr txBox="1"/>
          <p:nvPr/>
        </p:nvSpPr>
        <p:spPr>
          <a:xfrm>
            <a:off x="2924961" y="978022"/>
            <a:ext cx="63420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Strategic Regional Partnerships: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Expand options for Colleges </a:t>
            </a:r>
            <a:r>
              <a:rPr lang="en-US" sz="2400" i="1" dirty="0"/>
              <a:t>and</a:t>
            </a:r>
            <a:r>
              <a:rPr lang="en-US" sz="2400" dirty="0"/>
              <a:t>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Avoid duplicative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Provide better utilization of scarce resources</a:t>
            </a:r>
          </a:p>
        </p:txBody>
      </p:sp>
    </p:spTree>
    <p:extLst>
      <p:ext uri="{BB962C8B-B14F-4D97-AF65-F5344CB8AC3E}">
        <p14:creationId xmlns:p14="http://schemas.microsoft.com/office/powerpoint/2010/main" val="2810625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F91E422-2919-4A47-9884-F3B3F900ACAD}"/>
              </a:ext>
            </a:extLst>
          </p:cNvPr>
          <p:cNvGrpSpPr/>
          <p:nvPr/>
        </p:nvGrpSpPr>
        <p:grpSpPr>
          <a:xfrm>
            <a:off x="740218" y="5690498"/>
            <a:ext cx="10676378" cy="1097280"/>
            <a:chOff x="740218" y="5245881"/>
            <a:chExt cx="10676378" cy="109728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D349B6D-CA97-4FD4-AF2B-0901E964B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18" y="5245881"/>
              <a:ext cx="2252923" cy="10972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811E877-EF9A-4FEA-A4D5-6A89C5DE7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836" y="5320501"/>
              <a:ext cx="2128760" cy="1005840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9E35096-DACF-4E6B-A2E7-EF2D22F01C96}"/>
                </a:ext>
              </a:extLst>
            </p:cNvPr>
            <p:cNvGrpSpPr/>
            <p:nvPr/>
          </p:nvGrpSpPr>
          <p:grpSpPr>
            <a:xfrm>
              <a:off x="4376301" y="5245881"/>
              <a:ext cx="2610673" cy="1097280"/>
              <a:chOff x="4133020" y="2041344"/>
              <a:chExt cx="2610673" cy="109728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2914A66-378D-4755-A55C-FFB5D81EFE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3555" y="2178504"/>
                <a:ext cx="1470138" cy="82296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1F8F358-4044-4D31-9D9E-0530D747E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3020" y="2041344"/>
                <a:ext cx="1420011" cy="10972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4F0FD5B-7E40-438E-AFCD-ED64E4317876}"/>
              </a:ext>
            </a:extLst>
          </p:cNvPr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A03EDB-C00C-4857-B468-C4E503020714}"/>
              </a:ext>
            </a:extLst>
          </p:cNvPr>
          <p:cNvSpPr txBox="1"/>
          <p:nvPr/>
        </p:nvSpPr>
        <p:spPr>
          <a:xfrm>
            <a:off x="1582723" y="1314486"/>
            <a:ext cx="80478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Entrepreneurial approach</a:t>
            </a:r>
          </a:p>
          <a:p>
            <a:endParaRPr lang="en-US" sz="1000" b="1" dirty="0"/>
          </a:p>
          <a:p>
            <a:r>
              <a:rPr lang="en-US" sz="2400" dirty="0"/>
              <a:t>Determines how a large urban College, a medium multi-county College and a small rural College can strategically collaborate to leverage their strengths and magnify student opportunities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FE9685-5DC9-4D16-A4F3-296B9568D8CC}"/>
              </a:ext>
            </a:extLst>
          </p:cNvPr>
          <p:cNvSpPr txBox="1"/>
          <p:nvPr/>
        </p:nvSpPr>
        <p:spPr>
          <a:xfrm>
            <a:off x="3252832" y="145722"/>
            <a:ext cx="5686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Our Solution, Our Story</a:t>
            </a:r>
          </a:p>
        </p:txBody>
      </p:sp>
      <p:pic>
        <p:nvPicPr>
          <p:cNvPr id="12290" name="Picture 2" descr="https://www.carolana.com/NC/Counties/Images/Bladen_County_NC_Map_2019.jpg">
            <a:extLst>
              <a:ext uri="{FF2B5EF4-FFF2-40B4-BE49-F238E27FC236}">
                <a16:creationId xmlns:a16="http://schemas.microsoft.com/office/drawing/2014/main" id="{6D72283F-10DE-4664-A543-781374587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3" y="3257514"/>
            <a:ext cx="307201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www.carolana.com/NC/Counties/Images/Cumberland_County_NC_Map_2019.jpg">
            <a:extLst>
              <a:ext uri="{FF2B5EF4-FFF2-40B4-BE49-F238E27FC236}">
                <a16:creationId xmlns:a16="http://schemas.microsoft.com/office/drawing/2014/main" id="{FB3FE971-4B86-4355-AD30-A8DD76347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994" y="3264749"/>
            <a:ext cx="307201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E026E7A-60C3-4F38-9199-604F8EF9617A}"/>
              </a:ext>
            </a:extLst>
          </p:cNvPr>
          <p:cNvGrpSpPr/>
          <p:nvPr/>
        </p:nvGrpSpPr>
        <p:grpSpPr>
          <a:xfrm>
            <a:off x="8315897" y="3262590"/>
            <a:ext cx="3099338" cy="2287903"/>
            <a:chOff x="8315897" y="3354869"/>
            <a:chExt cx="3099338" cy="22879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0BBDB23-E84C-4C69-B801-C68CE6729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897" y="3354869"/>
              <a:ext cx="3099338" cy="2286000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BE728BE-A77E-4E10-9AEC-1406DAFE32A7}"/>
                </a:ext>
              </a:extLst>
            </p:cNvPr>
            <p:cNvCxnSpPr>
              <a:cxnSpLocks/>
            </p:cNvCxnSpPr>
            <p:nvPr/>
          </p:nvCxnSpPr>
          <p:spPr>
            <a:xfrm>
              <a:off x="9714451" y="5642772"/>
              <a:ext cx="1700784" cy="0"/>
            </a:xfrm>
            <a:prstGeom prst="line">
              <a:avLst/>
            </a:prstGeom>
            <a:ln>
              <a:solidFill>
                <a:srgbClr val="0100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AE1CDBC-44BB-4DB3-8632-FF1EAF9F4569}"/>
                </a:ext>
              </a:extLst>
            </p:cNvPr>
            <p:cNvCxnSpPr>
              <a:cxnSpLocks/>
            </p:cNvCxnSpPr>
            <p:nvPr/>
          </p:nvCxnSpPr>
          <p:spPr>
            <a:xfrm>
              <a:off x="9722054" y="5073941"/>
              <a:ext cx="0" cy="566928"/>
            </a:xfrm>
            <a:prstGeom prst="line">
              <a:avLst/>
            </a:prstGeom>
            <a:ln>
              <a:solidFill>
                <a:srgbClr val="0100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34AF38-51D3-4F4C-9148-DF36BDDD6F53}"/>
                </a:ext>
              </a:extLst>
            </p:cNvPr>
            <p:cNvCxnSpPr>
              <a:cxnSpLocks/>
            </p:cNvCxnSpPr>
            <p:nvPr/>
          </p:nvCxnSpPr>
          <p:spPr>
            <a:xfrm>
              <a:off x="9673708" y="5027454"/>
              <a:ext cx="54864" cy="57516"/>
            </a:xfrm>
            <a:prstGeom prst="line">
              <a:avLst/>
            </a:prstGeom>
            <a:ln>
              <a:solidFill>
                <a:srgbClr val="0100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5143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F91E422-2919-4A47-9884-F3B3F900ACAD}"/>
              </a:ext>
            </a:extLst>
          </p:cNvPr>
          <p:cNvGrpSpPr/>
          <p:nvPr/>
        </p:nvGrpSpPr>
        <p:grpSpPr>
          <a:xfrm>
            <a:off x="740218" y="5690498"/>
            <a:ext cx="10676378" cy="1097280"/>
            <a:chOff x="740218" y="5245881"/>
            <a:chExt cx="10676378" cy="109728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D349B6D-CA97-4FD4-AF2B-0901E964B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18" y="5245881"/>
              <a:ext cx="2252923" cy="10972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811E877-EF9A-4FEA-A4D5-6A89C5DE7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836" y="5320501"/>
              <a:ext cx="2128760" cy="1005840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9E35096-DACF-4E6B-A2E7-EF2D22F01C96}"/>
                </a:ext>
              </a:extLst>
            </p:cNvPr>
            <p:cNvGrpSpPr/>
            <p:nvPr/>
          </p:nvGrpSpPr>
          <p:grpSpPr>
            <a:xfrm>
              <a:off x="4376301" y="5245881"/>
              <a:ext cx="2610673" cy="1097280"/>
              <a:chOff x="4133020" y="2041344"/>
              <a:chExt cx="2610673" cy="109728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2914A66-378D-4755-A55C-FFB5D81EFE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3555" y="2178504"/>
                <a:ext cx="1470138" cy="82296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1F8F358-4044-4D31-9D9E-0530D747E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3020" y="2041344"/>
                <a:ext cx="1420011" cy="10972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00B3E75-C058-42CC-B9E8-978B6CA107F1}"/>
              </a:ext>
            </a:extLst>
          </p:cNvPr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B31001-6C18-43B2-8995-DF05330BC7BE}"/>
              </a:ext>
            </a:extLst>
          </p:cNvPr>
          <p:cNvSpPr txBox="1"/>
          <p:nvPr/>
        </p:nvSpPr>
        <p:spPr>
          <a:xfrm>
            <a:off x="323338" y="1024636"/>
            <a:ext cx="486944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/>
              <a:t>Bladen Community College</a:t>
            </a:r>
          </a:p>
          <a:p>
            <a:endParaRPr lang="en-US" sz="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Serves Bladen County, population 29,402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1,265 FTE, 3,014 total students in 2022-23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Dr. Mandi Lee, President since 2019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C7DE22-1794-41C8-B340-370B7E56A794}"/>
              </a:ext>
            </a:extLst>
          </p:cNvPr>
          <p:cNvSpPr txBox="1"/>
          <p:nvPr/>
        </p:nvSpPr>
        <p:spPr>
          <a:xfrm>
            <a:off x="3124117" y="2508870"/>
            <a:ext cx="594376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/>
              <a:t>Fayetteville Technical Community College</a:t>
            </a:r>
          </a:p>
          <a:p>
            <a:endParaRPr lang="en-US" sz="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Serves Cumberland County, population 336,699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12,694 FTE, 29,755 total students in 2022-23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Dr. Mark Sorrells, President since 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676CA7-A55A-4824-98E4-23277F1468D7}"/>
              </a:ext>
            </a:extLst>
          </p:cNvPr>
          <p:cNvSpPr txBox="1"/>
          <p:nvPr/>
        </p:nvSpPr>
        <p:spPr>
          <a:xfrm>
            <a:off x="7100366" y="3995403"/>
            <a:ext cx="5020906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/>
              <a:t>Richmond Community College</a:t>
            </a:r>
          </a:p>
          <a:p>
            <a:endParaRPr lang="en-US" sz="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Serves Richmond &amp; Scotland counties, population 75,814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2,728 FTE, 8,076 total students in 2022-23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Dr. Dale McInnis, President since 2010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DD31DA-B3C0-44EF-84E6-CA302FC31F3F}"/>
              </a:ext>
            </a:extLst>
          </p:cNvPr>
          <p:cNvSpPr txBox="1"/>
          <p:nvPr/>
        </p:nvSpPr>
        <p:spPr>
          <a:xfrm>
            <a:off x="4524113" y="145722"/>
            <a:ext cx="314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The Colleges</a:t>
            </a:r>
          </a:p>
        </p:txBody>
      </p:sp>
    </p:spTree>
    <p:extLst>
      <p:ext uri="{BB962C8B-B14F-4D97-AF65-F5344CB8AC3E}">
        <p14:creationId xmlns:p14="http://schemas.microsoft.com/office/powerpoint/2010/main" val="2463228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F91E422-2919-4A47-9884-F3B3F900ACAD}"/>
              </a:ext>
            </a:extLst>
          </p:cNvPr>
          <p:cNvGrpSpPr/>
          <p:nvPr/>
        </p:nvGrpSpPr>
        <p:grpSpPr>
          <a:xfrm>
            <a:off x="740218" y="5690498"/>
            <a:ext cx="10676378" cy="1097280"/>
            <a:chOff x="740218" y="5245881"/>
            <a:chExt cx="10676378" cy="109728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D349B6D-CA97-4FD4-AF2B-0901E964B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18" y="5245881"/>
              <a:ext cx="2252923" cy="10972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811E877-EF9A-4FEA-A4D5-6A89C5DE7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836" y="5320501"/>
              <a:ext cx="2128760" cy="1005840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9E35096-DACF-4E6B-A2E7-EF2D22F01C96}"/>
                </a:ext>
              </a:extLst>
            </p:cNvPr>
            <p:cNvGrpSpPr/>
            <p:nvPr/>
          </p:nvGrpSpPr>
          <p:grpSpPr>
            <a:xfrm>
              <a:off x="4376301" y="5245881"/>
              <a:ext cx="2610673" cy="1097280"/>
              <a:chOff x="4133020" y="2041344"/>
              <a:chExt cx="2610673" cy="109728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2914A66-378D-4755-A55C-FFB5D81EFE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3555" y="2178504"/>
                <a:ext cx="1470138" cy="82296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1F8F358-4044-4D31-9D9E-0530D747E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3020" y="2041344"/>
                <a:ext cx="1420011" cy="10972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00B3E75-C058-42CC-B9E8-978B6CA107F1}"/>
              </a:ext>
            </a:extLst>
          </p:cNvPr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E3109C-2D5F-4F06-A330-4E933A7086EE}"/>
              </a:ext>
            </a:extLst>
          </p:cNvPr>
          <p:cNvSpPr txBox="1"/>
          <p:nvPr/>
        </p:nvSpPr>
        <p:spPr>
          <a:xfrm>
            <a:off x="1419484" y="145722"/>
            <a:ext cx="9353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Instructional Service Agreements (ISAs)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31740-282F-4406-A1AC-2BE34126B6A6}"/>
              </a:ext>
            </a:extLst>
          </p:cNvPr>
          <p:cNvSpPr txBox="1"/>
          <p:nvPr/>
        </p:nvSpPr>
        <p:spPr>
          <a:xfrm>
            <a:off x="1073791" y="1199626"/>
            <a:ext cx="10044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Three levels of ISAs – all require Board of Trustee approval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8AF268-2586-4D1B-B9DA-B9CEFFBC767B}"/>
              </a:ext>
            </a:extLst>
          </p:cNvPr>
          <p:cNvSpPr txBox="1"/>
          <p:nvPr/>
        </p:nvSpPr>
        <p:spPr>
          <a:xfrm>
            <a:off x="1125523" y="2125182"/>
            <a:ext cx="994095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/>
              <a:t>Level 1</a:t>
            </a:r>
            <a:r>
              <a:rPr lang="en-US" sz="2800" b="1" dirty="0"/>
              <a:t>:</a:t>
            </a:r>
            <a:r>
              <a:rPr lang="en-US" sz="2800" dirty="0"/>
              <a:t> No sharing of revenue, FTE or costs. Allows one College to teach within another’s service area.</a:t>
            </a:r>
          </a:p>
          <a:p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/>
              <a:t>Level 2</a:t>
            </a:r>
            <a:r>
              <a:rPr lang="en-US" sz="2800" b="1" dirty="0"/>
              <a:t>:</a:t>
            </a:r>
            <a:r>
              <a:rPr lang="en-US" sz="2800" dirty="0"/>
              <a:t> Sharing of revenue and FTE for curriculum or continuing education </a:t>
            </a:r>
            <a:r>
              <a:rPr lang="en-US" sz="2800" u="sng" dirty="0"/>
              <a:t>courses</a:t>
            </a:r>
            <a:r>
              <a:rPr lang="en-US" sz="2800" dirty="0"/>
              <a:t>. Requires System Office notification.</a:t>
            </a:r>
          </a:p>
          <a:p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/>
              <a:t>Level 3</a:t>
            </a:r>
            <a:r>
              <a:rPr lang="en-US" sz="2800" b="1" dirty="0"/>
              <a:t>:</a:t>
            </a:r>
            <a:r>
              <a:rPr lang="en-US" sz="2800" dirty="0"/>
              <a:t> Sharing of revenue and FTE for curriculum or continuing education </a:t>
            </a:r>
            <a:r>
              <a:rPr lang="en-US" sz="2800" u="sng" dirty="0"/>
              <a:t>programs</a:t>
            </a:r>
            <a:r>
              <a:rPr lang="en-US" sz="2800" dirty="0"/>
              <a:t>. Requires System Office approval.</a:t>
            </a:r>
          </a:p>
        </p:txBody>
      </p:sp>
    </p:spTree>
    <p:extLst>
      <p:ext uri="{BB962C8B-B14F-4D97-AF65-F5344CB8AC3E}">
        <p14:creationId xmlns:p14="http://schemas.microsoft.com/office/powerpoint/2010/main" val="3765005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F91E422-2919-4A47-9884-F3B3F900ACAD}"/>
              </a:ext>
            </a:extLst>
          </p:cNvPr>
          <p:cNvGrpSpPr/>
          <p:nvPr/>
        </p:nvGrpSpPr>
        <p:grpSpPr>
          <a:xfrm>
            <a:off x="740218" y="5690498"/>
            <a:ext cx="10676378" cy="1097280"/>
            <a:chOff x="740218" y="5245881"/>
            <a:chExt cx="10676378" cy="109728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D349B6D-CA97-4FD4-AF2B-0901E964B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18" y="5245881"/>
              <a:ext cx="2252923" cy="10972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811E877-EF9A-4FEA-A4D5-6A89C5DE7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836" y="5320501"/>
              <a:ext cx="2128760" cy="1005840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9E35096-DACF-4E6B-A2E7-EF2D22F01C96}"/>
                </a:ext>
              </a:extLst>
            </p:cNvPr>
            <p:cNvGrpSpPr/>
            <p:nvPr/>
          </p:nvGrpSpPr>
          <p:grpSpPr>
            <a:xfrm>
              <a:off x="4376301" y="5245881"/>
              <a:ext cx="2610673" cy="1097280"/>
              <a:chOff x="4133020" y="2041344"/>
              <a:chExt cx="2610673" cy="109728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2914A66-378D-4755-A55C-FFB5D81EFE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3555" y="2178504"/>
                <a:ext cx="1470138" cy="82296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1F8F358-4044-4D31-9D9E-0530D747E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3020" y="2041344"/>
                <a:ext cx="1420011" cy="10972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00B3E75-C058-42CC-B9E8-978B6CA107F1}"/>
              </a:ext>
            </a:extLst>
          </p:cNvPr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801CF0-C2C6-438B-9035-A24B8D4C6D41}"/>
              </a:ext>
            </a:extLst>
          </p:cNvPr>
          <p:cNvSpPr txBox="1"/>
          <p:nvPr/>
        </p:nvSpPr>
        <p:spPr>
          <a:xfrm>
            <a:off x="4008014" y="145722"/>
            <a:ext cx="4175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The Partnerships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E3F2BB-B28E-4E87-A430-EEB4F879CB24}"/>
              </a:ext>
            </a:extLst>
          </p:cNvPr>
          <p:cNvSpPr txBox="1"/>
          <p:nvPr/>
        </p:nvSpPr>
        <p:spPr>
          <a:xfrm>
            <a:off x="1533383" y="1018670"/>
            <a:ext cx="912523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Bladen CC and FTCC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Commercial Driver’s License – shared use of driving pad and joint grant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Physical Therapy Assistant AAS Degree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Accounting AAS Degree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Hospitality Management AAS Degree</a:t>
            </a:r>
          </a:p>
          <a:p>
            <a:endParaRPr lang="en-US" sz="1000" dirty="0"/>
          </a:p>
          <a:p>
            <a:r>
              <a:rPr lang="en-US" sz="2400" b="1" u="sng" dirty="0"/>
              <a:t>FTCC and Richmond CC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Paralegal AAS Degree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Speech Language Pathology AAS Degree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Respiratory Therapy AAS Degree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Funeral Service AAS Degree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Electric Utility: Substation and Relay AAS Degree</a:t>
            </a:r>
          </a:p>
          <a:p>
            <a:endParaRPr lang="en-US" sz="1000" dirty="0"/>
          </a:p>
          <a:p>
            <a:r>
              <a:rPr lang="en-US" sz="2400" b="1" u="sng" dirty="0"/>
              <a:t>Richmond CC and Bladen CC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911 Telecommunications and Operations AAS Degree</a:t>
            </a:r>
          </a:p>
        </p:txBody>
      </p:sp>
    </p:spTree>
    <p:extLst>
      <p:ext uri="{BB962C8B-B14F-4D97-AF65-F5344CB8AC3E}">
        <p14:creationId xmlns:p14="http://schemas.microsoft.com/office/powerpoint/2010/main" val="3834940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F91E422-2919-4A47-9884-F3B3F900ACAD}"/>
              </a:ext>
            </a:extLst>
          </p:cNvPr>
          <p:cNvGrpSpPr/>
          <p:nvPr/>
        </p:nvGrpSpPr>
        <p:grpSpPr>
          <a:xfrm>
            <a:off x="740218" y="5690498"/>
            <a:ext cx="10676378" cy="1097280"/>
            <a:chOff x="740218" y="5245881"/>
            <a:chExt cx="10676378" cy="109728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D349B6D-CA97-4FD4-AF2B-0901E964B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18" y="5245881"/>
              <a:ext cx="2252923" cy="10972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811E877-EF9A-4FEA-A4D5-6A89C5DE7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836" y="5320501"/>
              <a:ext cx="2128760" cy="1005840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9E35096-DACF-4E6B-A2E7-EF2D22F01C96}"/>
                </a:ext>
              </a:extLst>
            </p:cNvPr>
            <p:cNvGrpSpPr/>
            <p:nvPr/>
          </p:nvGrpSpPr>
          <p:grpSpPr>
            <a:xfrm>
              <a:off x="4376301" y="5245881"/>
              <a:ext cx="2610673" cy="1097280"/>
              <a:chOff x="4133020" y="2041344"/>
              <a:chExt cx="2610673" cy="109728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2914A66-378D-4755-A55C-FFB5D81EFE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3555" y="2178504"/>
                <a:ext cx="1470138" cy="82296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1F8F358-4044-4D31-9D9E-0530D747E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3020" y="2041344"/>
                <a:ext cx="1420011" cy="10972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00B3E75-C058-42CC-B9E8-978B6CA107F1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6E57F-3864-4588-BE83-B48CA81D62A3}"/>
              </a:ext>
            </a:extLst>
          </p:cNvPr>
          <p:cNvSpPr txBox="1"/>
          <p:nvPr/>
        </p:nvSpPr>
        <p:spPr>
          <a:xfrm>
            <a:off x="2166457" y="145722"/>
            <a:ext cx="785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Partnerships With Other Colleges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ED31C4-66EA-4ED2-9616-646C5C6E6095}"/>
              </a:ext>
            </a:extLst>
          </p:cNvPr>
          <p:cNvSpPr txBox="1"/>
          <p:nvPr/>
        </p:nvSpPr>
        <p:spPr>
          <a:xfrm>
            <a:off x="937181" y="1136788"/>
            <a:ext cx="1031763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FTCC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Robeson Community College: Funeral Service, Dental Assisting, Dental Hygiene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Carolina Cyber Network: FTCC is co-lead and founder of this consortium of 18 two-year and four-year Colleges in NC</a:t>
            </a:r>
          </a:p>
          <a:p>
            <a:endParaRPr lang="en-US" sz="1000" dirty="0"/>
          </a:p>
          <a:p>
            <a:r>
              <a:rPr lang="en-US" sz="2800" b="1" u="sng" dirty="0"/>
              <a:t>Richmond 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Montgomery Community College: CDL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911 Telecommunications &amp; Operations: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Caldwell Community College &amp; Technical Institute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Gaston College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Stanly Community College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Four other Colleges in the works</a:t>
            </a:r>
          </a:p>
        </p:txBody>
      </p:sp>
    </p:spTree>
    <p:extLst>
      <p:ext uri="{BB962C8B-B14F-4D97-AF65-F5344CB8AC3E}">
        <p14:creationId xmlns:p14="http://schemas.microsoft.com/office/powerpoint/2010/main" val="3810577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804</Words>
  <Application>Microsoft Office PowerPoint</Application>
  <PresentationFormat>Widescreen</PresentationFormat>
  <Paragraphs>139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Microsoft YaHei UI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Pritchard</dc:creator>
  <cp:lastModifiedBy>Caroline Hipple</cp:lastModifiedBy>
  <cp:revision>31</cp:revision>
  <dcterms:created xsi:type="dcterms:W3CDTF">2023-08-13T19:41:06Z</dcterms:created>
  <dcterms:modified xsi:type="dcterms:W3CDTF">2023-08-29T09:59:58Z</dcterms:modified>
</cp:coreProperties>
</file>