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29"/>
  </p:notesMasterIdLst>
  <p:sldIdLst>
    <p:sldId id="256" r:id="rId2"/>
    <p:sldId id="257" r:id="rId3"/>
    <p:sldId id="280" r:id="rId4"/>
    <p:sldId id="282" r:id="rId5"/>
    <p:sldId id="281" r:id="rId6"/>
    <p:sldId id="258" r:id="rId7"/>
    <p:sldId id="260" r:id="rId8"/>
    <p:sldId id="261" r:id="rId9"/>
    <p:sldId id="273" r:id="rId10"/>
    <p:sldId id="274" r:id="rId11"/>
    <p:sldId id="276" r:id="rId12"/>
    <p:sldId id="264" r:id="rId13"/>
    <p:sldId id="265" r:id="rId14"/>
    <p:sldId id="266" r:id="rId15"/>
    <p:sldId id="278" r:id="rId16"/>
    <p:sldId id="269" r:id="rId17"/>
    <p:sldId id="262" r:id="rId18"/>
    <p:sldId id="267" r:id="rId19"/>
    <p:sldId id="279" r:id="rId20"/>
    <p:sldId id="268" r:id="rId21"/>
    <p:sldId id="275" r:id="rId22"/>
    <p:sldId id="283" r:id="rId23"/>
    <p:sldId id="271" r:id="rId24"/>
    <p:sldId id="270" r:id="rId25"/>
    <p:sldId id="272" r:id="rId26"/>
    <p:sldId id="259"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Shujaat F" initials="ASF" lastIdx="9" clrIdx="0">
    <p:extLst>
      <p:ext uri="{19B8F6BF-5375-455C-9EA6-DF929625EA0E}">
        <p15:presenceInfo xmlns:p15="http://schemas.microsoft.com/office/powerpoint/2012/main" userId="S-1-5-21-1606980848-790525478-725345543-296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8989"/>
    <a:srgbClr val="13FF7E"/>
    <a:srgbClr val="FF6565"/>
    <a:srgbClr val="EE5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889" autoAdjust="0"/>
  </p:normalViewPr>
  <p:slideViewPr>
    <p:cSldViewPr snapToGrid="0">
      <p:cViewPr>
        <p:scale>
          <a:sx n="125" d="100"/>
          <a:sy n="125" d="100"/>
        </p:scale>
        <p:origin x="-144" y="90"/>
      </p:cViewPr>
      <p:guideLst/>
    </p:cSldViewPr>
  </p:slideViewPr>
  <p:outlineViewPr>
    <p:cViewPr>
      <p:scale>
        <a:sx n="33" d="100"/>
        <a:sy n="33" d="100"/>
      </p:scale>
      <p:origin x="0" y="0"/>
    </p:cViewPr>
  </p:outlineViewPr>
  <p:notesTextViewPr>
    <p:cViewPr>
      <p:scale>
        <a:sx n="1" d="1"/>
        <a:sy n="1" d="1"/>
      </p:scale>
      <p:origin x="0" y="-828"/>
    </p:cViewPr>
  </p:notesTextViewPr>
  <p:sorterViewPr>
    <p:cViewPr>
      <p:scale>
        <a:sx n="100" d="100"/>
        <a:sy n="100" d="100"/>
      </p:scale>
      <p:origin x="0" y="-216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a:t>Work</a:t>
            </a:r>
            <a:r>
              <a:rPr lang="en-US" sz="1800" baseline="0" dirty="0"/>
              <a:t> Site Trends – Teleworkable Jobs</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Fully Office</c:v>
                </c:pt>
              </c:strCache>
            </c:strRef>
          </c:tx>
          <c:spPr>
            <a:gradFill rotWithShape="1">
              <a:gsLst>
                <a:gs pos="0">
                  <a:schemeClr val="accent1">
                    <a:tint val="94000"/>
                    <a:satMod val="100000"/>
                    <a:lumMod val="104000"/>
                  </a:schemeClr>
                </a:gs>
                <a:gs pos="69000">
                  <a:schemeClr val="accent1">
                    <a:shade val="86000"/>
                    <a:satMod val="130000"/>
                    <a:lumMod val="102000"/>
                  </a:schemeClr>
                </a:gs>
                <a:gs pos="100000">
                  <a:schemeClr val="accent1">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Pre-Pandemic</c:v>
                </c:pt>
                <c:pt idx="1">
                  <c:v>Oct. 2020</c:v>
                </c:pt>
                <c:pt idx="2">
                  <c:v>Jan. 2022</c:v>
                </c:pt>
                <c:pt idx="3">
                  <c:v>Feb. 2023</c:v>
                </c:pt>
              </c:strCache>
            </c:strRef>
          </c:cat>
          <c:val>
            <c:numRef>
              <c:f>Sheet1!$B$2:$B$5</c:f>
              <c:numCache>
                <c:formatCode>0%</c:formatCode>
                <c:ptCount val="4"/>
                <c:pt idx="0">
                  <c:v>0.78</c:v>
                </c:pt>
                <c:pt idx="1">
                  <c:v>0.16</c:v>
                </c:pt>
                <c:pt idx="2">
                  <c:v>0.22</c:v>
                </c:pt>
                <c:pt idx="3">
                  <c:v>0.24</c:v>
                </c:pt>
              </c:numCache>
            </c:numRef>
          </c:val>
          <c:extLst>
            <c:ext xmlns:c16="http://schemas.microsoft.com/office/drawing/2014/chart" uri="{C3380CC4-5D6E-409C-BE32-E72D297353CC}">
              <c16:uniqueId val="{00000000-62F1-4B07-B3F3-171B2BA440EF}"/>
            </c:ext>
          </c:extLst>
        </c:ser>
        <c:ser>
          <c:idx val="1"/>
          <c:order val="1"/>
          <c:tx>
            <c:strRef>
              <c:f>Sheet1!$C$1</c:f>
              <c:strCache>
                <c:ptCount val="1"/>
                <c:pt idx="0">
                  <c:v>Hybrid</c:v>
                </c:pt>
              </c:strCache>
            </c:strRef>
          </c:tx>
          <c:spPr>
            <a:gradFill rotWithShape="1">
              <a:gsLst>
                <a:gs pos="0">
                  <a:schemeClr val="accent3">
                    <a:tint val="94000"/>
                    <a:satMod val="100000"/>
                    <a:lumMod val="104000"/>
                  </a:schemeClr>
                </a:gs>
                <a:gs pos="69000">
                  <a:schemeClr val="accent3">
                    <a:shade val="86000"/>
                    <a:satMod val="130000"/>
                    <a:lumMod val="102000"/>
                  </a:schemeClr>
                </a:gs>
                <a:gs pos="100000">
                  <a:schemeClr val="accent3">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Pre-Pandemic</c:v>
                </c:pt>
                <c:pt idx="1">
                  <c:v>Oct. 2020</c:v>
                </c:pt>
                <c:pt idx="2">
                  <c:v>Jan. 2022</c:v>
                </c:pt>
                <c:pt idx="3">
                  <c:v>Feb. 2023</c:v>
                </c:pt>
              </c:strCache>
            </c:strRef>
          </c:cat>
          <c:val>
            <c:numRef>
              <c:f>Sheet1!$C$2:$C$5</c:f>
              <c:numCache>
                <c:formatCode>0%</c:formatCode>
                <c:ptCount val="4"/>
                <c:pt idx="0">
                  <c:v>0.15</c:v>
                </c:pt>
                <c:pt idx="1">
                  <c:v>0.28000000000000003</c:v>
                </c:pt>
                <c:pt idx="2">
                  <c:v>0.35</c:v>
                </c:pt>
                <c:pt idx="3">
                  <c:v>0.41</c:v>
                </c:pt>
              </c:numCache>
            </c:numRef>
          </c:val>
          <c:extLst>
            <c:ext xmlns:c16="http://schemas.microsoft.com/office/drawing/2014/chart" uri="{C3380CC4-5D6E-409C-BE32-E72D297353CC}">
              <c16:uniqueId val="{00000001-62F1-4B07-B3F3-171B2BA440EF}"/>
            </c:ext>
          </c:extLst>
        </c:ser>
        <c:ser>
          <c:idx val="2"/>
          <c:order val="2"/>
          <c:tx>
            <c:strRef>
              <c:f>Sheet1!$D$1</c:f>
              <c:strCache>
                <c:ptCount val="1"/>
                <c:pt idx="0">
                  <c:v>Fully Telework</c:v>
                </c:pt>
              </c:strCache>
            </c:strRef>
          </c:tx>
          <c:spPr>
            <a:gradFill rotWithShape="1">
              <a:gsLst>
                <a:gs pos="0">
                  <a:schemeClr val="accent5">
                    <a:tint val="94000"/>
                    <a:satMod val="100000"/>
                    <a:lumMod val="104000"/>
                  </a:schemeClr>
                </a:gs>
                <a:gs pos="69000">
                  <a:schemeClr val="accent5">
                    <a:shade val="86000"/>
                    <a:satMod val="130000"/>
                    <a:lumMod val="102000"/>
                  </a:schemeClr>
                </a:gs>
                <a:gs pos="100000">
                  <a:schemeClr val="accent5">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Pre-Pandemic</c:v>
                </c:pt>
                <c:pt idx="1">
                  <c:v>Oct. 2020</c:v>
                </c:pt>
                <c:pt idx="2">
                  <c:v>Jan. 2022</c:v>
                </c:pt>
                <c:pt idx="3">
                  <c:v>Feb. 2023</c:v>
                </c:pt>
              </c:strCache>
            </c:strRef>
          </c:cat>
          <c:val>
            <c:numRef>
              <c:f>Sheet1!$D$2:$D$5</c:f>
              <c:numCache>
                <c:formatCode>0%</c:formatCode>
                <c:ptCount val="4"/>
                <c:pt idx="0">
                  <c:v>7.0000000000000007E-2</c:v>
                </c:pt>
                <c:pt idx="1">
                  <c:v>0.55000000000000004</c:v>
                </c:pt>
                <c:pt idx="2">
                  <c:v>0.43</c:v>
                </c:pt>
                <c:pt idx="3">
                  <c:v>0.35</c:v>
                </c:pt>
              </c:numCache>
            </c:numRef>
          </c:val>
          <c:extLst>
            <c:ext xmlns:c16="http://schemas.microsoft.com/office/drawing/2014/chart" uri="{C3380CC4-5D6E-409C-BE32-E72D297353CC}">
              <c16:uniqueId val="{00000002-62F1-4B07-B3F3-171B2BA440EF}"/>
            </c:ext>
          </c:extLst>
        </c:ser>
        <c:dLbls>
          <c:showLegendKey val="0"/>
          <c:showVal val="1"/>
          <c:showCatName val="0"/>
          <c:showSerName val="0"/>
          <c:showPercent val="0"/>
          <c:showBubbleSize val="0"/>
        </c:dLbls>
        <c:gapWidth val="75"/>
        <c:shape val="box"/>
        <c:axId val="326757496"/>
        <c:axId val="326750608"/>
        <c:axId val="0"/>
      </c:bar3DChart>
      <c:catAx>
        <c:axId val="326757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6750608"/>
        <c:crosses val="autoZero"/>
        <c:auto val="1"/>
        <c:lblAlgn val="ctr"/>
        <c:lblOffset val="100"/>
        <c:noMultiLvlLbl val="0"/>
      </c:catAx>
      <c:valAx>
        <c:axId val="326750608"/>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6757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a:scene3d>
      <a:camera prst="orthographicFront"/>
      <a:lightRig rig="threePt" dir="t"/>
    </a:scene3d>
    <a:sp3d>
      <a:bevelT prst="relaxedInset"/>
    </a:sp3d>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a:t>Work</a:t>
            </a:r>
            <a:r>
              <a:rPr lang="en-US" sz="1800" baseline="0" dirty="0"/>
              <a:t> Site Trends – Teleworkable Jobs</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Pre-Pandemic</c:v>
                </c:pt>
              </c:strCache>
            </c:strRef>
          </c:tx>
          <c:spPr>
            <a:gradFill rotWithShape="1">
              <a:gsLst>
                <a:gs pos="0">
                  <a:schemeClr val="accent1">
                    <a:tint val="94000"/>
                    <a:satMod val="100000"/>
                    <a:lumMod val="104000"/>
                  </a:schemeClr>
                </a:gs>
                <a:gs pos="69000">
                  <a:schemeClr val="accent1">
                    <a:shade val="86000"/>
                    <a:satMod val="130000"/>
                    <a:lumMod val="102000"/>
                  </a:schemeClr>
                </a:gs>
                <a:gs pos="100000">
                  <a:schemeClr val="accent1">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Fully Office</c:v>
                </c:pt>
                <c:pt idx="1">
                  <c:v>Hybrid</c:v>
                </c:pt>
                <c:pt idx="2">
                  <c:v>Fully Telework</c:v>
                </c:pt>
              </c:strCache>
            </c:strRef>
          </c:cat>
          <c:val>
            <c:numRef>
              <c:f>Sheet1!$B$2:$B$4</c:f>
              <c:numCache>
                <c:formatCode>0%</c:formatCode>
                <c:ptCount val="3"/>
                <c:pt idx="0">
                  <c:v>0.78</c:v>
                </c:pt>
                <c:pt idx="1">
                  <c:v>0.15</c:v>
                </c:pt>
                <c:pt idx="2">
                  <c:v>7.0000000000000007E-2</c:v>
                </c:pt>
              </c:numCache>
            </c:numRef>
          </c:val>
          <c:extLst>
            <c:ext xmlns:c16="http://schemas.microsoft.com/office/drawing/2014/chart" uri="{C3380CC4-5D6E-409C-BE32-E72D297353CC}">
              <c16:uniqueId val="{00000000-62F1-4B07-B3F3-171B2BA440EF}"/>
            </c:ext>
          </c:extLst>
        </c:ser>
        <c:ser>
          <c:idx val="1"/>
          <c:order val="1"/>
          <c:tx>
            <c:strRef>
              <c:f>Sheet1!$C$1</c:f>
              <c:strCache>
                <c:ptCount val="1"/>
                <c:pt idx="0">
                  <c:v>Oct. 2020</c:v>
                </c:pt>
              </c:strCache>
            </c:strRef>
          </c:tx>
          <c:spPr>
            <a:gradFill rotWithShape="1">
              <a:gsLst>
                <a:gs pos="0">
                  <a:schemeClr val="accent3">
                    <a:tint val="94000"/>
                    <a:satMod val="100000"/>
                    <a:lumMod val="104000"/>
                  </a:schemeClr>
                </a:gs>
                <a:gs pos="69000">
                  <a:schemeClr val="accent3">
                    <a:shade val="86000"/>
                    <a:satMod val="130000"/>
                    <a:lumMod val="102000"/>
                  </a:schemeClr>
                </a:gs>
                <a:gs pos="100000">
                  <a:schemeClr val="accent3">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Fully Office</c:v>
                </c:pt>
                <c:pt idx="1">
                  <c:v>Hybrid</c:v>
                </c:pt>
                <c:pt idx="2">
                  <c:v>Fully Telework</c:v>
                </c:pt>
              </c:strCache>
            </c:strRef>
          </c:cat>
          <c:val>
            <c:numRef>
              <c:f>Sheet1!$C$2:$C$4</c:f>
              <c:numCache>
                <c:formatCode>0%</c:formatCode>
                <c:ptCount val="3"/>
                <c:pt idx="0">
                  <c:v>0.16</c:v>
                </c:pt>
                <c:pt idx="1">
                  <c:v>0.28000000000000003</c:v>
                </c:pt>
                <c:pt idx="2">
                  <c:v>0.55000000000000004</c:v>
                </c:pt>
              </c:numCache>
            </c:numRef>
          </c:val>
          <c:extLst>
            <c:ext xmlns:c16="http://schemas.microsoft.com/office/drawing/2014/chart" uri="{C3380CC4-5D6E-409C-BE32-E72D297353CC}">
              <c16:uniqueId val="{00000001-62F1-4B07-B3F3-171B2BA440EF}"/>
            </c:ext>
          </c:extLst>
        </c:ser>
        <c:ser>
          <c:idx val="2"/>
          <c:order val="2"/>
          <c:tx>
            <c:strRef>
              <c:f>Sheet1!$D$1</c:f>
              <c:strCache>
                <c:ptCount val="1"/>
                <c:pt idx="0">
                  <c:v>Jan. 2022</c:v>
                </c:pt>
              </c:strCache>
            </c:strRef>
          </c:tx>
          <c:spPr>
            <a:gradFill rotWithShape="1">
              <a:gsLst>
                <a:gs pos="0">
                  <a:schemeClr val="accent5">
                    <a:tint val="94000"/>
                    <a:satMod val="100000"/>
                    <a:lumMod val="104000"/>
                  </a:schemeClr>
                </a:gs>
                <a:gs pos="69000">
                  <a:schemeClr val="accent5">
                    <a:shade val="86000"/>
                    <a:satMod val="130000"/>
                    <a:lumMod val="102000"/>
                  </a:schemeClr>
                </a:gs>
                <a:gs pos="100000">
                  <a:schemeClr val="accent5">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Fully Office</c:v>
                </c:pt>
                <c:pt idx="1">
                  <c:v>Hybrid</c:v>
                </c:pt>
                <c:pt idx="2">
                  <c:v>Fully Telework</c:v>
                </c:pt>
              </c:strCache>
            </c:strRef>
          </c:cat>
          <c:val>
            <c:numRef>
              <c:f>Sheet1!$D$2:$D$4</c:f>
              <c:numCache>
                <c:formatCode>0%</c:formatCode>
                <c:ptCount val="3"/>
                <c:pt idx="0">
                  <c:v>0.22</c:v>
                </c:pt>
                <c:pt idx="1">
                  <c:v>0.35</c:v>
                </c:pt>
                <c:pt idx="2">
                  <c:v>0.43</c:v>
                </c:pt>
              </c:numCache>
            </c:numRef>
          </c:val>
          <c:extLst>
            <c:ext xmlns:c16="http://schemas.microsoft.com/office/drawing/2014/chart" uri="{C3380CC4-5D6E-409C-BE32-E72D297353CC}">
              <c16:uniqueId val="{00000002-62F1-4B07-B3F3-171B2BA440EF}"/>
            </c:ext>
          </c:extLst>
        </c:ser>
        <c:ser>
          <c:idx val="3"/>
          <c:order val="3"/>
          <c:tx>
            <c:strRef>
              <c:f>Sheet1!$E$1</c:f>
              <c:strCache>
                <c:ptCount val="1"/>
                <c:pt idx="0">
                  <c:v>Feb. 2023</c:v>
                </c:pt>
              </c:strCache>
            </c:strRef>
          </c:tx>
          <c:spPr>
            <a:gradFill rotWithShape="1">
              <a:gsLst>
                <a:gs pos="0">
                  <a:schemeClr val="accent1">
                    <a:lumMod val="60000"/>
                    <a:tint val="94000"/>
                    <a:satMod val="100000"/>
                    <a:lumMod val="104000"/>
                  </a:schemeClr>
                </a:gs>
                <a:gs pos="69000">
                  <a:schemeClr val="accent1">
                    <a:lumMod val="60000"/>
                    <a:shade val="86000"/>
                    <a:satMod val="130000"/>
                    <a:lumMod val="102000"/>
                  </a:schemeClr>
                </a:gs>
                <a:gs pos="100000">
                  <a:schemeClr val="accent1">
                    <a:lumMod val="6000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Fully Office</c:v>
                </c:pt>
                <c:pt idx="1">
                  <c:v>Hybrid</c:v>
                </c:pt>
                <c:pt idx="2">
                  <c:v>Fully Telework</c:v>
                </c:pt>
              </c:strCache>
            </c:strRef>
          </c:cat>
          <c:val>
            <c:numRef>
              <c:f>Sheet1!$E$2:$E$4</c:f>
              <c:numCache>
                <c:formatCode>0%</c:formatCode>
                <c:ptCount val="3"/>
                <c:pt idx="0">
                  <c:v>0.24</c:v>
                </c:pt>
                <c:pt idx="1">
                  <c:v>0.41</c:v>
                </c:pt>
                <c:pt idx="2">
                  <c:v>0.35</c:v>
                </c:pt>
              </c:numCache>
            </c:numRef>
          </c:val>
          <c:extLst>
            <c:ext xmlns:c16="http://schemas.microsoft.com/office/drawing/2014/chart" uri="{C3380CC4-5D6E-409C-BE32-E72D297353CC}">
              <c16:uniqueId val="{00000003-62F1-4B07-B3F3-171B2BA440EF}"/>
            </c:ext>
          </c:extLst>
        </c:ser>
        <c:dLbls>
          <c:showLegendKey val="0"/>
          <c:showVal val="1"/>
          <c:showCatName val="0"/>
          <c:showSerName val="0"/>
          <c:showPercent val="0"/>
          <c:showBubbleSize val="0"/>
        </c:dLbls>
        <c:gapWidth val="75"/>
        <c:shape val="box"/>
        <c:axId val="326757496"/>
        <c:axId val="326750608"/>
        <c:axId val="0"/>
      </c:bar3DChart>
      <c:catAx>
        <c:axId val="326757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6750608"/>
        <c:crosses val="autoZero"/>
        <c:auto val="1"/>
        <c:lblAlgn val="ctr"/>
        <c:lblOffset val="100"/>
        <c:noMultiLvlLbl val="0"/>
      </c:catAx>
      <c:valAx>
        <c:axId val="326750608"/>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26757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a:scene3d>
      <a:camera prst="orthographicFront"/>
      <a:lightRig rig="threePt" dir="t"/>
    </a:scene3d>
    <a:sp3d>
      <a:bevelT prst="relaxedInset"/>
    </a:sp3d>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CF3DD-6C3B-4A39-8EA0-A27ED571B179}" type="doc">
      <dgm:prSet loTypeId="urn:microsoft.com/office/officeart/2016/7/layout/LinearBlockProcessNumbered" loCatId="process" qsTypeId="urn:microsoft.com/office/officeart/2005/8/quickstyle/simple4" qsCatId="simple" csTypeId="urn:microsoft.com/office/officeart/2005/8/colors/colorful1" csCatId="colorful"/>
      <dgm:spPr/>
      <dgm:t>
        <a:bodyPr/>
        <a:lstStyle/>
        <a:p>
          <a:endParaRPr lang="en-US"/>
        </a:p>
      </dgm:t>
    </dgm:pt>
    <dgm:pt modelId="{6472C663-D73A-4064-A731-08FB450DA90F}">
      <dgm:prSet/>
      <dgm:spPr/>
      <dgm:t>
        <a:bodyPr/>
        <a:lstStyle/>
        <a:p>
          <a:r>
            <a:rPr lang="en-US" dirty="0"/>
            <a:t>Teleworking, generally</a:t>
          </a:r>
        </a:p>
      </dgm:t>
    </dgm:pt>
    <dgm:pt modelId="{08DBDE78-42B1-4E5E-884D-FA63F2544186}" type="parTrans" cxnId="{8B45E16F-0C5A-41AD-915F-ECA1693973EB}">
      <dgm:prSet/>
      <dgm:spPr/>
      <dgm:t>
        <a:bodyPr/>
        <a:lstStyle/>
        <a:p>
          <a:endParaRPr lang="en-US"/>
        </a:p>
      </dgm:t>
    </dgm:pt>
    <dgm:pt modelId="{1A30983E-3D36-400B-9251-85E57C1FFAA7}" type="sibTrans" cxnId="{8B45E16F-0C5A-41AD-915F-ECA1693973EB}">
      <dgm:prSet phldrT="01" phldr="0"/>
      <dgm:spPr/>
      <dgm:t>
        <a:bodyPr/>
        <a:lstStyle/>
        <a:p>
          <a:r>
            <a:rPr lang="en-US" dirty="0"/>
            <a:t>01</a:t>
          </a:r>
        </a:p>
      </dgm:t>
    </dgm:pt>
    <dgm:pt modelId="{E2F3D1B4-1535-4021-B4DE-8111347CC6A6}">
      <dgm:prSet/>
      <dgm:spPr/>
      <dgm:t>
        <a:bodyPr/>
        <a:lstStyle/>
        <a:p>
          <a:r>
            <a:rPr lang="en-US" dirty="0"/>
            <a:t>Out-of-state teleworking</a:t>
          </a:r>
        </a:p>
      </dgm:t>
    </dgm:pt>
    <dgm:pt modelId="{F4C6C0AA-5C3A-417E-B3FC-333A49B49746}" type="parTrans" cxnId="{FC064A4E-61F2-45E2-ACAA-2F791428752E}">
      <dgm:prSet/>
      <dgm:spPr/>
      <dgm:t>
        <a:bodyPr/>
        <a:lstStyle/>
        <a:p>
          <a:endParaRPr lang="en-US"/>
        </a:p>
      </dgm:t>
    </dgm:pt>
    <dgm:pt modelId="{42E04C28-F7E3-43BF-B0E0-5B60532A3580}" type="sibTrans" cxnId="{FC064A4E-61F2-45E2-ACAA-2F791428752E}">
      <dgm:prSet phldrT="02" phldr="0"/>
      <dgm:spPr/>
      <dgm:t>
        <a:bodyPr/>
        <a:lstStyle/>
        <a:p>
          <a:r>
            <a:rPr lang="en-US" dirty="0"/>
            <a:t>02</a:t>
          </a:r>
        </a:p>
      </dgm:t>
    </dgm:pt>
    <dgm:pt modelId="{791BC4E2-F398-4B53-B270-4FCB1704B503}">
      <dgm:prSet/>
      <dgm:spPr/>
      <dgm:t>
        <a:bodyPr/>
        <a:lstStyle/>
        <a:p>
          <a:r>
            <a:rPr lang="en-US" dirty="0"/>
            <a:t>Alternative models, briefly</a:t>
          </a:r>
        </a:p>
      </dgm:t>
    </dgm:pt>
    <dgm:pt modelId="{A51148D3-F083-4E85-8890-6BA7C38BA7F0}" type="parTrans" cxnId="{C8C7963B-B776-497A-8D19-C0BD63431F0A}">
      <dgm:prSet/>
      <dgm:spPr/>
      <dgm:t>
        <a:bodyPr/>
        <a:lstStyle/>
        <a:p>
          <a:endParaRPr lang="en-US"/>
        </a:p>
      </dgm:t>
    </dgm:pt>
    <dgm:pt modelId="{BAEF310E-242A-40C8-AE52-BAB20405015E}" type="sibTrans" cxnId="{C8C7963B-B776-497A-8D19-C0BD63431F0A}">
      <dgm:prSet phldrT="03" phldr="0"/>
      <dgm:spPr/>
      <dgm:t>
        <a:bodyPr/>
        <a:lstStyle/>
        <a:p>
          <a:r>
            <a:rPr lang="en-US" dirty="0"/>
            <a:t>03</a:t>
          </a:r>
        </a:p>
      </dgm:t>
    </dgm:pt>
    <dgm:pt modelId="{909F975C-24E2-4C92-8B84-9CCB07202FC3}">
      <dgm:prSet/>
      <dgm:spPr/>
      <dgm:t>
        <a:bodyPr/>
        <a:lstStyle/>
        <a:p>
          <a:r>
            <a:rPr lang="en-US" dirty="0"/>
            <a:t>Excluded: Temporary off-site work situations, such as conferences</a:t>
          </a:r>
        </a:p>
      </dgm:t>
    </dgm:pt>
    <dgm:pt modelId="{86DF2F1D-261F-4BC4-9D76-323F5AD25C27}" type="parTrans" cxnId="{997A0171-9BE2-4BB0-8CA7-888353086F79}">
      <dgm:prSet/>
      <dgm:spPr/>
      <dgm:t>
        <a:bodyPr/>
        <a:lstStyle/>
        <a:p>
          <a:endParaRPr lang="en-US"/>
        </a:p>
      </dgm:t>
    </dgm:pt>
    <dgm:pt modelId="{781F33B5-35CB-4232-AF10-A0C2CCAF9373}" type="sibTrans" cxnId="{997A0171-9BE2-4BB0-8CA7-888353086F79}">
      <dgm:prSet phldrT="04" phldr="0"/>
      <dgm:spPr/>
      <dgm:t>
        <a:bodyPr/>
        <a:lstStyle/>
        <a:p>
          <a:r>
            <a:rPr lang="en-US" dirty="0"/>
            <a:t>04</a:t>
          </a:r>
        </a:p>
      </dgm:t>
    </dgm:pt>
    <dgm:pt modelId="{B12F418E-6422-4EE3-A6B0-1C882AC8D8DF}" type="pres">
      <dgm:prSet presAssocID="{7F8CF3DD-6C3B-4A39-8EA0-A27ED571B179}" presName="Name0" presStyleCnt="0">
        <dgm:presLayoutVars>
          <dgm:animLvl val="lvl"/>
          <dgm:resizeHandles val="exact"/>
        </dgm:presLayoutVars>
      </dgm:prSet>
      <dgm:spPr/>
    </dgm:pt>
    <dgm:pt modelId="{E6368B2C-91DA-4C91-BF83-74D4314FBB0F}" type="pres">
      <dgm:prSet presAssocID="{6472C663-D73A-4064-A731-08FB450DA90F}" presName="compositeNode" presStyleCnt="0">
        <dgm:presLayoutVars>
          <dgm:bulletEnabled val="1"/>
        </dgm:presLayoutVars>
      </dgm:prSet>
      <dgm:spPr/>
    </dgm:pt>
    <dgm:pt modelId="{74A387D1-26F9-4764-8A48-5032F4C03A85}" type="pres">
      <dgm:prSet presAssocID="{6472C663-D73A-4064-A731-08FB450DA90F}" presName="bgRect" presStyleLbl="alignNode1" presStyleIdx="0" presStyleCnt="4"/>
      <dgm:spPr/>
    </dgm:pt>
    <dgm:pt modelId="{CA700539-718A-437A-9A64-7E2993E01D27}" type="pres">
      <dgm:prSet presAssocID="{1A30983E-3D36-400B-9251-85E57C1FFAA7}" presName="sibTransNodeRect" presStyleLbl="alignNode1" presStyleIdx="0" presStyleCnt="4">
        <dgm:presLayoutVars>
          <dgm:chMax val="0"/>
          <dgm:bulletEnabled val="1"/>
        </dgm:presLayoutVars>
      </dgm:prSet>
      <dgm:spPr/>
    </dgm:pt>
    <dgm:pt modelId="{1A075965-A8C1-421E-9A24-7A3963036B64}" type="pres">
      <dgm:prSet presAssocID="{6472C663-D73A-4064-A731-08FB450DA90F}" presName="nodeRect" presStyleLbl="alignNode1" presStyleIdx="0" presStyleCnt="4">
        <dgm:presLayoutVars>
          <dgm:bulletEnabled val="1"/>
        </dgm:presLayoutVars>
      </dgm:prSet>
      <dgm:spPr/>
    </dgm:pt>
    <dgm:pt modelId="{E5484D56-5F91-43A8-97A1-DC6A548BFEDE}" type="pres">
      <dgm:prSet presAssocID="{1A30983E-3D36-400B-9251-85E57C1FFAA7}" presName="sibTrans" presStyleCnt="0"/>
      <dgm:spPr/>
    </dgm:pt>
    <dgm:pt modelId="{066A6D8F-3EC6-460A-B3C3-980E2A6602B4}" type="pres">
      <dgm:prSet presAssocID="{E2F3D1B4-1535-4021-B4DE-8111347CC6A6}" presName="compositeNode" presStyleCnt="0">
        <dgm:presLayoutVars>
          <dgm:bulletEnabled val="1"/>
        </dgm:presLayoutVars>
      </dgm:prSet>
      <dgm:spPr/>
    </dgm:pt>
    <dgm:pt modelId="{9A610AB5-F80D-4128-BF1D-9651191B2BC9}" type="pres">
      <dgm:prSet presAssocID="{E2F3D1B4-1535-4021-B4DE-8111347CC6A6}" presName="bgRect" presStyleLbl="alignNode1" presStyleIdx="1" presStyleCnt="4"/>
      <dgm:spPr/>
    </dgm:pt>
    <dgm:pt modelId="{FCCFF7CE-241B-4D23-8021-D9112A9BD165}" type="pres">
      <dgm:prSet presAssocID="{42E04C28-F7E3-43BF-B0E0-5B60532A3580}" presName="sibTransNodeRect" presStyleLbl="alignNode1" presStyleIdx="1" presStyleCnt="4">
        <dgm:presLayoutVars>
          <dgm:chMax val="0"/>
          <dgm:bulletEnabled val="1"/>
        </dgm:presLayoutVars>
      </dgm:prSet>
      <dgm:spPr/>
    </dgm:pt>
    <dgm:pt modelId="{5CC9A3C8-4B7D-4819-B5AD-733895AA2D04}" type="pres">
      <dgm:prSet presAssocID="{E2F3D1B4-1535-4021-B4DE-8111347CC6A6}" presName="nodeRect" presStyleLbl="alignNode1" presStyleIdx="1" presStyleCnt="4">
        <dgm:presLayoutVars>
          <dgm:bulletEnabled val="1"/>
        </dgm:presLayoutVars>
      </dgm:prSet>
      <dgm:spPr/>
    </dgm:pt>
    <dgm:pt modelId="{0E82CAA4-CB19-42C0-BC07-7DF649BE8B69}" type="pres">
      <dgm:prSet presAssocID="{42E04C28-F7E3-43BF-B0E0-5B60532A3580}" presName="sibTrans" presStyleCnt="0"/>
      <dgm:spPr/>
    </dgm:pt>
    <dgm:pt modelId="{C7049262-DA1C-4B7C-A6E2-7EA9660CC19C}" type="pres">
      <dgm:prSet presAssocID="{791BC4E2-F398-4B53-B270-4FCB1704B503}" presName="compositeNode" presStyleCnt="0">
        <dgm:presLayoutVars>
          <dgm:bulletEnabled val="1"/>
        </dgm:presLayoutVars>
      </dgm:prSet>
      <dgm:spPr/>
    </dgm:pt>
    <dgm:pt modelId="{A719ADFB-0432-44B8-AE1B-C3FC48715A94}" type="pres">
      <dgm:prSet presAssocID="{791BC4E2-F398-4B53-B270-4FCB1704B503}" presName="bgRect" presStyleLbl="alignNode1" presStyleIdx="2" presStyleCnt="4"/>
      <dgm:spPr/>
    </dgm:pt>
    <dgm:pt modelId="{815BD798-2E75-4288-9ABF-C42F3692436D}" type="pres">
      <dgm:prSet presAssocID="{BAEF310E-242A-40C8-AE52-BAB20405015E}" presName="sibTransNodeRect" presStyleLbl="alignNode1" presStyleIdx="2" presStyleCnt="4">
        <dgm:presLayoutVars>
          <dgm:chMax val="0"/>
          <dgm:bulletEnabled val="1"/>
        </dgm:presLayoutVars>
      </dgm:prSet>
      <dgm:spPr/>
    </dgm:pt>
    <dgm:pt modelId="{B8C1ABEC-0E2C-42AF-AE90-2CE21B74D3C3}" type="pres">
      <dgm:prSet presAssocID="{791BC4E2-F398-4B53-B270-4FCB1704B503}" presName="nodeRect" presStyleLbl="alignNode1" presStyleIdx="2" presStyleCnt="4">
        <dgm:presLayoutVars>
          <dgm:bulletEnabled val="1"/>
        </dgm:presLayoutVars>
      </dgm:prSet>
      <dgm:spPr/>
    </dgm:pt>
    <dgm:pt modelId="{C40C7F12-1717-4B4E-A12C-3A03AA527C1E}" type="pres">
      <dgm:prSet presAssocID="{BAEF310E-242A-40C8-AE52-BAB20405015E}" presName="sibTrans" presStyleCnt="0"/>
      <dgm:spPr/>
    </dgm:pt>
    <dgm:pt modelId="{F7B1E1DD-76F3-4D11-8DD8-03ACF897094F}" type="pres">
      <dgm:prSet presAssocID="{909F975C-24E2-4C92-8B84-9CCB07202FC3}" presName="compositeNode" presStyleCnt="0">
        <dgm:presLayoutVars>
          <dgm:bulletEnabled val="1"/>
        </dgm:presLayoutVars>
      </dgm:prSet>
      <dgm:spPr/>
    </dgm:pt>
    <dgm:pt modelId="{89B4337F-26D0-4973-9337-70035E13125C}" type="pres">
      <dgm:prSet presAssocID="{909F975C-24E2-4C92-8B84-9CCB07202FC3}" presName="bgRect" presStyleLbl="alignNode1" presStyleIdx="3" presStyleCnt="4"/>
      <dgm:spPr/>
    </dgm:pt>
    <dgm:pt modelId="{26B2496F-0A56-427A-B9D2-200DB258E6D6}" type="pres">
      <dgm:prSet presAssocID="{781F33B5-35CB-4232-AF10-A0C2CCAF9373}" presName="sibTransNodeRect" presStyleLbl="alignNode1" presStyleIdx="3" presStyleCnt="4">
        <dgm:presLayoutVars>
          <dgm:chMax val="0"/>
          <dgm:bulletEnabled val="1"/>
        </dgm:presLayoutVars>
      </dgm:prSet>
      <dgm:spPr/>
    </dgm:pt>
    <dgm:pt modelId="{A2D8BB4D-6CCA-4612-9562-849DE17B2ECE}" type="pres">
      <dgm:prSet presAssocID="{909F975C-24E2-4C92-8B84-9CCB07202FC3}" presName="nodeRect" presStyleLbl="alignNode1" presStyleIdx="3" presStyleCnt="4">
        <dgm:presLayoutVars>
          <dgm:bulletEnabled val="1"/>
        </dgm:presLayoutVars>
      </dgm:prSet>
      <dgm:spPr/>
    </dgm:pt>
  </dgm:ptLst>
  <dgm:cxnLst>
    <dgm:cxn modelId="{83772820-FFD1-44F4-8F41-2DBA9464EE1C}" type="presOf" srcId="{791BC4E2-F398-4B53-B270-4FCB1704B503}" destId="{B8C1ABEC-0E2C-42AF-AE90-2CE21B74D3C3}" srcOrd="1" destOrd="0" presId="urn:microsoft.com/office/officeart/2016/7/layout/LinearBlockProcessNumbered"/>
    <dgm:cxn modelId="{7CA2D12D-5613-4143-A0DC-E460ED84BD05}" type="presOf" srcId="{E2F3D1B4-1535-4021-B4DE-8111347CC6A6}" destId="{9A610AB5-F80D-4128-BF1D-9651191B2BC9}" srcOrd="0" destOrd="0" presId="urn:microsoft.com/office/officeart/2016/7/layout/LinearBlockProcessNumbered"/>
    <dgm:cxn modelId="{F281E936-CF05-4752-ACC8-6921FDD0FE2A}" type="presOf" srcId="{42E04C28-F7E3-43BF-B0E0-5B60532A3580}" destId="{FCCFF7CE-241B-4D23-8021-D9112A9BD165}" srcOrd="0" destOrd="0" presId="urn:microsoft.com/office/officeart/2016/7/layout/LinearBlockProcessNumbered"/>
    <dgm:cxn modelId="{C8C7963B-B776-497A-8D19-C0BD63431F0A}" srcId="{7F8CF3DD-6C3B-4A39-8EA0-A27ED571B179}" destId="{791BC4E2-F398-4B53-B270-4FCB1704B503}" srcOrd="2" destOrd="0" parTransId="{A51148D3-F083-4E85-8890-6BA7C38BA7F0}" sibTransId="{BAEF310E-242A-40C8-AE52-BAB20405015E}"/>
    <dgm:cxn modelId="{C0B4144A-660D-46ED-BD0F-5D92DB190D9C}" type="presOf" srcId="{791BC4E2-F398-4B53-B270-4FCB1704B503}" destId="{A719ADFB-0432-44B8-AE1B-C3FC48715A94}" srcOrd="0" destOrd="0" presId="urn:microsoft.com/office/officeart/2016/7/layout/LinearBlockProcessNumbered"/>
    <dgm:cxn modelId="{FC064A4E-61F2-45E2-ACAA-2F791428752E}" srcId="{7F8CF3DD-6C3B-4A39-8EA0-A27ED571B179}" destId="{E2F3D1B4-1535-4021-B4DE-8111347CC6A6}" srcOrd="1" destOrd="0" parTransId="{F4C6C0AA-5C3A-417E-B3FC-333A49B49746}" sibTransId="{42E04C28-F7E3-43BF-B0E0-5B60532A3580}"/>
    <dgm:cxn modelId="{8B45E16F-0C5A-41AD-915F-ECA1693973EB}" srcId="{7F8CF3DD-6C3B-4A39-8EA0-A27ED571B179}" destId="{6472C663-D73A-4064-A731-08FB450DA90F}" srcOrd="0" destOrd="0" parTransId="{08DBDE78-42B1-4E5E-884D-FA63F2544186}" sibTransId="{1A30983E-3D36-400B-9251-85E57C1FFAA7}"/>
    <dgm:cxn modelId="{C2D58950-E1CB-4099-8E9B-22CB500CAD3A}" type="presOf" srcId="{909F975C-24E2-4C92-8B84-9CCB07202FC3}" destId="{A2D8BB4D-6CCA-4612-9562-849DE17B2ECE}" srcOrd="1" destOrd="0" presId="urn:microsoft.com/office/officeart/2016/7/layout/LinearBlockProcessNumbered"/>
    <dgm:cxn modelId="{997A0171-9BE2-4BB0-8CA7-888353086F79}" srcId="{7F8CF3DD-6C3B-4A39-8EA0-A27ED571B179}" destId="{909F975C-24E2-4C92-8B84-9CCB07202FC3}" srcOrd="3" destOrd="0" parTransId="{86DF2F1D-261F-4BC4-9D76-323F5AD25C27}" sibTransId="{781F33B5-35CB-4232-AF10-A0C2CCAF9373}"/>
    <dgm:cxn modelId="{DAE6B674-E148-41FC-B560-E08CC541A332}" type="presOf" srcId="{BAEF310E-242A-40C8-AE52-BAB20405015E}" destId="{815BD798-2E75-4288-9ABF-C42F3692436D}" srcOrd="0" destOrd="0" presId="urn:microsoft.com/office/officeart/2016/7/layout/LinearBlockProcessNumbered"/>
    <dgm:cxn modelId="{67A34895-DC33-4CF2-AEAA-F38975D43570}" type="presOf" srcId="{7F8CF3DD-6C3B-4A39-8EA0-A27ED571B179}" destId="{B12F418E-6422-4EE3-A6B0-1C882AC8D8DF}" srcOrd="0" destOrd="0" presId="urn:microsoft.com/office/officeart/2016/7/layout/LinearBlockProcessNumbered"/>
    <dgm:cxn modelId="{C9280BAC-15D1-4F38-9ADE-F7CA1E585BF2}" type="presOf" srcId="{E2F3D1B4-1535-4021-B4DE-8111347CC6A6}" destId="{5CC9A3C8-4B7D-4819-B5AD-733895AA2D04}" srcOrd="1" destOrd="0" presId="urn:microsoft.com/office/officeart/2016/7/layout/LinearBlockProcessNumbered"/>
    <dgm:cxn modelId="{3EEE38C0-575D-4239-9B4F-608B2D05F398}" type="presOf" srcId="{909F975C-24E2-4C92-8B84-9CCB07202FC3}" destId="{89B4337F-26D0-4973-9337-70035E13125C}" srcOrd="0" destOrd="0" presId="urn:microsoft.com/office/officeart/2016/7/layout/LinearBlockProcessNumbered"/>
    <dgm:cxn modelId="{6F8A36C3-F2E7-4920-9AE1-90F34A57C770}" type="presOf" srcId="{781F33B5-35CB-4232-AF10-A0C2CCAF9373}" destId="{26B2496F-0A56-427A-B9D2-200DB258E6D6}" srcOrd="0" destOrd="0" presId="urn:microsoft.com/office/officeart/2016/7/layout/LinearBlockProcessNumbered"/>
    <dgm:cxn modelId="{167519CB-6561-4102-8721-CB14BBF0D7AD}" type="presOf" srcId="{1A30983E-3D36-400B-9251-85E57C1FFAA7}" destId="{CA700539-718A-437A-9A64-7E2993E01D27}" srcOrd="0" destOrd="0" presId="urn:microsoft.com/office/officeart/2016/7/layout/LinearBlockProcessNumbered"/>
    <dgm:cxn modelId="{FBDFE9CE-ED0B-4EE0-8568-BA9C0AEA45A6}" type="presOf" srcId="{6472C663-D73A-4064-A731-08FB450DA90F}" destId="{1A075965-A8C1-421E-9A24-7A3963036B64}" srcOrd="1" destOrd="0" presId="urn:microsoft.com/office/officeart/2016/7/layout/LinearBlockProcessNumbered"/>
    <dgm:cxn modelId="{CE2F20D5-2D98-418F-B2C4-E9D643B4C460}" type="presOf" srcId="{6472C663-D73A-4064-A731-08FB450DA90F}" destId="{74A387D1-26F9-4764-8A48-5032F4C03A85}" srcOrd="0" destOrd="0" presId="urn:microsoft.com/office/officeart/2016/7/layout/LinearBlockProcessNumbered"/>
    <dgm:cxn modelId="{1C1461A7-6A8B-469B-A7C7-7485E1C4ECF7}" type="presParOf" srcId="{B12F418E-6422-4EE3-A6B0-1C882AC8D8DF}" destId="{E6368B2C-91DA-4C91-BF83-74D4314FBB0F}" srcOrd="0" destOrd="0" presId="urn:microsoft.com/office/officeart/2016/7/layout/LinearBlockProcessNumbered"/>
    <dgm:cxn modelId="{0CA54A17-8825-47E3-A89D-39034358EB7D}" type="presParOf" srcId="{E6368B2C-91DA-4C91-BF83-74D4314FBB0F}" destId="{74A387D1-26F9-4764-8A48-5032F4C03A85}" srcOrd="0" destOrd="0" presId="urn:microsoft.com/office/officeart/2016/7/layout/LinearBlockProcessNumbered"/>
    <dgm:cxn modelId="{107CF6D4-3C03-409A-B26C-454B81DC111B}" type="presParOf" srcId="{E6368B2C-91DA-4C91-BF83-74D4314FBB0F}" destId="{CA700539-718A-437A-9A64-7E2993E01D27}" srcOrd="1" destOrd="0" presId="urn:microsoft.com/office/officeart/2016/7/layout/LinearBlockProcessNumbered"/>
    <dgm:cxn modelId="{BF0908F7-0657-498E-823E-526240657BA2}" type="presParOf" srcId="{E6368B2C-91DA-4C91-BF83-74D4314FBB0F}" destId="{1A075965-A8C1-421E-9A24-7A3963036B64}" srcOrd="2" destOrd="0" presId="urn:microsoft.com/office/officeart/2016/7/layout/LinearBlockProcessNumbered"/>
    <dgm:cxn modelId="{62A97541-CE54-4C76-A33C-1A4286B72074}" type="presParOf" srcId="{B12F418E-6422-4EE3-A6B0-1C882AC8D8DF}" destId="{E5484D56-5F91-43A8-97A1-DC6A548BFEDE}" srcOrd="1" destOrd="0" presId="urn:microsoft.com/office/officeart/2016/7/layout/LinearBlockProcessNumbered"/>
    <dgm:cxn modelId="{2192FA9A-42A9-4B8C-8D65-FEDC4BDDB0CA}" type="presParOf" srcId="{B12F418E-6422-4EE3-A6B0-1C882AC8D8DF}" destId="{066A6D8F-3EC6-460A-B3C3-980E2A6602B4}" srcOrd="2" destOrd="0" presId="urn:microsoft.com/office/officeart/2016/7/layout/LinearBlockProcessNumbered"/>
    <dgm:cxn modelId="{DCEBCD66-32E7-49CB-B4BE-C9640DB1BD94}" type="presParOf" srcId="{066A6D8F-3EC6-460A-B3C3-980E2A6602B4}" destId="{9A610AB5-F80D-4128-BF1D-9651191B2BC9}" srcOrd="0" destOrd="0" presId="urn:microsoft.com/office/officeart/2016/7/layout/LinearBlockProcessNumbered"/>
    <dgm:cxn modelId="{E1E1BA5C-B6A0-463E-803F-F30983ED6AD5}" type="presParOf" srcId="{066A6D8F-3EC6-460A-B3C3-980E2A6602B4}" destId="{FCCFF7CE-241B-4D23-8021-D9112A9BD165}" srcOrd="1" destOrd="0" presId="urn:microsoft.com/office/officeart/2016/7/layout/LinearBlockProcessNumbered"/>
    <dgm:cxn modelId="{5B6FBF0C-3FCB-422A-873E-FE62CD113C67}" type="presParOf" srcId="{066A6D8F-3EC6-460A-B3C3-980E2A6602B4}" destId="{5CC9A3C8-4B7D-4819-B5AD-733895AA2D04}" srcOrd="2" destOrd="0" presId="urn:microsoft.com/office/officeart/2016/7/layout/LinearBlockProcessNumbered"/>
    <dgm:cxn modelId="{C01CCEF6-8A3C-4D87-A9BA-9B026E959C9B}" type="presParOf" srcId="{B12F418E-6422-4EE3-A6B0-1C882AC8D8DF}" destId="{0E82CAA4-CB19-42C0-BC07-7DF649BE8B69}" srcOrd="3" destOrd="0" presId="urn:microsoft.com/office/officeart/2016/7/layout/LinearBlockProcessNumbered"/>
    <dgm:cxn modelId="{AFBBEDB5-83FB-4D76-A040-A065549682FD}" type="presParOf" srcId="{B12F418E-6422-4EE3-A6B0-1C882AC8D8DF}" destId="{C7049262-DA1C-4B7C-A6E2-7EA9660CC19C}" srcOrd="4" destOrd="0" presId="urn:microsoft.com/office/officeart/2016/7/layout/LinearBlockProcessNumbered"/>
    <dgm:cxn modelId="{93CAB683-E3C7-4E31-A11A-8AB10DA59034}" type="presParOf" srcId="{C7049262-DA1C-4B7C-A6E2-7EA9660CC19C}" destId="{A719ADFB-0432-44B8-AE1B-C3FC48715A94}" srcOrd="0" destOrd="0" presId="urn:microsoft.com/office/officeart/2016/7/layout/LinearBlockProcessNumbered"/>
    <dgm:cxn modelId="{BA38B15A-BE10-4E3A-B746-D92F420265DD}" type="presParOf" srcId="{C7049262-DA1C-4B7C-A6E2-7EA9660CC19C}" destId="{815BD798-2E75-4288-9ABF-C42F3692436D}" srcOrd="1" destOrd="0" presId="urn:microsoft.com/office/officeart/2016/7/layout/LinearBlockProcessNumbered"/>
    <dgm:cxn modelId="{3FBF27AD-9621-4F2F-A8D5-CAE075476B45}" type="presParOf" srcId="{C7049262-DA1C-4B7C-A6E2-7EA9660CC19C}" destId="{B8C1ABEC-0E2C-42AF-AE90-2CE21B74D3C3}" srcOrd="2" destOrd="0" presId="urn:microsoft.com/office/officeart/2016/7/layout/LinearBlockProcessNumbered"/>
    <dgm:cxn modelId="{6253C37E-C43C-45A0-8B16-D64C92CC7FA0}" type="presParOf" srcId="{B12F418E-6422-4EE3-A6B0-1C882AC8D8DF}" destId="{C40C7F12-1717-4B4E-A12C-3A03AA527C1E}" srcOrd="5" destOrd="0" presId="urn:microsoft.com/office/officeart/2016/7/layout/LinearBlockProcessNumbered"/>
    <dgm:cxn modelId="{9598EA4B-81EA-4013-81EC-EAA47808E0A2}" type="presParOf" srcId="{B12F418E-6422-4EE3-A6B0-1C882AC8D8DF}" destId="{F7B1E1DD-76F3-4D11-8DD8-03ACF897094F}" srcOrd="6" destOrd="0" presId="urn:microsoft.com/office/officeart/2016/7/layout/LinearBlockProcessNumbered"/>
    <dgm:cxn modelId="{A68C0451-B444-4CC3-9F65-29AE14F1906A}" type="presParOf" srcId="{F7B1E1DD-76F3-4D11-8DD8-03ACF897094F}" destId="{89B4337F-26D0-4973-9337-70035E13125C}" srcOrd="0" destOrd="0" presId="urn:microsoft.com/office/officeart/2016/7/layout/LinearBlockProcessNumbered"/>
    <dgm:cxn modelId="{3D01A15E-36B7-490E-B7AF-DF7A508F3232}" type="presParOf" srcId="{F7B1E1DD-76F3-4D11-8DD8-03ACF897094F}" destId="{26B2496F-0A56-427A-B9D2-200DB258E6D6}" srcOrd="1" destOrd="0" presId="urn:microsoft.com/office/officeart/2016/7/layout/LinearBlockProcessNumbered"/>
    <dgm:cxn modelId="{59C20161-BE3D-4444-BE7C-3FC12218D784}" type="presParOf" srcId="{F7B1E1DD-76F3-4D11-8DD8-03ACF897094F}" destId="{A2D8BB4D-6CCA-4612-9562-849DE17B2ECE}"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D6F50-5132-4BEB-AAC3-28FEE892B57D}"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CFBD9C83-90AF-4CB8-98B2-87127BC89DA8}">
      <dgm:prSet/>
      <dgm:spPr/>
      <dgm:t>
        <a:bodyPr/>
        <a:lstStyle/>
        <a:p>
          <a:r>
            <a:rPr lang="en-US" dirty="0"/>
            <a:t>Attract and retain workers focused on work-life balance (especially Gen-Z &amp; Millennials)</a:t>
          </a:r>
        </a:p>
      </dgm:t>
    </dgm:pt>
    <dgm:pt modelId="{0BC54A8B-4D75-49FF-9A3E-D326E5A8AA5B}" type="parTrans" cxnId="{2D73F116-60BA-4BBC-8FC7-3C092574E04E}">
      <dgm:prSet/>
      <dgm:spPr/>
      <dgm:t>
        <a:bodyPr/>
        <a:lstStyle/>
        <a:p>
          <a:endParaRPr lang="en-US"/>
        </a:p>
      </dgm:t>
    </dgm:pt>
    <dgm:pt modelId="{AE1E5FFE-6022-4217-9D6D-BB6B84879171}" type="sibTrans" cxnId="{2D73F116-60BA-4BBC-8FC7-3C092574E04E}">
      <dgm:prSet/>
      <dgm:spPr/>
      <dgm:t>
        <a:bodyPr/>
        <a:lstStyle/>
        <a:p>
          <a:endParaRPr lang="en-US"/>
        </a:p>
      </dgm:t>
    </dgm:pt>
    <dgm:pt modelId="{F2F31DAA-5199-461E-AA8F-6D6C47ACB6F4}">
      <dgm:prSet/>
      <dgm:spPr/>
      <dgm:t>
        <a:bodyPr/>
        <a:lstStyle/>
        <a:p>
          <a:r>
            <a:rPr lang="en-US" dirty="0"/>
            <a:t>Attract otherwise inaccessible talent (e.g., talented workers who do not want to relocate)</a:t>
          </a:r>
        </a:p>
      </dgm:t>
    </dgm:pt>
    <dgm:pt modelId="{CBE51EFA-5929-4C77-8AB6-69AC7132A0BE}" type="parTrans" cxnId="{96A26E91-546C-4164-9E18-86B38FAF8238}">
      <dgm:prSet/>
      <dgm:spPr/>
      <dgm:t>
        <a:bodyPr/>
        <a:lstStyle/>
        <a:p>
          <a:endParaRPr lang="en-US"/>
        </a:p>
      </dgm:t>
    </dgm:pt>
    <dgm:pt modelId="{3FD14F01-FE19-47E4-B148-305BD3DE9C8D}" type="sibTrans" cxnId="{96A26E91-546C-4164-9E18-86B38FAF8238}">
      <dgm:prSet/>
      <dgm:spPr/>
      <dgm:t>
        <a:bodyPr/>
        <a:lstStyle/>
        <a:p>
          <a:endParaRPr lang="en-US"/>
        </a:p>
      </dgm:t>
    </dgm:pt>
    <dgm:pt modelId="{B2B776A2-52C4-4A05-AAB4-9EA1259AF1D9}">
      <dgm:prSet/>
      <dgm:spPr/>
      <dgm:t>
        <a:bodyPr/>
        <a:lstStyle/>
        <a:p>
          <a:r>
            <a:rPr lang="en-US" dirty="0"/>
            <a:t>Increase productivity on tasks requiring focus and uninterrupted time</a:t>
          </a:r>
        </a:p>
      </dgm:t>
    </dgm:pt>
    <dgm:pt modelId="{3C0B8924-C1D5-4E1B-B0EF-AA0A819F76EF}" type="parTrans" cxnId="{4801A140-6B20-49EB-B6CA-6B7A0167C089}">
      <dgm:prSet/>
      <dgm:spPr/>
      <dgm:t>
        <a:bodyPr/>
        <a:lstStyle/>
        <a:p>
          <a:endParaRPr lang="en-US"/>
        </a:p>
      </dgm:t>
    </dgm:pt>
    <dgm:pt modelId="{BB31A1F2-185E-4B46-B25C-7D597B71E53E}" type="sibTrans" cxnId="{4801A140-6B20-49EB-B6CA-6B7A0167C089}">
      <dgm:prSet/>
      <dgm:spPr/>
      <dgm:t>
        <a:bodyPr/>
        <a:lstStyle/>
        <a:p>
          <a:endParaRPr lang="en-US"/>
        </a:p>
      </dgm:t>
    </dgm:pt>
    <dgm:pt modelId="{2E911B14-2F72-4110-928E-28C7C8F183E8}">
      <dgm:prSet/>
      <dgm:spPr/>
      <dgm:t>
        <a:bodyPr/>
        <a:lstStyle/>
        <a:p>
          <a:r>
            <a:rPr lang="en-US" dirty="0"/>
            <a:t>Support and retain employees who have to relocate due to family or other concerns (military spouses, employees with elderly parents)</a:t>
          </a:r>
        </a:p>
      </dgm:t>
    </dgm:pt>
    <dgm:pt modelId="{142930FD-E616-4EEA-AAE9-2AF64D03B8C0}" type="parTrans" cxnId="{29F0A390-9347-454F-ABE5-A7129B0D2B20}">
      <dgm:prSet/>
      <dgm:spPr/>
      <dgm:t>
        <a:bodyPr/>
        <a:lstStyle/>
        <a:p>
          <a:endParaRPr lang="en-US"/>
        </a:p>
      </dgm:t>
    </dgm:pt>
    <dgm:pt modelId="{B57EBAE3-C5EF-4969-AEE3-C2DE9C0022E5}" type="sibTrans" cxnId="{29F0A390-9347-454F-ABE5-A7129B0D2B20}">
      <dgm:prSet/>
      <dgm:spPr/>
      <dgm:t>
        <a:bodyPr/>
        <a:lstStyle/>
        <a:p>
          <a:endParaRPr lang="en-US"/>
        </a:p>
      </dgm:t>
    </dgm:pt>
    <dgm:pt modelId="{18CE578C-40CD-49B3-AADC-5CAC2514398D}">
      <dgm:prSet/>
      <dgm:spPr/>
      <dgm:t>
        <a:bodyPr/>
        <a:lstStyle/>
        <a:p>
          <a:r>
            <a:rPr lang="en-US" dirty="0"/>
            <a:t>Reduce costs and optimize resources if implemented appropriately (office-sharing arrangements, reallocation of space)</a:t>
          </a:r>
        </a:p>
      </dgm:t>
    </dgm:pt>
    <dgm:pt modelId="{46AD0DD3-5E37-4F47-AEF4-AA09F1D1A617}" type="parTrans" cxnId="{C9084D93-F87A-4D0B-A152-B64F234231C4}">
      <dgm:prSet/>
      <dgm:spPr/>
      <dgm:t>
        <a:bodyPr/>
        <a:lstStyle/>
        <a:p>
          <a:endParaRPr lang="en-US"/>
        </a:p>
      </dgm:t>
    </dgm:pt>
    <dgm:pt modelId="{ED0C4552-6E2A-421F-93E7-DE9C85CBB89A}" type="sibTrans" cxnId="{C9084D93-F87A-4D0B-A152-B64F234231C4}">
      <dgm:prSet/>
      <dgm:spPr/>
      <dgm:t>
        <a:bodyPr/>
        <a:lstStyle/>
        <a:p>
          <a:endParaRPr lang="en-US"/>
        </a:p>
      </dgm:t>
    </dgm:pt>
    <dgm:pt modelId="{05A4BFE2-6215-4412-B25F-711679E1C520}">
      <dgm:prSet/>
      <dgm:spPr/>
      <dgm:t>
        <a:bodyPr/>
        <a:lstStyle/>
        <a:p>
          <a:r>
            <a:rPr lang="en-US" dirty="0"/>
            <a:t>Flexibility and preparation for future emergencies and events</a:t>
          </a:r>
        </a:p>
      </dgm:t>
    </dgm:pt>
    <dgm:pt modelId="{BB0868F6-A21A-437E-BA81-064B8DB3E138}" type="parTrans" cxnId="{5A0FA8CC-0157-4C7C-8438-DECE834FBF88}">
      <dgm:prSet/>
      <dgm:spPr/>
      <dgm:t>
        <a:bodyPr/>
        <a:lstStyle/>
        <a:p>
          <a:endParaRPr lang="en-US"/>
        </a:p>
      </dgm:t>
    </dgm:pt>
    <dgm:pt modelId="{76E1F1F2-7260-49F8-996E-16F0766BE19A}" type="sibTrans" cxnId="{5A0FA8CC-0157-4C7C-8438-DECE834FBF88}">
      <dgm:prSet/>
      <dgm:spPr/>
      <dgm:t>
        <a:bodyPr/>
        <a:lstStyle/>
        <a:p>
          <a:endParaRPr lang="en-US"/>
        </a:p>
      </dgm:t>
    </dgm:pt>
    <dgm:pt modelId="{F55A0756-D49C-4377-A079-D5BB1893E9C7}" type="pres">
      <dgm:prSet presAssocID="{D59D6F50-5132-4BEB-AAC3-28FEE892B57D}" presName="vert0" presStyleCnt="0">
        <dgm:presLayoutVars>
          <dgm:dir/>
          <dgm:animOne val="branch"/>
          <dgm:animLvl val="lvl"/>
        </dgm:presLayoutVars>
      </dgm:prSet>
      <dgm:spPr/>
    </dgm:pt>
    <dgm:pt modelId="{418D6283-5DB0-42FF-9D56-5D7B11580A4D}" type="pres">
      <dgm:prSet presAssocID="{CFBD9C83-90AF-4CB8-98B2-87127BC89DA8}" presName="thickLine" presStyleLbl="alignNode1" presStyleIdx="0" presStyleCnt="6"/>
      <dgm:spPr/>
    </dgm:pt>
    <dgm:pt modelId="{1B8AC0BA-6B23-4545-B953-447E9411241C}" type="pres">
      <dgm:prSet presAssocID="{CFBD9C83-90AF-4CB8-98B2-87127BC89DA8}" presName="horz1" presStyleCnt="0"/>
      <dgm:spPr/>
    </dgm:pt>
    <dgm:pt modelId="{34C60AE8-1F97-4A2C-AE87-06A0552737CE}" type="pres">
      <dgm:prSet presAssocID="{CFBD9C83-90AF-4CB8-98B2-87127BC89DA8}" presName="tx1" presStyleLbl="revTx" presStyleIdx="0" presStyleCnt="6"/>
      <dgm:spPr/>
    </dgm:pt>
    <dgm:pt modelId="{A12964E5-3016-4235-B8E7-3163B716CA4D}" type="pres">
      <dgm:prSet presAssocID="{CFBD9C83-90AF-4CB8-98B2-87127BC89DA8}" presName="vert1" presStyleCnt="0"/>
      <dgm:spPr/>
    </dgm:pt>
    <dgm:pt modelId="{B3E05F95-ED82-46B9-B65C-0B5CFFEB67C0}" type="pres">
      <dgm:prSet presAssocID="{F2F31DAA-5199-461E-AA8F-6D6C47ACB6F4}" presName="thickLine" presStyleLbl="alignNode1" presStyleIdx="1" presStyleCnt="6"/>
      <dgm:spPr/>
    </dgm:pt>
    <dgm:pt modelId="{367D4C9C-CADC-492F-B773-F77613A5C6E9}" type="pres">
      <dgm:prSet presAssocID="{F2F31DAA-5199-461E-AA8F-6D6C47ACB6F4}" presName="horz1" presStyleCnt="0"/>
      <dgm:spPr/>
    </dgm:pt>
    <dgm:pt modelId="{18ADDF76-9C6C-47A3-B2A8-78097C7821EE}" type="pres">
      <dgm:prSet presAssocID="{F2F31DAA-5199-461E-AA8F-6D6C47ACB6F4}" presName="tx1" presStyleLbl="revTx" presStyleIdx="1" presStyleCnt="6"/>
      <dgm:spPr/>
    </dgm:pt>
    <dgm:pt modelId="{199963FB-8EB7-45FD-8EDB-F7141D08309F}" type="pres">
      <dgm:prSet presAssocID="{F2F31DAA-5199-461E-AA8F-6D6C47ACB6F4}" presName="vert1" presStyleCnt="0"/>
      <dgm:spPr/>
    </dgm:pt>
    <dgm:pt modelId="{EC6AF3BA-D6F3-4621-AF5E-8506EC73F9AB}" type="pres">
      <dgm:prSet presAssocID="{B2B776A2-52C4-4A05-AAB4-9EA1259AF1D9}" presName="thickLine" presStyleLbl="alignNode1" presStyleIdx="2" presStyleCnt="6"/>
      <dgm:spPr/>
    </dgm:pt>
    <dgm:pt modelId="{70205DFA-8144-41D9-B98D-90ED4F0E2303}" type="pres">
      <dgm:prSet presAssocID="{B2B776A2-52C4-4A05-AAB4-9EA1259AF1D9}" presName="horz1" presStyleCnt="0"/>
      <dgm:spPr/>
    </dgm:pt>
    <dgm:pt modelId="{A552B36B-F198-4CB4-B3C0-E2E6F75F9DC6}" type="pres">
      <dgm:prSet presAssocID="{B2B776A2-52C4-4A05-AAB4-9EA1259AF1D9}" presName="tx1" presStyleLbl="revTx" presStyleIdx="2" presStyleCnt="6"/>
      <dgm:spPr/>
    </dgm:pt>
    <dgm:pt modelId="{0F75A615-F3F5-43BF-846D-FAFA3C216D4D}" type="pres">
      <dgm:prSet presAssocID="{B2B776A2-52C4-4A05-AAB4-9EA1259AF1D9}" presName="vert1" presStyleCnt="0"/>
      <dgm:spPr/>
    </dgm:pt>
    <dgm:pt modelId="{2CAE0622-93EE-4E6A-8EAF-7708894B4A60}" type="pres">
      <dgm:prSet presAssocID="{2E911B14-2F72-4110-928E-28C7C8F183E8}" presName="thickLine" presStyleLbl="alignNode1" presStyleIdx="3" presStyleCnt="6"/>
      <dgm:spPr/>
    </dgm:pt>
    <dgm:pt modelId="{7F450A90-CB2D-4365-AEE9-2397B42FA1E0}" type="pres">
      <dgm:prSet presAssocID="{2E911B14-2F72-4110-928E-28C7C8F183E8}" presName="horz1" presStyleCnt="0"/>
      <dgm:spPr/>
    </dgm:pt>
    <dgm:pt modelId="{7B985DBD-AC75-4941-8485-EAE952BA06C8}" type="pres">
      <dgm:prSet presAssocID="{2E911B14-2F72-4110-928E-28C7C8F183E8}" presName="tx1" presStyleLbl="revTx" presStyleIdx="3" presStyleCnt="6"/>
      <dgm:spPr/>
    </dgm:pt>
    <dgm:pt modelId="{ED2B9CD4-6EF4-4A46-A2C1-6E66122E83C0}" type="pres">
      <dgm:prSet presAssocID="{2E911B14-2F72-4110-928E-28C7C8F183E8}" presName="vert1" presStyleCnt="0"/>
      <dgm:spPr/>
    </dgm:pt>
    <dgm:pt modelId="{65785883-EE90-40D4-A57B-2E8A56451CF9}" type="pres">
      <dgm:prSet presAssocID="{18CE578C-40CD-49B3-AADC-5CAC2514398D}" presName="thickLine" presStyleLbl="alignNode1" presStyleIdx="4" presStyleCnt="6"/>
      <dgm:spPr/>
    </dgm:pt>
    <dgm:pt modelId="{9A8A3E29-7493-4410-84F1-6F8D5215D6C5}" type="pres">
      <dgm:prSet presAssocID="{18CE578C-40CD-49B3-AADC-5CAC2514398D}" presName="horz1" presStyleCnt="0"/>
      <dgm:spPr/>
    </dgm:pt>
    <dgm:pt modelId="{3B60243F-22DC-4A79-BACF-59670F4210B6}" type="pres">
      <dgm:prSet presAssocID="{18CE578C-40CD-49B3-AADC-5CAC2514398D}" presName="tx1" presStyleLbl="revTx" presStyleIdx="4" presStyleCnt="6"/>
      <dgm:spPr/>
    </dgm:pt>
    <dgm:pt modelId="{90BFDA8E-204D-4AAB-A669-EAA0D77C301A}" type="pres">
      <dgm:prSet presAssocID="{18CE578C-40CD-49B3-AADC-5CAC2514398D}" presName="vert1" presStyleCnt="0"/>
      <dgm:spPr/>
    </dgm:pt>
    <dgm:pt modelId="{FA10EF5C-612E-448D-BB6C-8B2A328E95BF}" type="pres">
      <dgm:prSet presAssocID="{05A4BFE2-6215-4412-B25F-711679E1C520}" presName="thickLine" presStyleLbl="alignNode1" presStyleIdx="5" presStyleCnt="6"/>
      <dgm:spPr/>
    </dgm:pt>
    <dgm:pt modelId="{5A982C54-268C-4FB4-88CA-979866985054}" type="pres">
      <dgm:prSet presAssocID="{05A4BFE2-6215-4412-B25F-711679E1C520}" presName="horz1" presStyleCnt="0"/>
      <dgm:spPr/>
    </dgm:pt>
    <dgm:pt modelId="{290DCDEA-A217-44DB-94AD-7744D20DFF31}" type="pres">
      <dgm:prSet presAssocID="{05A4BFE2-6215-4412-B25F-711679E1C520}" presName="tx1" presStyleLbl="revTx" presStyleIdx="5" presStyleCnt="6"/>
      <dgm:spPr/>
    </dgm:pt>
    <dgm:pt modelId="{C13E8200-2B2B-4B3E-81BA-15E20C2E8E82}" type="pres">
      <dgm:prSet presAssocID="{05A4BFE2-6215-4412-B25F-711679E1C520}" presName="vert1" presStyleCnt="0"/>
      <dgm:spPr/>
    </dgm:pt>
  </dgm:ptLst>
  <dgm:cxnLst>
    <dgm:cxn modelId="{2D73F116-60BA-4BBC-8FC7-3C092574E04E}" srcId="{D59D6F50-5132-4BEB-AAC3-28FEE892B57D}" destId="{CFBD9C83-90AF-4CB8-98B2-87127BC89DA8}" srcOrd="0" destOrd="0" parTransId="{0BC54A8B-4D75-49FF-9A3E-D326E5A8AA5B}" sibTransId="{AE1E5FFE-6022-4217-9D6D-BB6B84879171}"/>
    <dgm:cxn modelId="{4801A140-6B20-49EB-B6CA-6B7A0167C089}" srcId="{D59D6F50-5132-4BEB-AAC3-28FEE892B57D}" destId="{B2B776A2-52C4-4A05-AAB4-9EA1259AF1D9}" srcOrd="2" destOrd="0" parTransId="{3C0B8924-C1D5-4E1B-B0EF-AA0A819F76EF}" sibTransId="{BB31A1F2-185E-4B46-B25C-7D597B71E53E}"/>
    <dgm:cxn modelId="{008E1041-81E5-4CE7-8CF6-065FB7FF5FF1}" type="presOf" srcId="{D59D6F50-5132-4BEB-AAC3-28FEE892B57D}" destId="{F55A0756-D49C-4377-A079-D5BB1893E9C7}" srcOrd="0" destOrd="0" presId="urn:microsoft.com/office/officeart/2008/layout/LinedList"/>
    <dgm:cxn modelId="{6EF87966-80FF-4CD7-A8EA-CC30920EA610}" type="presOf" srcId="{05A4BFE2-6215-4412-B25F-711679E1C520}" destId="{290DCDEA-A217-44DB-94AD-7744D20DFF31}" srcOrd="0" destOrd="0" presId="urn:microsoft.com/office/officeart/2008/layout/LinedList"/>
    <dgm:cxn modelId="{7C81AD4C-3DE5-4205-81B8-0117C770C7ED}" type="presOf" srcId="{F2F31DAA-5199-461E-AA8F-6D6C47ACB6F4}" destId="{18ADDF76-9C6C-47A3-B2A8-78097C7821EE}" srcOrd="0" destOrd="0" presId="urn:microsoft.com/office/officeart/2008/layout/LinedList"/>
    <dgm:cxn modelId="{8E9A0558-2809-4EAB-9B75-B43B71F1F450}" type="presOf" srcId="{B2B776A2-52C4-4A05-AAB4-9EA1259AF1D9}" destId="{A552B36B-F198-4CB4-B3C0-E2E6F75F9DC6}" srcOrd="0" destOrd="0" presId="urn:microsoft.com/office/officeart/2008/layout/LinedList"/>
    <dgm:cxn modelId="{4C476A59-1FE5-49E4-9701-D647E65C6FC3}" type="presOf" srcId="{CFBD9C83-90AF-4CB8-98B2-87127BC89DA8}" destId="{34C60AE8-1F97-4A2C-AE87-06A0552737CE}" srcOrd="0" destOrd="0" presId="urn:microsoft.com/office/officeart/2008/layout/LinedList"/>
    <dgm:cxn modelId="{29F0A390-9347-454F-ABE5-A7129B0D2B20}" srcId="{D59D6F50-5132-4BEB-AAC3-28FEE892B57D}" destId="{2E911B14-2F72-4110-928E-28C7C8F183E8}" srcOrd="3" destOrd="0" parTransId="{142930FD-E616-4EEA-AAE9-2AF64D03B8C0}" sibTransId="{B57EBAE3-C5EF-4969-AEE3-C2DE9C0022E5}"/>
    <dgm:cxn modelId="{96A26E91-546C-4164-9E18-86B38FAF8238}" srcId="{D59D6F50-5132-4BEB-AAC3-28FEE892B57D}" destId="{F2F31DAA-5199-461E-AA8F-6D6C47ACB6F4}" srcOrd="1" destOrd="0" parTransId="{CBE51EFA-5929-4C77-8AB6-69AC7132A0BE}" sibTransId="{3FD14F01-FE19-47E4-B148-305BD3DE9C8D}"/>
    <dgm:cxn modelId="{C9084D93-F87A-4D0B-A152-B64F234231C4}" srcId="{D59D6F50-5132-4BEB-AAC3-28FEE892B57D}" destId="{18CE578C-40CD-49B3-AADC-5CAC2514398D}" srcOrd="4" destOrd="0" parTransId="{46AD0DD3-5E37-4F47-AEF4-AA09F1D1A617}" sibTransId="{ED0C4552-6E2A-421F-93E7-DE9C85CBB89A}"/>
    <dgm:cxn modelId="{474F6E99-921C-45D0-87EE-CBD027D5B487}" type="presOf" srcId="{2E911B14-2F72-4110-928E-28C7C8F183E8}" destId="{7B985DBD-AC75-4941-8485-EAE952BA06C8}" srcOrd="0" destOrd="0" presId="urn:microsoft.com/office/officeart/2008/layout/LinedList"/>
    <dgm:cxn modelId="{25B4E1A9-96D9-4E67-AEB9-AAC31B11A9D9}" type="presOf" srcId="{18CE578C-40CD-49B3-AADC-5CAC2514398D}" destId="{3B60243F-22DC-4A79-BACF-59670F4210B6}" srcOrd="0" destOrd="0" presId="urn:microsoft.com/office/officeart/2008/layout/LinedList"/>
    <dgm:cxn modelId="{5A0FA8CC-0157-4C7C-8438-DECE834FBF88}" srcId="{D59D6F50-5132-4BEB-AAC3-28FEE892B57D}" destId="{05A4BFE2-6215-4412-B25F-711679E1C520}" srcOrd="5" destOrd="0" parTransId="{BB0868F6-A21A-437E-BA81-064B8DB3E138}" sibTransId="{76E1F1F2-7260-49F8-996E-16F0766BE19A}"/>
    <dgm:cxn modelId="{E012502F-26BE-47D1-9309-428404B56D17}" type="presParOf" srcId="{F55A0756-D49C-4377-A079-D5BB1893E9C7}" destId="{418D6283-5DB0-42FF-9D56-5D7B11580A4D}" srcOrd="0" destOrd="0" presId="urn:microsoft.com/office/officeart/2008/layout/LinedList"/>
    <dgm:cxn modelId="{E1F76F15-A5E8-4500-9252-D07DFA9D2B64}" type="presParOf" srcId="{F55A0756-D49C-4377-A079-D5BB1893E9C7}" destId="{1B8AC0BA-6B23-4545-B953-447E9411241C}" srcOrd="1" destOrd="0" presId="urn:microsoft.com/office/officeart/2008/layout/LinedList"/>
    <dgm:cxn modelId="{097E7F21-BBE5-4581-9019-75072E49B908}" type="presParOf" srcId="{1B8AC0BA-6B23-4545-B953-447E9411241C}" destId="{34C60AE8-1F97-4A2C-AE87-06A0552737CE}" srcOrd="0" destOrd="0" presId="urn:microsoft.com/office/officeart/2008/layout/LinedList"/>
    <dgm:cxn modelId="{AA20FCC0-F9B3-4B90-9067-A3E96C103E0E}" type="presParOf" srcId="{1B8AC0BA-6B23-4545-B953-447E9411241C}" destId="{A12964E5-3016-4235-B8E7-3163B716CA4D}" srcOrd="1" destOrd="0" presId="urn:microsoft.com/office/officeart/2008/layout/LinedList"/>
    <dgm:cxn modelId="{D1FCE6A0-FE36-48F4-8CAF-92A73934D150}" type="presParOf" srcId="{F55A0756-D49C-4377-A079-D5BB1893E9C7}" destId="{B3E05F95-ED82-46B9-B65C-0B5CFFEB67C0}" srcOrd="2" destOrd="0" presId="urn:microsoft.com/office/officeart/2008/layout/LinedList"/>
    <dgm:cxn modelId="{D81DB5C2-3914-444C-9225-25E6E530E993}" type="presParOf" srcId="{F55A0756-D49C-4377-A079-D5BB1893E9C7}" destId="{367D4C9C-CADC-492F-B773-F77613A5C6E9}" srcOrd="3" destOrd="0" presId="urn:microsoft.com/office/officeart/2008/layout/LinedList"/>
    <dgm:cxn modelId="{C39808FD-EC7E-4F0B-9E13-625ADB565E34}" type="presParOf" srcId="{367D4C9C-CADC-492F-B773-F77613A5C6E9}" destId="{18ADDF76-9C6C-47A3-B2A8-78097C7821EE}" srcOrd="0" destOrd="0" presId="urn:microsoft.com/office/officeart/2008/layout/LinedList"/>
    <dgm:cxn modelId="{2F355FB6-8DE0-47C9-8157-6421FAE42DA9}" type="presParOf" srcId="{367D4C9C-CADC-492F-B773-F77613A5C6E9}" destId="{199963FB-8EB7-45FD-8EDB-F7141D08309F}" srcOrd="1" destOrd="0" presId="urn:microsoft.com/office/officeart/2008/layout/LinedList"/>
    <dgm:cxn modelId="{3D355B64-3AB0-48B4-BBA4-B3439B178B7C}" type="presParOf" srcId="{F55A0756-D49C-4377-A079-D5BB1893E9C7}" destId="{EC6AF3BA-D6F3-4621-AF5E-8506EC73F9AB}" srcOrd="4" destOrd="0" presId="urn:microsoft.com/office/officeart/2008/layout/LinedList"/>
    <dgm:cxn modelId="{11F76F18-C7DF-4C8A-A1F0-A858311E17E3}" type="presParOf" srcId="{F55A0756-D49C-4377-A079-D5BB1893E9C7}" destId="{70205DFA-8144-41D9-B98D-90ED4F0E2303}" srcOrd="5" destOrd="0" presId="urn:microsoft.com/office/officeart/2008/layout/LinedList"/>
    <dgm:cxn modelId="{873430F1-4D60-498E-B141-94175F014B24}" type="presParOf" srcId="{70205DFA-8144-41D9-B98D-90ED4F0E2303}" destId="{A552B36B-F198-4CB4-B3C0-E2E6F75F9DC6}" srcOrd="0" destOrd="0" presId="urn:microsoft.com/office/officeart/2008/layout/LinedList"/>
    <dgm:cxn modelId="{4FA6F17C-C133-4734-92A8-0D2D317DA4DF}" type="presParOf" srcId="{70205DFA-8144-41D9-B98D-90ED4F0E2303}" destId="{0F75A615-F3F5-43BF-846D-FAFA3C216D4D}" srcOrd="1" destOrd="0" presId="urn:microsoft.com/office/officeart/2008/layout/LinedList"/>
    <dgm:cxn modelId="{B3C00406-A285-4A4A-9EAE-DDF1026421C8}" type="presParOf" srcId="{F55A0756-D49C-4377-A079-D5BB1893E9C7}" destId="{2CAE0622-93EE-4E6A-8EAF-7708894B4A60}" srcOrd="6" destOrd="0" presId="urn:microsoft.com/office/officeart/2008/layout/LinedList"/>
    <dgm:cxn modelId="{FB229777-C44A-446B-9BCB-A33073587711}" type="presParOf" srcId="{F55A0756-D49C-4377-A079-D5BB1893E9C7}" destId="{7F450A90-CB2D-4365-AEE9-2397B42FA1E0}" srcOrd="7" destOrd="0" presId="urn:microsoft.com/office/officeart/2008/layout/LinedList"/>
    <dgm:cxn modelId="{F3E61A3C-BAA9-47F7-A470-EB87BB446513}" type="presParOf" srcId="{7F450A90-CB2D-4365-AEE9-2397B42FA1E0}" destId="{7B985DBD-AC75-4941-8485-EAE952BA06C8}" srcOrd="0" destOrd="0" presId="urn:microsoft.com/office/officeart/2008/layout/LinedList"/>
    <dgm:cxn modelId="{87477A98-76C2-44E0-B3F0-79093AD4578A}" type="presParOf" srcId="{7F450A90-CB2D-4365-AEE9-2397B42FA1E0}" destId="{ED2B9CD4-6EF4-4A46-A2C1-6E66122E83C0}" srcOrd="1" destOrd="0" presId="urn:microsoft.com/office/officeart/2008/layout/LinedList"/>
    <dgm:cxn modelId="{0BD490CE-C999-47B4-B841-B8020DCBD789}" type="presParOf" srcId="{F55A0756-D49C-4377-A079-D5BB1893E9C7}" destId="{65785883-EE90-40D4-A57B-2E8A56451CF9}" srcOrd="8" destOrd="0" presId="urn:microsoft.com/office/officeart/2008/layout/LinedList"/>
    <dgm:cxn modelId="{CA695D64-0305-457C-A906-049E816205C0}" type="presParOf" srcId="{F55A0756-D49C-4377-A079-D5BB1893E9C7}" destId="{9A8A3E29-7493-4410-84F1-6F8D5215D6C5}" srcOrd="9" destOrd="0" presId="urn:microsoft.com/office/officeart/2008/layout/LinedList"/>
    <dgm:cxn modelId="{CDA9918E-FCEE-4667-9A17-7122F90861F1}" type="presParOf" srcId="{9A8A3E29-7493-4410-84F1-6F8D5215D6C5}" destId="{3B60243F-22DC-4A79-BACF-59670F4210B6}" srcOrd="0" destOrd="0" presId="urn:microsoft.com/office/officeart/2008/layout/LinedList"/>
    <dgm:cxn modelId="{08340D91-455A-416C-899E-AF8E3E56303E}" type="presParOf" srcId="{9A8A3E29-7493-4410-84F1-6F8D5215D6C5}" destId="{90BFDA8E-204D-4AAB-A669-EAA0D77C301A}" srcOrd="1" destOrd="0" presId="urn:microsoft.com/office/officeart/2008/layout/LinedList"/>
    <dgm:cxn modelId="{340ABEBA-1F84-4980-89CC-BCE662E45A8C}" type="presParOf" srcId="{F55A0756-D49C-4377-A079-D5BB1893E9C7}" destId="{FA10EF5C-612E-448D-BB6C-8B2A328E95BF}" srcOrd="10" destOrd="0" presId="urn:microsoft.com/office/officeart/2008/layout/LinedList"/>
    <dgm:cxn modelId="{2F923B3C-A179-439C-8A3C-E751B9AEF644}" type="presParOf" srcId="{F55A0756-D49C-4377-A079-D5BB1893E9C7}" destId="{5A982C54-268C-4FB4-88CA-979866985054}" srcOrd="11" destOrd="0" presId="urn:microsoft.com/office/officeart/2008/layout/LinedList"/>
    <dgm:cxn modelId="{E38DED90-EF9F-43B2-B1D6-47F91326FB57}" type="presParOf" srcId="{5A982C54-268C-4FB4-88CA-979866985054}" destId="{290DCDEA-A217-44DB-94AD-7744D20DFF31}" srcOrd="0" destOrd="0" presId="urn:microsoft.com/office/officeart/2008/layout/LinedList"/>
    <dgm:cxn modelId="{8D3D826C-E551-4F4A-922B-6B158FCBE0CC}" type="presParOf" srcId="{5A982C54-268C-4FB4-88CA-979866985054}" destId="{C13E8200-2B2B-4B3E-81BA-15E20C2E8E8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29D79-DA20-4615-85AE-C61AA91E253C}" type="doc">
      <dgm:prSet loTypeId="urn:microsoft.com/office/officeart/2008/layout/LinedList" loCatId="list" qsTypeId="urn:microsoft.com/office/officeart/2005/8/quickstyle/simple4" qsCatId="simple" csTypeId="urn:microsoft.com/office/officeart/2005/8/colors/accent5_2" csCatId="accent5" phldr="1"/>
      <dgm:spPr/>
      <dgm:t>
        <a:bodyPr/>
        <a:lstStyle/>
        <a:p>
          <a:endParaRPr lang="en-US"/>
        </a:p>
      </dgm:t>
    </dgm:pt>
    <dgm:pt modelId="{946BF233-8D36-460B-8639-18C53B75DC6E}">
      <dgm:prSet/>
      <dgm:spPr/>
      <dgm:t>
        <a:bodyPr/>
        <a:lstStyle/>
        <a:p>
          <a:r>
            <a:rPr lang="en-US" dirty="0"/>
            <a:t>Morale concerns, especially relating to inconsistent application of teleworking and non-teleworkable positions</a:t>
          </a:r>
        </a:p>
      </dgm:t>
    </dgm:pt>
    <dgm:pt modelId="{6DAB1F66-FCF5-4D5C-B36D-7290C38CC101}" type="parTrans" cxnId="{B72CBF12-7A16-476F-8B1F-7B8E7C119F6B}">
      <dgm:prSet/>
      <dgm:spPr/>
      <dgm:t>
        <a:bodyPr/>
        <a:lstStyle/>
        <a:p>
          <a:endParaRPr lang="en-US"/>
        </a:p>
      </dgm:t>
    </dgm:pt>
    <dgm:pt modelId="{478A1BE0-6C81-4B90-BC36-6674196E91D9}" type="sibTrans" cxnId="{B72CBF12-7A16-476F-8B1F-7B8E7C119F6B}">
      <dgm:prSet/>
      <dgm:spPr/>
      <dgm:t>
        <a:bodyPr/>
        <a:lstStyle/>
        <a:p>
          <a:endParaRPr lang="en-US"/>
        </a:p>
      </dgm:t>
    </dgm:pt>
    <dgm:pt modelId="{E42ABE52-065B-44E6-AE06-E1F735741107}">
      <dgm:prSet/>
      <dgm:spPr/>
      <dgm:t>
        <a:bodyPr/>
        <a:lstStyle/>
        <a:p>
          <a:r>
            <a:rPr lang="en-US" dirty="0"/>
            <a:t>Equity concerns, especially regarding teleworkable vs. non-teleworkable positions</a:t>
          </a:r>
        </a:p>
      </dgm:t>
    </dgm:pt>
    <dgm:pt modelId="{711F11C3-1450-4D1A-8AB2-35FA6FD3B5BB}" type="parTrans" cxnId="{9994BEB9-2E4A-4326-BAE8-C9DD86AE3A53}">
      <dgm:prSet/>
      <dgm:spPr/>
      <dgm:t>
        <a:bodyPr/>
        <a:lstStyle/>
        <a:p>
          <a:endParaRPr lang="en-US"/>
        </a:p>
      </dgm:t>
    </dgm:pt>
    <dgm:pt modelId="{7CCCCD1C-A5B3-47F7-830D-543CFC4672F9}" type="sibTrans" cxnId="{9994BEB9-2E4A-4326-BAE8-C9DD86AE3A53}">
      <dgm:prSet/>
      <dgm:spPr/>
      <dgm:t>
        <a:bodyPr/>
        <a:lstStyle/>
        <a:p>
          <a:endParaRPr lang="en-US"/>
        </a:p>
      </dgm:t>
    </dgm:pt>
    <dgm:pt modelId="{C4FC0BD0-A8ED-4DF5-A14F-3600AD7A7F89}">
      <dgm:prSet/>
      <dgm:spPr/>
      <dgm:t>
        <a:bodyPr/>
        <a:lstStyle/>
        <a:p>
          <a:r>
            <a:rPr lang="en-US" dirty="0"/>
            <a:t>Productivity concerns, especially regarding collaborative tasks and brainstorming</a:t>
          </a:r>
        </a:p>
      </dgm:t>
    </dgm:pt>
    <dgm:pt modelId="{169E0CEF-CCEB-4433-BC36-D473B4E1D356}" type="parTrans" cxnId="{B8155F90-6E96-4F89-A218-0D417408773D}">
      <dgm:prSet/>
      <dgm:spPr/>
      <dgm:t>
        <a:bodyPr/>
        <a:lstStyle/>
        <a:p>
          <a:endParaRPr lang="en-US"/>
        </a:p>
      </dgm:t>
    </dgm:pt>
    <dgm:pt modelId="{93717020-BF54-4675-B6DC-5CB4680181C9}" type="sibTrans" cxnId="{B8155F90-6E96-4F89-A218-0D417408773D}">
      <dgm:prSet/>
      <dgm:spPr/>
      <dgm:t>
        <a:bodyPr/>
        <a:lstStyle/>
        <a:p>
          <a:endParaRPr lang="en-US"/>
        </a:p>
      </dgm:t>
    </dgm:pt>
    <dgm:pt modelId="{E1504CDB-0ED8-4BAC-A001-823B7449CC47}">
      <dgm:prSet/>
      <dgm:spPr/>
      <dgm:t>
        <a:bodyPr/>
        <a:lstStyle/>
        <a:p>
          <a:r>
            <a:rPr lang="en-US" dirty="0"/>
            <a:t>Concerns regarding organizational culture &amp; climate, mentoring, and loyalty</a:t>
          </a:r>
        </a:p>
      </dgm:t>
    </dgm:pt>
    <dgm:pt modelId="{EA14ADD4-03CB-40A1-813F-3F777A22476D}" type="parTrans" cxnId="{04F3C580-3019-4656-8FA1-E326986F1759}">
      <dgm:prSet/>
      <dgm:spPr/>
      <dgm:t>
        <a:bodyPr/>
        <a:lstStyle/>
        <a:p>
          <a:endParaRPr lang="en-US"/>
        </a:p>
      </dgm:t>
    </dgm:pt>
    <dgm:pt modelId="{A3FD6A97-17F5-4BAA-AA24-662BC6CB406A}" type="sibTrans" cxnId="{04F3C580-3019-4656-8FA1-E326986F1759}">
      <dgm:prSet/>
      <dgm:spPr/>
      <dgm:t>
        <a:bodyPr/>
        <a:lstStyle/>
        <a:p>
          <a:endParaRPr lang="en-US"/>
        </a:p>
      </dgm:t>
    </dgm:pt>
    <dgm:pt modelId="{392A5BAD-1F2C-40A5-8AA2-AB5981B2E1BC}">
      <dgm:prSet/>
      <dgm:spPr/>
      <dgm:t>
        <a:bodyPr/>
        <a:lstStyle/>
        <a:p>
          <a:r>
            <a:rPr lang="en-US" dirty="0"/>
            <a:t>Resource costs in support of teleworking</a:t>
          </a:r>
        </a:p>
      </dgm:t>
    </dgm:pt>
    <dgm:pt modelId="{EEEF136A-06DD-4462-A7F6-8AF4DA9E5A34}" type="parTrans" cxnId="{7FB640F4-E28F-4C13-A323-42A3CF2647EE}">
      <dgm:prSet/>
      <dgm:spPr/>
      <dgm:t>
        <a:bodyPr/>
        <a:lstStyle/>
        <a:p>
          <a:endParaRPr lang="en-US"/>
        </a:p>
      </dgm:t>
    </dgm:pt>
    <dgm:pt modelId="{2588EDAD-1F8B-4472-9FB4-8244D11188C5}" type="sibTrans" cxnId="{7FB640F4-E28F-4C13-A323-42A3CF2647EE}">
      <dgm:prSet/>
      <dgm:spPr/>
      <dgm:t>
        <a:bodyPr/>
        <a:lstStyle/>
        <a:p>
          <a:endParaRPr lang="en-US"/>
        </a:p>
      </dgm:t>
    </dgm:pt>
    <dgm:pt modelId="{91CF25F4-CAB4-4F2F-A87B-44C483D1012D}">
      <dgm:prSet/>
      <dgm:spPr/>
      <dgm:t>
        <a:bodyPr/>
        <a:lstStyle/>
        <a:p>
          <a:r>
            <a:rPr lang="en-US" dirty="0"/>
            <a:t>Legal &amp; risk concerns</a:t>
          </a:r>
        </a:p>
      </dgm:t>
    </dgm:pt>
    <dgm:pt modelId="{B801048A-AEC7-43AB-BF58-3018B59D2116}" type="parTrans" cxnId="{6D8C4C90-6F28-412D-A6C0-0FADEBE661E1}">
      <dgm:prSet/>
      <dgm:spPr/>
      <dgm:t>
        <a:bodyPr/>
        <a:lstStyle/>
        <a:p>
          <a:endParaRPr lang="en-US"/>
        </a:p>
      </dgm:t>
    </dgm:pt>
    <dgm:pt modelId="{2DBC0150-8DB7-4F7A-9024-D027A12284A6}" type="sibTrans" cxnId="{6D8C4C90-6F28-412D-A6C0-0FADEBE661E1}">
      <dgm:prSet/>
      <dgm:spPr/>
      <dgm:t>
        <a:bodyPr/>
        <a:lstStyle/>
        <a:p>
          <a:endParaRPr lang="en-US"/>
        </a:p>
      </dgm:t>
    </dgm:pt>
    <dgm:pt modelId="{3C291292-599F-4DB2-8985-65C160D87D5C}">
      <dgm:prSet/>
      <dgm:spPr/>
      <dgm:t>
        <a:bodyPr/>
        <a:lstStyle/>
        <a:p>
          <a:r>
            <a:rPr lang="en-US" dirty="0"/>
            <a:t>Difficulty in communicating with individuals who are not collectively on-site</a:t>
          </a:r>
        </a:p>
      </dgm:t>
    </dgm:pt>
    <dgm:pt modelId="{00F25BE7-619C-48D0-857B-88F3BB91434D}" type="parTrans" cxnId="{04E2455A-083A-4648-BA52-60A60DEDD2A5}">
      <dgm:prSet/>
      <dgm:spPr/>
    </dgm:pt>
    <dgm:pt modelId="{E092D7F5-CE3B-484B-959C-B710325FADF7}" type="sibTrans" cxnId="{04E2455A-083A-4648-BA52-60A60DEDD2A5}">
      <dgm:prSet/>
      <dgm:spPr/>
    </dgm:pt>
    <dgm:pt modelId="{9F24B056-9005-4A52-AB28-83859D3A8227}" type="pres">
      <dgm:prSet presAssocID="{73C29D79-DA20-4615-85AE-C61AA91E253C}" presName="vert0" presStyleCnt="0">
        <dgm:presLayoutVars>
          <dgm:dir/>
          <dgm:animOne val="branch"/>
          <dgm:animLvl val="lvl"/>
        </dgm:presLayoutVars>
      </dgm:prSet>
      <dgm:spPr/>
    </dgm:pt>
    <dgm:pt modelId="{CBCDD71A-C4FB-4627-AA9F-406653FB8FC3}" type="pres">
      <dgm:prSet presAssocID="{946BF233-8D36-460B-8639-18C53B75DC6E}" presName="thickLine" presStyleLbl="alignNode1" presStyleIdx="0" presStyleCnt="7"/>
      <dgm:spPr/>
    </dgm:pt>
    <dgm:pt modelId="{2D0966F8-4BF0-40C4-8606-3DFF23EF5C10}" type="pres">
      <dgm:prSet presAssocID="{946BF233-8D36-460B-8639-18C53B75DC6E}" presName="horz1" presStyleCnt="0"/>
      <dgm:spPr/>
    </dgm:pt>
    <dgm:pt modelId="{03D9EFB5-2E53-4042-8951-343A83EDA30E}" type="pres">
      <dgm:prSet presAssocID="{946BF233-8D36-460B-8639-18C53B75DC6E}" presName="tx1" presStyleLbl="revTx" presStyleIdx="0" presStyleCnt="7"/>
      <dgm:spPr/>
    </dgm:pt>
    <dgm:pt modelId="{1D28FB70-0359-4211-AC92-25047BEF2602}" type="pres">
      <dgm:prSet presAssocID="{946BF233-8D36-460B-8639-18C53B75DC6E}" presName="vert1" presStyleCnt="0"/>
      <dgm:spPr/>
    </dgm:pt>
    <dgm:pt modelId="{E92A71CD-2F7A-4DD4-BFD2-CBF4FACBE6F9}" type="pres">
      <dgm:prSet presAssocID="{E42ABE52-065B-44E6-AE06-E1F735741107}" presName="thickLine" presStyleLbl="alignNode1" presStyleIdx="1" presStyleCnt="7"/>
      <dgm:spPr/>
    </dgm:pt>
    <dgm:pt modelId="{4B0F4AEC-00DE-49F1-961D-FFF2C1BBB98D}" type="pres">
      <dgm:prSet presAssocID="{E42ABE52-065B-44E6-AE06-E1F735741107}" presName="horz1" presStyleCnt="0"/>
      <dgm:spPr/>
    </dgm:pt>
    <dgm:pt modelId="{A4F67EF6-D5DB-49EB-A9EE-FF5315D75AE1}" type="pres">
      <dgm:prSet presAssocID="{E42ABE52-065B-44E6-AE06-E1F735741107}" presName="tx1" presStyleLbl="revTx" presStyleIdx="1" presStyleCnt="7"/>
      <dgm:spPr/>
    </dgm:pt>
    <dgm:pt modelId="{E1D091B1-B4F2-4C4E-8A78-79DDDFB4C723}" type="pres">
      <dgm:prSet presAssocID="{E42ABE52-065B-44E6-AE06-E1F735741107}" presName="vert1" presStyleCnt="0"/>
      <dgm:spPr/>
    </dgm:pt>
    <dgm:pt modelId="{DF9C037A-30D9-4AC5-9A3C-8AEEC560E340}" type="pres">
      <dgm:prSet presAssocID="{C4FC0BD0-A8ED-4DF5-A14F-3600AD7A7F89}" presName="thickLine" presStyleLbl="alignNode1" presStyleIdx="2" presStyleCnt="7"/>
      <dgm:spPr/>
    </dgm:pt>
    <dgm:pt modelId="{784F6430-A634-48CB-8911-5CD7493FC79D}" type="pres">
      <dgm:prSet presAssocID="{C4FC0BD0-A8ED-4DF5-A14F-3600AD7A7F89}" presName="horz1" presStyleCnt="0"/>
      <dgm:spPr/>
    </dgm:pt>
    <dgm:pt modelId="{CFACB5ED-FF00-48FB-B38B-80E48C7E614E}" type="pres">
      <dgm:prSet presAssocID="{C4FC0BD0-A8ED-4DF5-A14F-3600AD7A7F89}" presName="tx1" presStyleLbl="revTx" presStyleIdx="2" presStyleCnt="7"/>
      <dgm:spPr/>
    </dgm:pt>
    <dgm:pt modelId="{4F22C23C-EABE-484F-882A-251FF9A88947}" type="pres">
      <dgm:prSet presAssocID="{C4FC0BD0-A8ED-4DF5-A14F-3600AD7A7F89}" presName="vert1" presStyleCnt="0"/>
      <dgm:spPr/>
    </dgm:pt>
    <dgm:pt modelId="{29F2C8B7-16B1-44DB-972D-4FF9B76A378C}" type="pres">
      <dgm:prSet presAssocID="{3C291292-599F-4DB2-8985-65C160D87D5C}" presName="thickLine" presStyleLbl="alignNode1" presStyleIdx="3" presStyleCnt="7"/>
      <dgm:spPr/>
    </dgm:pt>
    <dgm:pt modelId="{1348167B-F2C2-463F-A29C-2F224F33A47E}" type="pres">
      <dgm:prSet presAssocID="{3C291292-599F-4DB2-8985-65C160D87D5C}" presName="horz1" presStyleCnt="0"/>
      <dgm:spPr/>
    </dgm:pt>
    <dgm:pt modelId="{39152909-420A-41CF-82D8-82F316812CD9}" type="pres">
      <dgm:prSet presAssocID="{3C291292-599F-4DB2-8985-65C160D87D5C}" presName="tx1" presStyleLbl="revTx" presStyleIdx="3" presStyleCnt="7"/>
      <dgm:spPr/>
    </dgm:pt>
    <dgm:pt modelId="{16A64F73-9608-490E-B2F7-2A9635AE03C4}" type="pres">
      <dgm:prSet presAssocID="{3C291292-599F-4DB2-8985-65C160D87D5C}" presName="vert1" presStyleCnt="0"/>
      <dgm:spPr/>
    </dgm:pt>
    <dgm:pt modelId="{A483311D-D880-4A59-B7B2-8B3B64E19718}" type="pres">
      <dgm:prSet presAssocID="{E1504CDB-0ED8-4BAC-A001-823B7449CC47}" presName="thickLine" presStyleLbl="alignNode1" presStyleIdx="4" presStyleCnt="7"/>
      <dgm:spPr/>
    </dgm:pt>
    <dgm:pt modelId="{C76658CD-7DCC-405B-9BA9-F32E02A87C66}" type="pres">
      <dgm:prSet presAssocID="{E1504CDB-0ED8-4BAC-A001-823B7449CC47}" presName="horz1" presStyleCnt="0"/>
      <dgm:spPr/>
    </dgm:pt>
    <dgm:pt modelId="{D5182573-3DE9-4B99-B847-B9B36E7301D8}" type="pres">
      <dgm:prSet presAssocID="{E1504CDB-0ED8-4BAC-A001-823B7449CC47}" presName="tx1" presStyleLbl="revTx" presStyleIdx="4" presStyleCnt="7"/>
      <dgm:spPr/>
    </dgm:pt>
    <dgm:pt modelId="{8D68D966-317D-44F8-BFEE-EF0305990413}" type="pres">
      <dgm:prSet presAssocID="{E1504CDB-0ED8-4BAC-A001-823B7449CC47}" presName="vert1" presStyleCnt="0"/>
      <dgm:spPr/>
    </dgm:pt>
    <dgm:pt modelId="{7DB63ED4-9E7B-4B56-B4B5-D5D76C244B20}" type="pres">
      <dgm:prSet presAssocID="{392A5BAD-1F2C-40A5-8AA2-AB5981B2E1BC}" presName="thickLine" presStyleLbl="alignNode1" presStyleIdx="5" presStyleCnt="7"/>
      <dgm:spPr/>
    </dgm:pt>
    <dgm:pt modelId="{A090C400-936C-439D-B67C-2DFE94D56F66}" type="pres">
      <dgm:prSet presAssocID="{392A5BAD-1F2C-40A5-8AA2-AB5981B2E1BC}" presName="horz1" presStyleCnt="0"/>
      <dgm:spPr/>
    </dgm:pt>
    <dgm:pt modelId="{B40F9D04-ABE9-4685-9098-4F6BB219441C}" type="pres">
      <dgm:prSet presAssocID="{392A5BAD-1F2C-40A5-8AA2-AB5981B2E1BC}" presName="tx1" presStyleLbl="revTx" presStyleIdx="5" presStyleCnt="7"/>
      <dgm:spPr/>
    </dgm:pt>
    <dgm:pt modelId="{391D5C3A-B89C-4941-AF1E-7A5FA553BB74}" type="pres">
      <dgm:prSet presAssocID="{392A5BAD-1F2C-40A5-8AA2-AB5981B2E1BC}" presName="vert1" presStyleCnt="0"/>
      <dgm:spPr/>
    </dgm:pt>
    <dgm:pt modelId="{31A01F10-42C0-4BA1-BB53-84F4ABEC2638}" type="pres">
      <dgm:prSet presAssocID="{91CF25F4-CAB4-4F2F-A87B-44C483D1012D}" presName="thickLine" presStyleLbl="alignNode1" presStyleIdx="6" presStyleCnt="7"/>
      <dgm:spPr/>
    </dgm:pt>
    <dgm:pt modelId="{4434B8F4-1596-42C9-BD43-4A6D74A4BBCF}" type="pres">
      <dgm:prSet presAssocID="{91CF25F4-CAB4-4F2F-A87B-44C483D1012D}" presName="horz1" presStyleCnt="0"/>
      <dgm:spPr/>
    </dgm:pt>
    <dgm:pt modelId="{AE12B74D-29FA-4790-BA2F-C16F715CE598}" type="pres">
      <dgm:prSet presAssocID="{91CF25F4-CAB4-4F2F-A87B-44C483D1012D}" presName="tx1" presStyleLbl="revTx" presStyleIdx="6" presStyleCnt="7"/>
      <dgm:spPr/>
    </dgm:pt>
    <dgm:pt modelId="{D3081BF7-B9F4-4DCC-B4BF-B987094915D2}" type="pres">
      <dgm:prSet presAssocID="{91CF25F4-CAB4-4F2F-A87B-44C483D1012D}" presName="vert1" presStyleCnt="0"/>
      <dgm:spPr/>
    </dgm:pt>
  </dgm:ptLst>
  <dgm:cxnLst>
    <dgm:cxn modelId="{B72CBF12-7A16-476F-8B1F-7B8E7C119F6B}" srcId="{73C29D79-DA20-4615-85AE-C61AA91E253C}" destId="{946BF233-8D36-460B-8639-18C53B75DC6E}" srcOrd="0" destOrd="0" parTransId="{6DAB1F66-FCF5-4D5C-B36D-7290C38CC101}" sibTransId="{478A1BE0-6C81-4B90-BC36-6674196E91D9}"/>
    <dgm:cxn modelId="{3CC78617-287F-4BB7-A507-E8C25E944FDC}" type="presOf" srcId="{946BF233-8D36-460B-8639-18C53B75DC6E}" destId="{03D9EFB5-2E53-4042-8951-343A83EDA30E}" srcOrd="0" destOrd="0" presId="urn:microsoft.com/office/officeart/2008/layout/LinedList"/>
    <dgm:cxn modelId="{13A68360-B907-46AC-9C36-D55706DB5095}" type="presOf" srcId="{C4FC0BD0-A8ED-4DF5-A14F-3600AD7A7F89}" destId="{CFACB5ED-FF00-48FB-B38B-80E48C7E614E}" srcOrd="0" destOrd="0" presId="urn:microsoft.com/office/officeart/2008/layout/LinedList"/>
    <dgm:cxn modelId="{92FBA548-8678-4B25-9264-E2935E1FF99B}" type="presOf" srcId="{E1504CDB-0ED8-4BAC-A001-823B7449CC47}" destId="{D5182573-3DE9-4B99-B847-B9B36E7301D8}" srcOrd="0" destOrd="0" presId="urn:microsoft.com/office/officeart/2008/layout/LinedList"/>
    <dgm:cxn modelId="{04E2455A-083A-4648-BA52-60A60DEDD2A5}" srcId="{73C29D79-DA20-4615-85AE-C61AA91E253C}" destId="{3C291292-599F-4DB2-8985-65C160D87D5C}" srcOrd="3" destOrd="0" parTransId="{00F25BE7-619C-48D0-857B-88F3BB91434D}" sibTransId="{E092D7F5-CE3B-484B-959C-B710325FADF7}"/>
    <dgm:cxn modelId="{04F3C580-3019-4656-8FA1-E326986F1759}" srcId="{73C29D79-DA20-4615-85AE-C61AA91E253C}" destId="{E1504CDB-0ED8-4BAC-A001-823B7449CC47}" srcOrd="4" destOrd="0" parTransId="{EA14ADD4-03CB-40A1-813F-3F777A22476D}" sibTransId="{A3FD6A97-17F5-4BAA-AA24-662BC6CB406A}"/>
    <dgm:cxn modelId="{B8155F90-6E96-4F89-A218-0D417408773D}" srcId="{73C29D79-DA20-4615-85AE-C61AA91E253C}" destId="{C4FC0BD0-A8ED-4DF5-A14F-3600AD7A7F89}" srcOrd="2" destOrd="0" parTransId="{169E0CEF-CCEB-4433-BC36-D473B4E1D356}" sibTransId="{93717020-BF54-4675-B6DC-5CB4680181C9}"/>
    <dgm:cxn modelId="{6D8C4C90-6F28-412D-A6C0-0FADEBE661E1}" srcId="{73C29D79-DA20-4615-85AE-C61AA91E253C}" destId="{91CF25F4-CAB4-4F2F-A87B-44C483D1012D}" srcOrd="6" destOrd="0" parTransId="{B801048A-AEC7-43AB-BF58-3018B59D2116}" sibTransId="{2DBC0150-8DB7-4F7A-9024-D027A12284A6}"/>
    <dgm:cxn modelId="{F8F832A2-A2D3-4075-BE60-01561EF40138}" type="presOf" srcId="{91CF25F4-CAB4-4F2F-A87B-44C483D1012D}" destId="{AE12B74D-29FA-4790-BA2F-C16F715CE598}" srcOrd="0" destOrd="0" presId="urn:microsoft.com/office/officeart/2008/layout/LinedList"/>
    <dgm:cxn modelId="{0CDB91A3-3735-4A12-8EB3-5747E82D5D1D}" type="presOf" srcId="{392A5BAD-1F2C-40A5-8AA2-AB5981B2E1BC}" destId="{B40F9D04-ABE9-4685-9098-4F6BB219441C}" srcOrd="0" destOrd="0" presId="urn:microsoft.com/office/officeart/2008/layout/LinedList"/>
    <dgm:cxn modelId="{B0C2B2B4-7F12-4FE5-984A-459A3DD7E0DD}" type="presOf" srcId="{E42ABE52-065B-44E6-AE06-E1F735741107}" destId="{A4F67EF6-D5DB-49EB-A9EE-FF5315D75AE1}" srcOrd="0" destOrd="0" presId="urn:microsoft.com/office/officeart/2008/layout/LinedList"/>
    <dgm:cxn modelId="{9994BEB9-2E4A-4326-BAE8-C9DD86AE3A53}" srcId="{73C29D79-DA20-4615-85AE-C61AA91E253C}" destId="{E42ABE52-065B-44E6-AE06-E1F735741107}" srcOrd="1" destOrd="0" parTransId="{711F11C3-1450-4D1A-8AB2-35FA6FD3B5BB}" sibTransId="{7CCCCD1C-A5B3-47F7-830D-543CFC4672F9}"/>
    <dgm:cxn modelId="{086A69CF-6A60-4B3C-AACE-A83D8326B84F}" type="presOf" srcId="{3C291292-599F-4DB2-8985-65C160D87D5C}" destId="{39152909-420A-41CF-82D8-82F316812CD9}" srcOrd="0" destOrd="0" presId="urn:microsoft.com/office/officeart/2008/layout/LinedList"/>
    <dgm:cxn modelId="{7FB640F4-E28F-4C13-A323-42A3CF2647EE}" srcId="{73C29D79-DA20-4615-85AE-C61AA91E253C}" destId="{392A5BAD-1F2C-40A5-8AA2-AB5981B2E1BC}" srcOrd="5" destOrd="0" parTransId="{EEEF136A-06DD-4462-A7F6-8AF4DA9E5A34}" sibTransId="{2588EDAD-1F8B-4472-9FB4-8244D11188C5}"/>
    <dgm:cxn modelId="{49A2ECF6-4ADB-4460-A960-8AE7C3030AD2}" type="presOf" srcId="{73C29D79-DA20-4615-85AE-C61AA91E253C}" destId="{9F24B056-9005-4A52-AB28-83859D3A8227}" srcOrd="0" destOrd="0" presId="urn:microsoft.com/office/officeart/2008/layout/LinedList"/>
    <dgm:cxn modelId="{AF7E1960-0DE5-45AD-81EA-4EEC0AFB3067}" type="presParOf" srcId="{9F24B056-9005-4A52-AB28-83859D3A8227}" destId="{CBCDD71A-C4FB-4627-AA9F-406653FB8FC3}" srcOrd="0" destOrd="0" presId="urn:microsoft.com/office/officeart/2008/layout/LinedList"/>
    <dgm:cxn modelId="{8E519A7C-FE44-421E-B92F-083FA8903C79}" type="presParOf" srcId="{9F24B056-9005-4A52-AB28-83859D3A8227}" destId="{2D0966F8-4BF0-40C4-8606-3DFF23EF5C10}" srcOrd="1" destOrd="0" presId="urn:microsoft.com/office/officeart/2008/layout/LinedList"/>
    <dgm:cxn modelId="{3C4E3E1C-8EA1-4F98-B982-B7E582601E09}" type="presParOf" srcId="{2D0966F8-4BF0-40C4-8606-3DFF23EF5C10}" destId="{03D9EFB5-2E53-4042-8951-343A83EDA30E}" srcOrd="0" destOrd="0" presId="urn:microsoft.com/office/officeart/2008/layout/LinedList"/>
    <dgm:cxn modelId="{328FD860-630D-42D5-906F-7ACD5459A8A5}" type="presParOf" srcId="{2D0966F8-4BF0-40C4-8606-3DFF23EF5C10}" destId="{1D28FB70-0359-4211-AC92-25047BEF2602}" srcOrd="1" destOrd="0" presId="urn:microsoft.com/office/officeart/2008/layout/LinedList"/>
    <dgm:cxn modelId="{ED4FFF91-8E7F-4974-BBF2-8F985FEF6386}" type="presParOf" srcId="{9F24B056-9005-4A52-AB28-83859D3A8227}" destId="{E92A71CD-2F7A-4DD4-BFD2-CBF4FACBE6F9}" srcOrd="2" destOrd="0" presId="urn:microsoft.com/office/officeart/2008/layout/LinedList"/>
    <dgm:cxn modelId="{8EA5BCA8-80E8-404F-8377-E26236B68505}" type="presParOf" srcId="{9F24B056-9005-4A52-AB28-83859D3A8227}" destId="{4B0F4AEC-00DE-49F1-961D-FFF2C1BBB98D}" srcOrd="3" destOrd="0" presId="urn:microsoft.com/office/officeart/2008/layout/LinedList"/>
    <dgm:cxn modelId="{A30FBEED-816F-4964-8BB1-8A834FAF35B2}" type="presParOf" srcId="{4B0F4AEC-00DE-49F1-961D-FFF2C1BBB98D}" destId="{A4F67EF6-D5DB-49EB-A9EE-FF5315D75AE1}" srcOrd="0" destOrd="0" presId="urn:microsoft.com/office/officeart/2008/layout/LinedList"/>
    <dgm:cxn modelId="{39DF0379-AA6D-47C9-A340-58EA6A8C9EC6}" type="presParOf" srcId="{4B0F4AEC-00DE-49F1-961D-FFF2C1BBB98D}" destId="{E1D091B1-B4F2-4C4E-8A78-79DDDFB4C723}" srcOrd="1" destOrd="0" presId="urn:microsoft.com/office/officeart/2008/layout/LinedList"/>
    <dgm:cxn modelId="{06A6F530-21A3-4AB3-B901-F1B3AD810C0F}" type="presParOf" srcId="{9F24B056-9005-4A52-AB28-83859D3A8227}" destId="{DF9C037A-30D9-4AC5-9A3C-8AEEC560E340}" srcOrd="4" destOrd="0" presId="urn:microsoft.com/office/officeart/2008/layout/LinedList"/>
    <dgm:cxn modelId="{E96A258D-6245-4979-98EE-07CA7EC4B215}" type="presParOf" srcId="{9F24B056-9005-4A52-AB28-83859D3A8227}" destId="{784F6430-A634-48CB-8911-5CD7493FC79D}" srcOrd="5" destOrd="0" presId="urn:microsoft.com/office/officeart/2008/layout/LinedList"/>
    <dgm:cxn modelId="{18199BF4-FE6D-430F-AF22-5425009A005E}" type="presParOf" srcId="{784F6430-A634-48CB-8911-5CD7493FC79D}" destId="{CFACB5ED-FF00-48FB-B38B-80E48C7E614E}" srcOrd="0" destOrd="0" presId="urn:microsoft.com/office/officeart/2008/layout/LinedList"/>
    <dgm:cxn modelId="{B3BD4887-F908-43A6-BB5F-F40EB76BC59E}" type="presParOf" srcId="{784F6430-A634-48CB-8911-5CD7493FC79D}" destId="{4F22C23C-EABE-484F-882A-251FF9A88947}" srcOrd="1" destOrd="0" presId="urn:microsoft.com/office/officeart/2008/layout/LinedList"/>
    <dgm:cxn modelId="{46785F0D-B949-4E48-BA97-813ABCF7C7F4}" type="presParOf" srcId="{9F24B056-9005-4A52-AB28-83859D3A8227}" destId="{29F2C8B7-16B1-44DB-972D-4FF9B76A378C}" srcOrd="6" destOrd="0" presId="urn:microsoft.com/office/officeart/2008/layout/LinedList"/>
    <dgm:cxn modelId="{B8D42405-F946-4693-B7FB-D21FEC3FC987}" type="presParOf" srcId="{9F24B056-9005-4A52-AB28-83859D3A8227}" destId="{1348167B-F2C2-463F-A29C-2F224F33A47E}" srcOrd="7" destOrd="0" presId="urn:microsoft.com/office/officeart/2008/layout/LinedList"/>
    <dgm:cxn modelId="{CD6B4C59-994E-4274-87E8-27A7A8625C82}" type="presParOf" srcId="{1348167B-F2C2-463F-A29C-2F224F33A47E}" destId="{39152909-420A-41CF-82D8-82F316812CD9}" srcOrd="0" destOrd="0" presId="urn:microsoft.com/office/officeart/2008/layout/LinedList"/>
    <dgm:cxn modelId="{492027C5-345B-4083-A729-3776D07EBF0B}" type="presParOf" srcId="{1348167B-F2C2-463F-A29C-2F224F33A47E}" destId="{16A64F73-9608-490E-B2F7-2A9635AE03C4}" srcOrd="1" destOrd="0" presId="urn:microsoft.com/office/officeart/2008/layout/LinedList"/>
    <dgm:cxn modelId="{529997A3-12B3-4293-BA43-C0C26D541D7C}" type="presParOf" srcId="{9F24B056-9005-4A52-AB28-83859D3A8227}" destId="{A483311D-D880-4A59-B7B2-8B3B64E19718}" srcOrd="8" destOrd="0" presId="urn:microsoft.com/office/officeart/2008/layout/LinedList"/>
    <dgm:cxn modelId="{270EE6DE-97FF-401D-A77E-122E7C4BE6A5}" type="presParOf" srcId="{9F24B056-9005-4A52-AB28-83859D3A8227}" destId="{C76658CD-7DCC-405B-9BA9-F32E02A87C66}" srcOrd="9" destOrd="0" presId="urn:microsoft.com/office/officeart/2008/layout/LinedList"/>
    <dgm:cxn modelId="{45FC5EE3-24F6-4D77-B9FE-73E803C89DAA}" type="presParOf" srcId="{C76658CD-7DCC-405B-9BA9-F32E02A87C66}" destId="{D5182573-3DE9-4B99-B847-B9B36E7301D8}" srcOrd="0" destOrd="0" presId="urn:microsoft.com/office/officeart/2008/layout/LinedList"/>
    <dgm:cxn modelId="{F599EBC1-A286-4E44-B6C8-4D9D094952D3}" type="presParOf" srcId="{C76658CD-7DCC-405B-9BA9-F32E02A87C66}" destId="{8D68D966-317D-44F8-BFEE-EF0305990413}" srcOrd="1" destOrd="0" presId="urn:microsoft.com/office/officeart/2008/layout/LinedList"/>
    <dgm:cxn modelId="{3E9364B5-3EB6-4D8D-A330-789C4B2A929D}" type="presParOf" srcId="{9F24B056-9005-4A52-AB28-83859D3A8227}" destId="{7DB63ED4-9E7B-4B56-B4B5-D5D76C244B20}" srcOrd="10" destOrd="0" presId="urn:microsoft.com/office/officeart/2008/layout/LinedList"/>
    <dgm:cxn modelId="{F6AD4F20-D531-4361-8A92-06F290AA361A}" type="presParOf" srcId="{9F24B056-9005-4A52-AB28-83859D3A8227}" destId="{A090C400-936C-439D-B67C-2DFE94D56F66}" srcOrd="11" destOrd="0" presId="urn:microsoft.com/office/officeart/2008/layout/LinedList"/>
    <dgm:cxn modelId="{1BA5A00C-0018-4F8E-BA02-08940413B329}" type="presParOf" srcId="{A090C400-936C-439D-B67C-2DFE94D56F66}" destId="{B40F9D04-ABE9-4685-9098-4F6BB219441C}" srcOrd="0" destOrd="0" presId="urn:microsoft.com/office/officeart/2008/layout/LinedList"/>
    <dgm:cxn modelId="{DC6C4FFD-8175-4025-9FA0-5116721AD389}" type="presParOf" srcId="{A090C400-936C-439D-B67C-2DFE94D56F66}" destId="{391D5C3A-B89C-4941-AF1E-7A5FA553BB74}" srcOrd="1" destOrd="0" presId="urn:microsoft.com/office/officeart/2008/layout/LinedList"/>
    <dgm:cxn modelId="{DDA9690A-0933-4838-B11C-161D0741257A}" type="presParOf" srcId="{9F24B056-9005-4A52-AB28-83859D3A8227}" destId="{31A01F10-42C0-4BA1-BB53-84F4ABEC2638}" srcOrd="12" destOrd="0" presId="urn:microsoft.com/office/officeart/2008/layout/LinedList"/>
    <dgm:cxn modelId="{A1ECD6A0-8F28-4B92-8A25-61DBBEFA9461}" type="presParOf" srcId="{9F24B056-9005-4A52-AB28-83859D3A8227}" destId="{4434B8F4-1596-42C9-BD43-4A6D74A4BBCF}" srcOrd="13" destOrd="0" presId="urn:microsoft.com/office/officeart/2008/layout/LinedList"/>
    <dgm:cxn modelId="{71E8B842-5102-4D79-963A-7DBB29A95056}" type="presParOf" srcId="{4434B8F4-1596-42C9-BD43-4A6D74A4BBCF}" destId="{AE12B74D-29FA-4790-BA2F-C16F715CE598}" srcOrd="0" destOrd="0" presId="urn:microsoft.com/office/officeart/2008/layout/LinedList"/>
    <dgm:cxn modelId="{C7F9560C-53CE-4AE2-B188-D8A3E278F8DF}" type="presParOf" srcId="{4434B8F4-1596-42C9-BD43-4A6D74A4BBCF}" destId="{D3081BF7-B9F4-4DCC-B4BF-B987094915D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BD8111-2D51-4693-8740-7A5C5984E297}" type="doc">
      <dgm:prSet loTypeId="urn:microsoft.com/office/officeart/2005/8/layout/hList7" loCatId="list" qsTypeId="urn:microsoft.com/office/officeart/2005/8/quickstyle/3d3" qsCatId="3D" csTypeId="urn:microsoft.com/office/officeart/2005/8/colors/colorful4" csCatId="colorful" phldr="1"/>
      <dgm:spPr/>
    </dgm:pt>
    <dgm:pt modelId="{89058B8E-B010-46F0-A790-F2263C127A38}">
      <dgm:prSet phldrT="[Text]"/>
      <dgm:spPr/>
      <dgm:t>
        <a:bodyPr/>
        <a:lstStyle/>
        <a:p>
          <a:r>
            <a:rPr lang="en-US" dirty="0"/>
            <a:t>Office Only</a:t>
          </a:r>
        </a:p>
      </dgm:t>
    </dgm:pt>
    <dgm:pt modelId="{FA956B47-4594-4FC7-AE78-385E4BDE354B}" type="parTrans" cxnId="{B2C4022D-A8A6-421C-8E39-334820AFF11F}">
      <dgm:prSet/>
      <dgm:spPr/>
      <dgm:t>
        <a:bodyPr/>
        <a:lstStyle/>
        <a:p>
          <a:endParaRPr lang="en-US"/>
        </a:p>
      </dgm:t>
    </dgm:pt>
    <dgm:pt modelId="{9687DDC4-90C7-4EA1-B08C-E570D3FF8ED5}" type="sibTrans" cxnId="{B2C4022D-A8A6-421C-8E39-334820AFF11F}">
      <dgm:prSet/>
      <dgm:spPr/>
      <dgm:t>
        <a:bodyPr/>
        <a:lstStyle/>
        <a:p>
          <a:endParaRPr lang="en-US"/>
        </a:p>
      </dgm:t>
    </dgm:pt>
    <dgm:pt modelId="{3563F49A-9F77-4519-9A7D-17DE2F859C0D}">
      <dgm:prSet phldrT="[Text]"/>
      <dgm:spPr/>
      <dgm:t>
        <a:bodyPr/>
        <a:lstStyle/>
        <a:p>
          <a:r>
            <a:rPr lang="en-US" dirty="0"/>
            <a:t>Hybrid Arrangements</a:t>
          </a:r>
        </a:p>
      </dgm:t>
    </dgm:pt>
    <dgm:pt modelId="{311AECDE-A75A-45A4-86EF-3E2C6C31E1D4}" type="parTrans" cxnId="{75112937-F0E6-45F4-A67F-A7FA019C1EC8}">
      <dgm:prSet/>
      <dgm:spPr/>
      <dgm:t>
        <a:bodyPr/>
        <a:lstStyle/>
        <a:p>
          <a:endParaRPr lang="en-US"/>
        </a:p>
      </dgm:t>
    </dgm:pt>
    <dgm:pt modelId="{85867933-BCC5-4E36-8A56-9801EC8F04A6}" type="sibTrans" cxnId="{75112937-F0E6-45F4-A67F-A7FA019C1EC8}">
      <dgm:prSet/>
      <dgm:spPr/>
      <dgm:t>
        <a:bodyPr/>
        <a:lstStyle/>
        <a:p>
          <a:endParaRPr lang="en-US"/>
        </a:p>
      </dgm:t>
    </dgm:pt>
    <dgm:pt modelId="{2BA51291-663E-4669-B537-0DBA212842FE}">
      <dgm:prSet phldrT="[Text]"/>
      <dgm:spPr/>
      <dgm:t>
        <a:bodyPr/>
        <a:lstStyle/>
        <a:p>
          <a:r>
            <a:rPr lang="en-US" dirty="0"/>
            <a:t>Full Telework</a:t>
          </a:r>
        </a:p>
      </dgm:t>
    </dgm:pt>
    <dgm:pt modelId="{EE0145B5-C1DA-46D8-973D-4103358E13B2}" type="parTrans" cxnId="{FFB43C5E-A3E8-4F71-8B45-03DEEA94CFEE}">
      <dgm:prSet/>
      <dgm:spPr/>
      <dgm:t>
        <a:bodyPr/>
        <a:lstStyle/>
        <a:p>
          <a:endParaRPr lang="en-US"/>
        </a:p>
      </dgm:t>
    </dgm:pt>
    <dgm:pt modelId="{F43B70F2-37D0-4BFB-BA0E-BEDFB7BE89BC}" type="sibTrans" cxnId="{FFB43C5E-A3E8-4F71-8B45-03DEEA94CFEE}">
      <dgm:prSet/>
      <dgm:spPr/>
      <dgm:t>
        <a:bodyPr/>
        <a:lstStyle/>
        <a:p>
          <a:endParaRPr lang="en-US"/>
        </a:p>
      </dgm:t>
    </dgm:pt>
    <dgm:pt modelId="{37600D3A-E1AE-4A68-873C-A13C3E56717D}">
      <dgm:prSet phldrT="[Text]"/>
      <dgm:spPr/>
      <dgm:t>
        <a:bodyPr/>
        <a:lstStyle/>
        <a:p>
          <a:r>
            <a:rPr lang="en-US" dirty="0"/>
            <a:t>Compressed Workweeks</a:t>
          </a:r>
        </a:p>
      </dgm:t>
    </dgm:pt>
    <dgm:pt modelId="{2D125643-3B60-414E-936D-A861A3E69703}" type="parTrans" cxnId="{1705D210-3253-459F-91C4-2FD104DFB5DA}">
      <dgm:prSet/>
      <dgm:spPr/>
      <dgm:t>
        <a:bodyPr/>
        <a:lstStyle/>
        <a:p>
          <a:endParaRPr lang="en-US"/>
        </a:p>
      </dgm:t>
    </dgm:pt>
    <dgm:pt modelId="{9EAEFBF6-50CE-4D5F-AF21-CC65D1164A7F}" type="sibTrans" cxnId="{1705D210-3253-459F-91C4-2FD104DFB5DA}">
      <dgm:prSet/>
      <dgm:spPr/>
      <dgm:t>
        <a:bodyPr/>
        <a:lstStyle/>
        <a:p>
          <a:endParaRPr lang="en-US"/>
        </a:p>
      </dgm:t>
    </dgm:pt>
    <dgm:pt modelId="{B34E6CB0-829E-453E-ADF6-A9AC3436457D}">
      <dgm:prSet phldrT="[Text]"/>
      <dgm:spPr/>
      <dgm:t>
        <a:bodyPr/>
        <a:lstStyle/>
        <a:p>
          <a:r>
            <a:rPr lang="en-US" dirty="0"/>
            <a:t>Flex Scheduling</a:t>
          </a:r>
        </a:p>
      </dgm:t>
    </dgm:pt>
    <dgm:pt modelId="{BBD275A1-A260-486E-952F-E037A7B63271}" type="parTrans" cxnId="{9C6A23C0-09DE-4752-93FB-34D97AB618F9}">
      <dgm:prSet/>
      <dgm:spPr/>
      <dgm:t>
        <a:bodyPr/>
        <a:lstStyle/>
        <a:p>
          <a:endParaRPr lang="en-US"/>
        </a:p>
      </dgm:t>
    </dgm:pt>
    <dgm:pt modelId="{8B61BA17-4E24-4CF2-A593-7E2931331BEB}" type="sibTrans" cxnId="{9C6A23C0-09DE-4752-93FB-34D97AB618F9}">
      <dgm:prSet/>
      <dgm:spPr/>
      <dgm:t>
        <a:bodyPr/>
        <a:lstStyle/>
        <a:p>
          <a:endParaRPr lang="en-US"/>
        </a:p>
      </dgm:t>
    </dgm:pt>
    <dgm:pt modelId="{1427A0FE-CE17-4A89-AF31-542E8C2A90ED}">
      <dgm:prSet phldrT="[Text]"/>
      <dgm:spPr/>
      <dgm:t>
        <a:bodyPr/>
        <a:lstStyle/>
        <a:p>
          <a:r>
            <a:rPr lang="en-US" dirty="0"/>
            <a:t>Alternative Hiring Arrangements</a:t>
          </a:r>
        </a:p>
      </dgm:t>
    </dgm:pt>
    <dgm:pt modelId="{947F2AFF-A3AC-4C19-9405-E1835D1C71ED}" type="parTrans" cxnId="{6EB758B4-E1F9-4744-AFDE-CF97A87C3B91}">
      <dgm:prSet/>
      <dgm:spPr/>
      <dgm:t>
        <a:bodyPr/>
        <a:lstStyle/>
        <a:p>
          <a:endParaRPr lang="en-US"/>
        </a:p>
      </dgm:t>
    </dgm:pt>
    <dgm:pt modelId="{B5760CBE-F642-4B5B-95C1-F53D00A607EF}" type="sibTrans" cxnId="{6EB758B4-E1F9-4744-AFDE-CF97A87C3B91}">
      <dgm:prSet/>
      <dgm:spPr/>
      <dgm:t>
        <a:bodyPr/>
        <a:lstStyle/>
        <a:p>
          <a:endParaRPr lang="en-US"/>
        </a:p>
      </dgm:t>
    </dgm:pt>
    <dgm:pt modelId="{41083BE1-2FC0-481E-8CA0-DDBFF52EA909}" type="pres">
      <dgm:prSet presAssocID="{4DBD8111-2D51-4693-8740-7A5C5984E297}" presName="Name0" presStyleCnt="0">
        <dgm:presLayoutVars>
          <dgm:dir/>
          <dgm:resizeHandles val="exact"/>
        </dgm:presLayoutVars>
      </dgm:prSet>
      <dgm:spPr/>
    </dgm:pt>
    <dgm:pt modelId="{F1D1F223-DC77-4CAF-A2A6-602457DD7007}" type="pres">
      <dgm:prSet presAssocID="{4DBD8111-2D51-4693-8740-7A5C5984E297}" presName="fgShape" presStyleLbl="fgShp" presStyleIdx="0" presStyleCnt="1"/>
      <dgm:spPr/>
    </dgm:pt>
    <dgm:pt modelId="{AB1E9ABD-D886-4267-9A9D-29F4F017B3E7}" type="pres">
      <dgm:prSet presAssocID="{4DBD8111-2D51-4693-8740-7A5C5984E297}" presName="linComp" presStyleCnt="0"/>
      <dgm:spPr/>
    </dgm:pt>
    <dgm:pt modelId="{25C3C46A-A39B-42CC-804E-EBD2B2AFC094}" type="pres">
      <dgm:prSet presAssocID="{89058B8E-B010-46F0-A790-F2263C127A38}" presName="compNode" presStyleCnt="0"/>
      <dgm:spPr/>
    </dgm:pt>
    <dgm:pt modelId="{0F8236FE-E703-4F20-8156-53EEADAD21E6}" type="pres">
      <dgm:prSet presAssocID="{89058B8E-B010-46F0-A790-F2263C127A38}" presName="bkgdShape" presStyleLbl="node1" presStyleIdx="0" presStyleCnt="6"/>
      <dgm:spPr/>
    </dgm:pt>
    <dgm:pt modelId="{9FBDFD58-BE46-4CD6-A91A-B6204441DFF2}" type="pres">
      <dgm:prSet presAssocID="{89058B8E-B010-46F0-A790-F2263C127A38}" presName="nodeTx" presStyleLbl="node1" presStyleIdx="0" presStyleCnt="6">
        <dgm:presLayoutVars>
          <dgm:bulletEnabled val="1"/>
        </dgm:presLayoutVars>
      </dgm:prSet>
      <dgm:spPr/>
    </dgm:pt>
    <dgm:pt modelId="{ED95E15C-2C2D-4345-AC43-61627DF2AD61}" type="pres">
      <dgm:prSet presAssocID="{89058B8E-B010-46F0-A790-F2263C127A38}" presName="invisiNode" presStyleLbl="node1" presStyleIdx="0" presStyleCnt="6"/>
      <dgm:spPr/>
    </dgm:pt>
    <dgm:pt modelId="{11605705-DC12-41B4-A1A1-13C439DC6B56}" type="pres">
      <dgm:prSet presAssocID="{89058B8E-B010-46F0-A790-F2263C127A38}"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ilding"/>
        </a:ext>
      </dgm:extLst>
    </dgm:pt>
    <dgm:pt modelId="{9EF6062B-AF90-431D-9A39-0B3201DE51F8}" type="pres">
      <dgm:prSet presAssocID="{9687DDC4-90C7-4EA1-B08C-E570D3FF8ED5}" presName="sibTrans" presStyleLbl="sibTrans2D1" presStyleIdx="0" presStyleCnt="0"/>
      <dgm:spPr/>
    </dgm:pt>
    <dgm:pt modelId="{9F31B0B0-0C5E-4FA5-86A0-9AE49A843A22}" type="pres">
      <dgm:prSet presAssocID="{1427A0FE-CE17-4A89-AF31-542E8C2A90ED}" presName="compNode" presStyleCnt="0"/>
      <dgm:spPr/>
    </dgm:pt>
    <dgm:pt modelId="{BC3115E4-2716-4F11-A2CB-6D188C11D2E8}" type="pres">
      <dgm:prSet presAssocID="{1427A0FE-CE17-4A89-AF31-542E8C2A90ED}" presName="bkgdShape" presStyleLbl="node1" presStyleIdx="1" presStyleCnt="6"/>
      <dgm:spPr/>
    </dgm:pt>
    <dgm:pt modelId="{2112BAB4-E6F8-4A52-A6C8-512733A212DE}" type="pres">
      <dgm:prSet presAssocID="{1427A0FE-CE17-4A89-AF31-542E8C2A90ED}" presName="nodeTx" presStyleLbl="node1" presStyleIdx="1" presStyleCnt="6">
        <dgm:presLayoutVars>
          <dgm:bulletEnabled val="1"/>
        </dgm:presLayoutVars>
      </dgm:prSet>
      <dgm:spPr/>
    </dgm:pt>
    <dgm:pt modelId="{F05A010E-121F-4D3A-A1A3-DAAE423C7FD3}" type="pres">
      <dgm:prSet presAssocID="{1427A0FE-CE17-4A89-AF31-542E8C2A90ED}" presName="invisiNode" presStyleLbl="node1" presStyleIdx="1" presStyleCnt="6"/>
      <dgm:spPr/>
    </dgm:pt>
    <dgm:pt modelId="{7A395120-6B19-4809-82CA-ADE27F748783}" type="pres">
      <dgm:prSet presAssocID="{1427A0FE-CE17-4A89-AF31-542E8C2A90ED}"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urglass"/>
        </a:ext>
      </dgm:extLst>
    </dgm:pt>
    <dgm:pt modelId="{7E2D17D9-4FA2-40D2-B6A4-7A737558C4B1}" type="pres">
      <dgm:prSet presAssocID="{B5760CBE-F642-4B5B-95C1-F53D00A607EF}" presName="sibTrans" presStyleLbl="sibTrans2D1" presStyleIdx="0" presStyleCnt="0"/>
      <dgm:spPr/>
    </dgm:pt>
    <dgm:pt modelId="{970BCCD7-A49A-4A42-B5DF-E0A857479EC0}" type="pres">
      <dgm:prSet presAssocID="{37600D3A-E1AE-4A68-873C-A13C3E56717D}" presName="compNode" presStyleCnt="0"/>
      <dgm:spPr/>
    </dgm:pt>
    <dgm:pt modelId="{D4D6C251-BCD2-42EF-860A-CFDF2A7CD4D4}" type="pres">
      <dgm:prSet presAssocID="{37600D3A-E1AE-4A68-873C-A13C3E56717D}" presName="bkgdShape" presStyleLbl="node1" presStyleIdx="2" presStyleCnt="6"/>
      <dgm:spPr/>
    </dgm:pt>
    <dgm:pt modelId="{2D42B133-571B-422D-9548-4C843F59F557}" type="pres">
      <dgm:prSet presAssocID="{37600D3A-E1AE-4A68-873C-A13C3E56717D}" presName="nodeTx" presStyleLbl="node1" presStyleIdx="2" presStyleCnt="6">
        <dgm:presLayoutVars>
          <dgm:bulletEnabled val="1"/>
        </dgm:presLayoutVars>
      </dgm:prSet>
      <dgm:spPr/>
    </dgm:pt>
    <dgm:pt modelId="{1ABE215D-76C3-4DC9-AF17-F1EC46C8EE51}" type="pres">
      <dgm:prSet presAssocID="{37600D3A-E1AE-4A68-873C-A13C3E56717D}" presName="invisiNode" presStyleLbl="node1" presStyleIdx="2" presStyleCnt="6"/>
      <dgm:spPr/>
    </dgm:pt>
    <dgm:pt modelId="{F51CC59F-42A0-4A47-9EEE-5D99F3645FB0}" type="pres">
      <dgm:prSet presAssocID="{37600D3A-E1AE-4A68-873C-A13C3E56717D}"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3689757E-CCD7-4AC9-9E7C-8B0755F527AD}" type="pres">
      <dgm:prSet presAssocID="{9EAEFBF6-50CE-4D5F-AF21-CC65D1164A7F}" presName="sibTrans" presStyleLbl="sibTrans2D1" presStyleIdx="0" presStyleCnt="0"/>
      <dgm:spPr/>
    </dgm:pt>
    <dgm:pt modelId="{2F0FA00A-6633-4547-B157-7D0ABCB834AE}" type="pres">
      <dgm:prSet presAssocID="{B34E6CB0-829E-453E-ADF6-A9AC3436457D}" presName="compNode" presStyleCnt="0"/>
      <dgm:spPr/>
    </dgm:pt>
    <dgm:pt modelId="{D7D8AE41-66E1-4189-B698-660A2FDE3398}" type="pres">
      <dgm:prSet presAssocID="{B34E6CB0-829E-453E-ADF6-A9AC3436457D}" presName="bkgdShape" presStyleLbl="node1" presStyleIdx="3" presStyleCnt="6"/>
      <dgm:spPr/>
    </dgm:pt>
    <dgm:pt modelId="{964B9554-81FF-4F30-A8F7-1A03BD412170}" type="pres">
      <dgm:prSet presAssocID="{B34E6CB0-829E-453E-ADF6-A9AC3436457D}" presName="nodeTx" presStyleLbl="node1" presStyleIdx="3" presStyleCnt="6">
        <dgm:presLayoutVars>
          <dgm:bulletEnabled val="1"/>
        </dgm:presLayoutVars>
      </dgm:prSet>
      <dgm:spPr/>
    </dgm:pt>
    <dgm:pt modelId="{C5E13599-D4C7-4529-91F4-6FE04F925D17}" type="pres">
      <dgm:prSet presAssocID="{B34E6CB0-829E-453E-ADF6-A9AC3436457D}" presName="invisiNode" presStyleLbl="node1" presStyleIdx="3" presStyleCnt="6"/>
      <dgm:spPr/>
    </dgm:pt>
    <dgm:pt modelId="{45426063-F8EC-4444-B2F2-828A28E9D416}" type="pres">
      <dgm:prSet presAssocID="{B34E6CB0-829E-453E-ADF6-A9AC3436457D}"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r chart"/>
        </a:ext>
      </dgm:extLst>
    </dgm:pt>
    <dgm:pt modelId="{94919DE7-6E17-4C69-91F2-FA970C39C878}" type="pres">
      <dgm:prSet presAssocID="{8B61BA17-4E24-4CF2-A593-7E2931331BEB}" presName="sibTrans" presStyleLbl="sibTrans2D1" presStyleIdx="0" presStyleCnt="0"/>
      <dgm:spPr/>
    </dgm:pt>
    <dgm:pt modelId="{84E4DA02-A401-4428-A811-371E25BD98A4}" type="pres">
      <dgm:prSet presAssocID="{3563F49A-9F77-4519-9A7D-17DE2F859C0D}" presName="compNode" presStyleCnt="0"/>
      <dgm:spPr/>
    </dgm:pt>
    <dgm:pt modelId="{6D3B074F-336C-4D69-8D21-1486F9DD9AD9}" type="pres">
      <dgm:prSet presAssocID="{3563F49A-9F77-4519-9A7D-17DE2F859C0D}" presName="bkgdShape" presStyleLbl="node1" presStyleIdx="4" presStyleCnt="6"/>
      <dgm:spPr/>
    </dgm:pt>
    <dgm:pt modelId="{4A4FCA33-31F9-41FE-B462-D0BEA40972CE}" type="pres">
      <dgm:prSet presAssocID="{3563F49A-9F77-4519-9A7D-17DE2F859C0D}" presName="nodeTx" presStyleLbl="node1" presStyleIdx="4" presStyleCnt="6">
        <dgm:presLayoutVars>
          <dgm:bulletEnabled val="1"/>
        </dgm:presLayoutVars>
      </dgm:prSet>
      <dgm:spPr/>
    </dgm:pt>
    <dgm:pt modelId="{73A9128E-6DA6-4F32-AB28-BB629E485777}" type="pres">
      <dgm:prSet presAssocID="{3563F49A-9F77-4519-9A7D-17DE2F859C0D}" presName="invisiNode" presStyleLbl="node1" presStyleIdx="4" presStyleCnt="6"/>
      <dgm:spPr/>
    </dgm:pt>
    <dgm:pt modelId="{37CE61CC-EA4E-448A-AE09-F7792EC57EE1}" type="pres">
      <dgm:prSet presAssocID="{3563F49A-9F77-4519-9A7D-17DE2F859C0D}"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andshake"/>
        </a:ext>
      </dgm:extLst>
    </dgm:pt>
    <dgm:pt modelId="{7B6B8DE8-C20C-4FD0-8F61-EA6C19B2D4F4}" type="pres">
      <dgm:prSet presAssocID="{85867933-BCC5-4E36-8A56-9801EC8F04A6}" presName="sibTrans" presStyleLbl="sibTrans2D1" presStyleIdx="0" presStyleCnt="0"/>
      <dgm:spPr/>
    </dgm:pt>
    <dgm:pt modelId="{AF50DFAA-DE4D-4865-9AD3-510234D785FF}" type="pres">
      <dgm:prSet presAssocID="{2BA51291-663E-4669-B537-0DBA212842FE}" presName="compNode" presStyleCnt="0"/>
      <dgm:spPr/>
    </dgm:pt>
    <dgm:pt modelId="{0FE39372-0042-4F08-989D-28EC51409F21}" type="pres">
      <dgm:prSet presAssocID="{2BA51291-663E-4669-B537-0DBA212842FE}" presName="bkgdShape" presStyleLbl="node1" presStyleIdx="5" presStyleCnt="6"/>
      <dgm:spPr/>
    </dgm:pt>
    <dgm:pt modelId="{B66BD4AC-E185-4FE7-9E15-B4AC2BB5CC35}" type="pres">
      <dgm:prSet presAssocID="{2BA51291-663E-4669-B537-0DBA212842FE}" presName="nodeTx" presStyleLbl="node1" presStyleIdx="5" presStyleCnt="6">
        <dgm:presLayoutVars>
          <dgm:bulletEnabled val="1"/>
        </dgm:presLayoutVars>
      </dgm:prSet>
      <dgm:spPr/>
    </dgm:pt>
    <dgm:pt modelId="{3DBE9C64-2EED-4F58-849D-6B67BEB32595}" type="pres">
      <dgm:prSet presAssocID="{2BA51291-663E-4669-B537-0DBA212842FE}" presName="invisiNode" presStyleLbl="node1" presStyleIdx="5" presStyleCnt="6"/>
      <dgm:spPr/>
    </dgm:pt>
    <dgm:pt modelId="{3CFE2D1F-8446-42AF-BEFA-9C8912E0F497}" type="pres">
      <dgm:prSet presAssocID="{2BA51291-663E-4669-B537-0DBA212842FE}"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House"/>
        </a:ext>
      </dgm:extLst>
    </dgm:pt>
  </dgm:ptLst>
  <dgm:cxnLst>
    <dgm:cxn modelId="{F4462F0A-5AB1-477F-9601-EB0B47D8398F}" type="presOf" srcId="{37600D3A-E1AE-4A68-873C-A13C3E56717D}" destId="{D4D6C251-BCD2-42EF-860A-CFDF2A7CD4D4}" srcOrd="0" destOrd="0" presId="urn:microsoft.com/office/officeart/2005/8/layout/hList7"/>
    <dgm:cxn modelId="{218B5310-CDFE-4F9C-A8C4-12F921EA5505}" type="presOf" srcId="{89058B8E-B010-46F0-A790-F2263C127A38}" destId="{0F8236FE-E703-4F20-8156-53EEADAD21E6}" srcOrd="0" destOrd="0" presId="urn:microsoft.com/office/officeart/2005/8/layout/hList7"/>
    <dgm:cxn modelId="{1705D210-3253-459F-91C4-2FD104DFB5DA}" srcId="{4DBD8111-2D51-4693-8740-7A5C5984E297}" destId="{37600D3A-E1AE-4A68-873C-A13C3E56717D}" srcOrd="2" destOrd="0" parTransId="{2D125643-3B60-414E-936D-A861A3E69703}" sibTransId="{9EAEFBF6-50CE-4D5F-AF21-CC65D1164A7F}"/>
    <dgm:cxn modelId="{55B5541D-77FF-4CBD-8453-E9FAAFCEDB9B}" type="presOf" srcId="{89058B8E-B010-46F0-A790-F2263C127A38}" destId="{9FBDFD58-BE46-4CD6-A91A-B6204441DFF2}" srcOrd="1" destOrd="0" presId="urn:microsoft.com/office/officeart/2005/8/layout/hList7"/>
    <dgm:cxn modelId="{7E6C052A-5DDB-4CD6-A879-F612BB157B3D}" type="presOf" srcId="{4DBD8111-2D51-4693-8740-7A5C5984E297}" destId="{41083BE1-2FC0-481E-8CA0-DDBFF52EA909}" srcOrd="0" destOrd="0" presId="urn:microsoft.com/office/officeart/2005/8/layout/hList7"/>
    <dgm:cxn modelId="{B2C4022D-A8A6-421C-8E39-334820AFF11F}" srcId="{4DBD8111-2D51-4693-8740-7A5C5984E297}" destId="{89058B8E-B010-46F0-A790-F2263C127A38}" srcOrd="0" destOrd="0" parTransId="{FA956B47-4594-4FC7-AE78-385E4BDE354B}" sibTransId="{9687DDC4-90C7-4EA1-B08C-E570D3FF8ED5}"/>
    <dgm:cxn modelId="{D9B03236-A29D-45DE-AFD9-24397C9E07A8}" type="presOf" srcId="{B5760CBE-F642-4B5B-95C1-F53D00A607EF}" destId="{7E2D17D9-4FA2-40D2-B6A4-7A737558C4B1}" srcOrd="0" destOrd="0" presId="urn:microsoft.com/office/officeart/2005/8/layout/hList7"/>
    <dgm:cxn modelId="{75112937-F0E6-45F4-A67F-A7FA019C1EC8}" srcId="{4DBD8111-2D51-4693-8740-7A5C5984E297}" destId="{3563F49A-9F77-4519-9A7D-17DE2F859C0D}" srcOrd="4" destOrd="0" parTransId="{311AECDE-A75A-45A4-86EF-3E2C6C31E1D4}" sibTransId="{85867933-BCC5-4E36-8A56-9801EC8F04A6}"/>
    <dgm:cxn modelId="{FFB43C5E-A3E8-4F71-8B45-03DEEA94CFEE}" srcId="{4DBD8111-2D51-4693-8740-7A5C5984E297}" destId="{2BA51291-663E-4669-B537-0DBA212842FE}" srcOrd="5" destOrd="0" parTransId="{EE0145B5-C1DA-46D8-973D-4103358E13B2}" sibTransId="{F43B70F2-37D0-4BFB-BA0E-BEDFB7BE89BC}"/>
    <dgm:cxn modelId="{1EF6D45F-C593-4B9F-80F1-7FB0C325A767}" type="presOf" srcId="{85867933-BCC5-4E36-8A56-9801EC8F04A6}" destId="{7B6B8DE8-C20C-4FD0-8F61-EA6C19B2D4F4}" srcOrd="0" destOrd="0" presId="urn:microsoft.com/office/officeart/2005/8/layout/hList7"/>
    <dgm:cxn modelId="{93853D45-F950-4D06-AEB5-178389B5449F}" type="presOf" srcId="{2BA51291-663E-4669-B537-0DBA212842FE}" destId="{B66BD4AC-E185-4FE7-9E15-B4AC2BB5CC35}" srcOrd="1" destOrd="0" presId="urn:microsoft.com/office/officeart/2005/8/layout/hList7"/>
    <dgm:cxn modelId="{CDF57652-9456-42A7-A545-BFE22A5B445A}" type="presOf" srcId="{3563F49A-9F77-4519-9A7D-17DE2F859C0D}" destId="{4A4FCA33-31F9-41FE-B462-D0BEA40972CE}" srcOrd="1" destOrd="0" presId="urn:microsoft.com/office/officeart/2005/8/layout/hList7"/>
    <dgm:cxn modelId="{04EEB38E-B63C-4472-90A8-3D6BFB730D95}" type="presOf" srcId="{1427A0FE-CE17-4A89-AF31-542E8C2A90ED}" destId="{BC3115E4-2716-4F11-A2CB-6D188C11D2E8}" srcOrd="0" destOrd="0" presId="urn:microsoft.com/office/officeart/2005/8/layout/hList7"/>
    <dgm:cxn modelId="{484AA794-AEAD-413E-83CB-A36CA241A1D6}" type="presOf" srcId="{9687DDC4-90C7-4EA1-B08C-E570D3FF8ED5}" destId="{9EF6062B-AF90-431D-9A39-0B3201DE51F8}" srcOrd="0" destOrd="0" presId="urn:microsoft.com/office/officeart/2005/8/layout/hList7"/>
    <dgm:cxn modelId="{0D205A96-AC5C-4D92-B454-B7B4CE601181}" type="presOf" srcId="{3563F49A-9F77-4519-9A7D-17DE2F859C0D}" destId="{6D3B074F-336C-4D69-8D21-1486F9DD9AD9}" srcOrd="0" destOrd="0" presId="urn:microsoft.com/office/officeart/2005/8/layout/hList7"/>
    <dgm:cxn modelId="{28E60299-25EC-427A-88C1-29DC75BE2591}" type="presOf" srcId="{1427A0FE-CE17-4A89-AF31-542E8C2A90ED}" destId="{2112BAB4-E6F8-4A52-A6C8-512733A212DE}" srcOrd="1" destOrd="0" presId="urn:microsoft.com/office/officeart/2005/8/layout/hList7"/>
    <dgm:cxn modelId="{B73D459B-ED7F-4AD1-AD2C-AFADD5B9007F}" type="presOf" srcId="{B34E6CB0-829E-453E-ADF6-A9AC3436457D}" destId="{964B9554-81FF-4F30-A8F7-1A03BD412170}" srcOrd="1" destOrd="0" presId="urn:microsoft.com/office/officeart/2005/8/layout/hList7"/>
    <dgm:cxn modelId="{59D4D49B-8E94-4C4B-82FD-47CA83273FEF}" type="presOf" srcId="{B34E6CB0-829E-453E-ADF6-A9AC3436457D}" destId="{D7D8AE41-66E1-4189-B698-660A2FDE3398}" srcOrd="0" destOrd="0" presId="urn:microsoft.com/office/officeart/2005/8/layout/hList7"/>
    <dgm:cxn modelId="{2E062DA0-F4BE-4F47-AD1B-E73ECCAD7DB9}" type="presOf" srcId="{8B61BA17-4E24-4CF2-A593-7E2931331BEB}" destId="{94919DE7-6E17-4C69-91F2-FA970C39C878}" srcOrd="0" destOrd="0" presId="urn:microsoft.com/office/officeart/2005/8/layout/hList7"/>
    <dgm:cxn modelId="{6EB758B4-E1F9-4744-AFDE-CF97A87C3B91}" srcId="{4DBD8111-2D51-4693-8740-7A5C5984E297}" destId="{1427A0FE-CE17-4A89-AF31-542E8C2A90ED}" srcOrd="1" destOrd="0" parTransId="{947F2AFF-A3AC-4C19-9405-E1835D1C71ED}" sibTransId="{B5760CBE-F642-4B5B-95C1-F53D00A607EF}"/>
    <dgm:cxn modelId="{9C6A23C0-09DE-4752-93FB-34D97AB618F9}" srcId="{4DBD8111-2D51-4693-8740-7A5C5984E297}" destId="{B34E6CB0-829E-453E-ADF6-A9AC3436457D}" srcOrd="3" destOrd="0" parTransId="{BBD275A1-A260-486E-952F-E037A7B63271}" sibTransId="{8B61BA17-4E24-4CF2-A593-7E2931331BEB}"/>
    <dgm:cxn modelId="{AA81D0C9-1595-4C37-86CD-C82772E7A9F8}" type="presOf" srcId="{9EAEFBF6-50CE-4D5F-AF21-CC65D1164A7F}" destId="{3689757E-CCD7-4AC9-9E7C-8B0755F527AD}" srcOrd="0" destOrd="0" presId="urn:microsoft.com/office/officeart/2005/8/layout/hList7"/>
    <dgm:cxn modelId="{05A029CF-3188-421F-8D57-0E154B88BF2A}" type="presOf" srcId="{2BA51291-663E-4669-B537-0DBA212842FE}" destId="{0FE39372-0042-4F08-989D-28EC51409F21}" srcOrd="0" destOrd="0" presId="urn:microsoft.com/office/officeart/2005/8/layout/hList7"/>
    <dgm:cxn modelId="{986870D0-2C74-46AB-B06E-6FAB384F64A9}" type="presOf" srcId="{37600D3A-E1AE-4A68-873C-A13C3E56717D}" destId="{2D42B133-571B-422D-9548-4C843F59F557}" srcOrd="1" destOrd="0" presId="urn:microsoft.com/office/officeart/2005/8/layout/hList7"/>
    <dgm:cxn modelId="{E2D2A2F1-BD84-4F61-844A-38760F035C26}" type="presParOf" srcId="{41083BE1-2FC0-481E-8CA0-DDBFF52EA909}" destId="{F1D1F223-DC77-4CAF-A2A6-602457DD7007}" srcOrd="0" destOrd="0" presId="urn:microsoft.com/office/officeart/2005/8/layout/hList7"/>
    <dgm:cxn modelId="{A63CA993-4470-42D1-8015-241560622056}" type="presParOf" srcId="{41083BE1-2FC0-481E-8CA0-DDBFF52EA909}" destId="{AB1E9ABD-D886-4267-9A9D-29F4F017B3E7}" srcOrd="1" destOrd="0" presId="urn:microsoft.com/office/officeart/2005/8/layout/hList7"/>
    <dgm:cxn modelId="{69E21A54-D261-404A-BC90-422A779B6F61}" type="presParOf" srcId="{AB1E9ABD-D886-4267-9A9D-29F4F017B3E7}" destId="{25C3C46A-A39B-42CC-804E-EBD2B2AFC094}" srcOrd="0" destOrd="0" presId="urn:microsoft.com/office/officeart/2005/8/layout/hList7"/>
    <dgm:cxn modelId="{02AA9503-E6FC-4F1A-826D-F49724705315}" type="presParOf" srcId="{25C3C46A-A39B-42CC-804E-EBD2B2AFC094}" destId="{0F8236FE-E703-4F20-8156-53EEADAD21E6}" srcOrd="0" destOrd="0" presId="urn:microsoft.com/office/officeart/2005/8/layout/hList7"/>
    <dgm:cxn modelId="{177B9EC8-C1DB-4069-95DF-D5D4D34BC00B}" type="presParOf" srcId="{25C3C46A-A39B-42CC-804E-EBD2B2AFC094}" destId="{9FBDFD58-BE46-4CD6-A91A-B6204441DFF2}" srcOrd="1" destOrd="0" presId="urn:microsoft.com/office/officeart/2005/8/layout/hList7"/>
    <dgm:cxn modelId="{54FF82BE-3834-434D-889E-D4420C7E838C}" type="presParOf" srcId="{25C3C46A-A39B-42CC-804E-EBD2B2AFC094}" destId="{ED95E15C-2C2D-4345-AC43-61627DF2AD61}" srcOrd="2" destOrd="0" presId="urn:microsoft.com/office/officeart/2005/8/layout/hList7"/>
    <dgm:cxn modelId="{831E9FA2-4C92-44B7-8DE2-5A036498B8B8}" type="presParOf" srcId="{25C3C46A-A39B-42CC-804E-EBD2B2AFC094}" destId="{11605705-DC12-41B4-A1A1-13C439DC6B56}" srcOrd="3" destOrd="0" presId="urn:microsoft.com/office/officeart/2005/8/layout/hList7"/>
    <dgm:cxn modelId="{23538446-C4B8-4762-A858-2B30EA452822}" type="presParOf" srcId="{AB1E9ABD-D886-4267-9A9D-29F4F017B3E7}" destId="{9EF6062B-AF90-431D-9A39-0B3201DE51F8}" srcOrd="1" destOrd="0" presId="urn:microsoft.com/office/officeart/2005/8/layout/hList7"/>
    <dgm:cxn modelId="{62AD5A9A-7640-48B0-AF5F-7C7F6CEFFB52}" type="presParOf" srcId="{AB1E9ABD-D886-4267-9A9D-29F4F017B3E7}" destId="{9F31B0B0-0C5E-4FA5-86A0-9AE49A843A22}" srcOrd="2" destOrd="0" presId="urn:microsoft.com/office/officeart/2005/8/layout/hList7"/>
    <dgm:cxn modelId="{92A3C0A2-0487-4434-A318-E592208F966D}" type="presParOf" srcId="{9F31B0B0-0C5E-4FA5-86A0-9AE49A843A22}" destId="{BC3115E4-2716-4F11-A2CB-6D188C11D2E8}" srcOrd="0" destOrd="0" presId="urn:microsoft.com/office/officeart/2005/8/layout/hList7"/>
    <dgm:cxn modelId="{7E27B80F-8EA5-4091-805C-3899B5841903}" type="presParOf" srcId="{9F31B0B0-0C5E-4FA5-86A0-9AE49A843A22}" destId="{2112BAB4-E6F8-4A52-A6C8-512733A212DE}" srcOrd="1" destOrd="0" presId="urn:microsoft.com/office/officeart/2005/8/layout/hList7"/>
    <dgm:cxn modelId="{FE6EF11F-CE7F-4BBF-B980-2E2972ABB76C}" type="presParOf" srcId="{9F31B0B0-0C5E-4FA5-86A0-9AE49A843A22}" destId="{F05A010E-121F-4D3A-A1A3-DAAE423C7FD3}" srcOrd="2" destOrd="0" presId="urn:microsoft.com/office/officeart/2005/8/layout/hList7"/>
    <dgm:cxn modelId="{19044310-398B-43A9-A673-54F8EAEE1E4B}" type="presParOf" srcId="{9F31B0B0-0C5E-4FA5-86A0-9AE49A843A22}" destId="{7A395120-6B19-4809-82CA-ADE27F748783}" srcOrd="3" destOrd="0" presId="urn:microsoft.com/office/officeart/2005/8/layout/hList7"/>
    <dgm:cxn modelId="{4B4BA67F-58B6-41D2-8DB0-04D52FA3471F}" type="presParOf" srcId="{AB1E9ABD-D886-4267-9A9D-29F4F017B3E7}" destId="{7E2D17D9-4FA2-40D2-B6A4-7A737558C4B1}" srcOrd="3" destOrd="0" presId="urn:microsoft.com/office/officeart/2005/8/layout/hList7"/>
    <dgm:cxn modelId="{8151A258-E0D9-496C-B8E4-61777EAD1B01}" type="presParOf" srcId="{AB1E9ABD-D886-4267-9A9D-29F4F017B3E7}" destId="{970BCCD7-A49A-4A42-B5DF-E0A857479EC0}" srcOrd="4" destOrd="0" presId="urn:microsoft.com/office/officeart/2005/8/layout/hList7"/>
    <dgm:cxn modelId="{EB9C4DC4-C720-40F9-9103-EEE5A50AA0C7}" type="presParOf" srcId="{970BCCD7-A49A-4A42-B5DF-E0A857479EC0}" destId="{D4D6C251-BCD2-42EF-860A-CFDF2A7CD4D4}" srcOrd="0" destOrd="0" presId="urn:microsoft.com/office/officeart/2005/8/layout/hList7"/>
    <dgm:cxn modelId="{8824737C-8249-4B31-A9D9-90FCE1E835F1}" type="presParOf" srcId="{970BCCD7-A49A-4A42-B5DF-E0A857479EC0}" destId="{2D42B133-571B-422D-9548-4C843F59F557}" srcOrd="1" destOrd="0" presId="urn:microsoft.com/office/officeart/2005/8/layout/hList7"/>
    <dgm:cxn modelId="{D4A97E17-CC81-4CA1-860C-AB074E9A219B}" type="presParOf" srcId="{970BCCD7-A49A-4A42-B5DF-E0A857479EC0}" destId="{1ABE215D-76C3-4DC9-AF17-F1EC46C8EE51}" srcOrd="2" destOrd="0" presId="urn:microsoft.com/office/officeart/2005/8/layout/hList7"/>
    <dgm:cxn modelId="{8B5AD5BA-184E-4A72-90C6-431D41A727AA}" type="presParOf" srcId="{970BCCD7-A49A-4A42-B5DF-E0A857479EC0}" destId="{F51CC59F-42A0-4A47-9EEE-5D99F3645FB0}" srcOrd="3" destOrd="0" presId="urn:microsoft.com/office/officeart/2005/8/layout/hList7"/>
    <dgm:cxn modelId="{BFA5D448-3774-4B97-8DCF-41A552DF083C}" type="presParOf" srcId="{AB1E9ABD-D886-4267-9A9D-29F4F017B3E7}" destId="{3689757E-CCD7-4AC9-9E7C-8B0755F527AD}" srcOrd="5" destOrd="0" presId="urn:microsoft.com/office/officeart/2005/8/layout/hList7"/>
    <dgm:cxn modelId="{C83F7896-5B5C-4CD3-9D28-A51B284EFC1B}" type="presParOf" srcId="{AB1E9ABD-D886-4267-9A9D-29F4F017B3E7}" destId="{2F0FA00A-6633-4547-B157-7D0ABCB834AE}" srcOrd="6" destOrd="0" presId="urn:microsoft.com/office/officeart/2005/8/layout/hList7"/>
    <dgm:cxn modelId="{B3E3F6B3-D023-4711-BF75-A24668864EB0}" type="presParOf" srcId="{2F0FA00A-6633-4547-B157-7D0ABCB834AE}" destId="{D7D8AE41-66E1-4189-B698-660A2FDE3398}" srcOrd="0" destOrd="0" presId="urn:microsoft.com/office/officeart/2005/8/layout/hList7"/>
    <dgm:cxn modelId="{94900603-9538-410A-8FE9-40BF6243FFC5}" type="presParOf" srcId="{2F0FA00A-6633-4547-B157-7D0ABCB834AE}" destId="{964B9554-81FF-4F30-A8F7-1A03BD412170}" srcOrd="1" destOrd="0" presId="urn:microsoft.com/office/officeart/2005/8/layout/hList7"/>
    <dgm:cxn modelId="{B8F28B33-66DB-47ED-932D-C1429FA33FF2}" type="presParOf" srcId="{2F0FA00A-6633-4547-B157-7D0ABCB834AE}" destId="{C5E13599-D4C7-4529-91F4-6FE04F925D17}" srcOrd="2" destOrd="0" presId="urn:microsoft.com/office/officeart/2005/8/layout/hList7"/>
    <dgm:cxn modelId="{F937BA98-143C-4B3E-9FDA-C2FF9DCF435A}" type="presParOf" srcId="{2F0FA00A-6633-4547-B157-7D0ABCB834AE}" destId="{45426063-F8EC-4444-B2F2-828A28E9D416}" srcOrd="3" destOrd="0" presId="urn:microsoft.com/office/officeart/2005/8/layout/hList7"/>
    <dgm:cxn modelId="{5E826EA3-58A9-4A3D-91D6-564204EBBA15}" type="presParOf" srcId="{AB1E9ABD-D886-4267-9A9D-29F4F017B3E7}" destId="{94919DE7-6E17-4C69-91F2-FA970C39C878}" srcOrd="7" destOrd="0" presId="urn:microsoft.com/office/officeart/2005/8/layout/hList7"/>
    <dgm:cxn modelId="{8972CA7A-43DF-400B-A964-4D4972248800}" type="presParOf" srcId="{AB1E9ABD-D886-4267-9A9D-29F4F017B3E7}" destId="{84E4DA02-A401-4428-A811-371E25BD98A4}" srcOrd="8" destOrd="0" presId="urn:microsoft.com/office/officeart/2005/8/layout/hList7"/>
    <dgm:cxn modelId="{780E90CF-8CFC-4D08-9E47-01B966716185}" type="presParOf" srcId="{84E4DA02-A401-4428-A811-371E25BD98A4}" destId="{6D3B074F-336C-4D69-8D21-1486F9DD9AD9}" srcOrd="0" destOrd="0" presId="urn:microsoft.com/office/officeart/2005/8/layout/hList7"/>
    <dgm:cxn modelId="{72792B20-4952-4107-883D-050B0D09B3B2}" type="presParOf" srcId="{84E4DA02-A401-4428-A811-371E25BD98A4}" destId="{4A4FCA33-31F9-41FE-B462-D0BEA40972CE}" srcOrd="1" destOrd="0" presId="urn:microsoft.com/office/officeart/2005/8/layout/hList7"/>
    <dgm:cxn modelId="{56926729-0BBB-40EC-A421-7AC2AE493C8B}" type="presParOf" srcId="{84E4DA02-A401-4428-A811-371E25BD98A4}" destId="{73A9128E-6DA6-4F32-AB28-BB629E485777}" srcOrd="2" destOrd="0" presId="urn:microsoft.com/office/officeart/2005/8/layout/hList7"/>
    <dgm:cxn modelId="{E4A10AAE-3F3C-47F7-9AA2-50F7A83F7B99}" type="presParOf" srcId="{84E4DA02-A401-4428-A811-371E25BD98A4}" destId="{37CE61CC-EA4E-448A-AE09-F7792EC57EE1}" srcOrd="3" destOrd="0" presId="urn:microsoft.com/office/officeart/2005/8/layout/hList7"/>
    <dgm:cxn modelId="{D789DD47-57B0-4FE9-8446-FE7AF2A6AE3A}" type="presParOf" srcId="{AB1E9ABD-D886-4267-9A9D-29F4F017B3E7}" destId="{7B6B8DE8-C20C-4FD0-8F61-EA6C19B2D4F4}" srcOrd="9" destOrd="0" presId="urn:microsoft.com/office/officeart/2005/8/layout/hList7"/>
    <dgm:cxn modelId="{90E20E66-E75F-408F-AACD-784432FC5FF7}" type="presParOf" srcId="{AB1E9ABD-D886-4267-9A9D-29F4F017B3E7}" destId="{AF50DFAA-DE4D-4865-9AD3-510234D785FF}" srcOrd="10" destOrd="0" presId="urn:microsoft.com/office/officeart/2005/8/layout/hList7"/>
    <dgm:cxn modelId="{6F363ED5-89C9-47C7-84FF-A10EA6479EBD}" type="presParOf" srcId="{AF50DFAA-DE4D-4865-9AD3-510234D785FF}" destId="{0FE39372-0042-4F08-989D-28EC51409F21}" srcOrd="0" destOrd="0" presId="urn:microsoft.com/office/officeart/2005/8/layout/hList7"/>
    <dgm:cxn modelId="{3C199651-A677-4FA5-8E31-ABCBDF6A5592}" type="presParOf" srcId="{AF50DFAA-DE4D-4865-9AD3-510234D785FF}" destId="{B66BD4AC-E185-4FE7-9E15-B4AC2BB5CC35}" srcOrd="1" destOrd="0" presId="urn:microsoft.com/office/officeart/2005/8/layout/hList7"/>
    <dgm:cxn modelId="{8B53ABC0-9E0D-4861-8D24-ABFD3403DDB1}" type="presParOf" srcId="{AF50DFAA-DE4D-4865-9AD3-510234D785FF}" destId="{3DBE9C64-2EED-4F58-849D-6B67BEB32595}" srcOrd="2" destOrd="0" presId="urn:microsoft.com/office/officeart/2005/8/layout/hList7"/>
    <dgm:cxn modelId="{D719905F-5F3B-4A22-A841-3F93F8843B41}" type="presParOf" srcId="{AF50DFAA-DE4D-4865-9AD3-510234D785FF}" destId="{3CFE2D1F-8446-42AF-BEFA-9C8912E0F49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226BA4-EF9B-4A21-8550-BB9B145B515B}"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D0F4CBC2-B1DA-44FE-B22F-107269C39BAA}">
      <dgm:prSet phldrT="[Text]"/>
      <dgm:spPr/>
      <dgm:t>
        <a:bodyPr/>
        <a:lstStyle/>
        <a:p>
          <a:r>
            <a:rPr lang="en-US" dirty="0"/>
            <a:t>Fully Return to Office</a:t>
          </a:r>
        </a:p>
      </dgm:t>
    </dgm:pt>
    <dgm:pt modelId="{10E3C857-604F-41EC-A47D-57000A81C809}" type="parTrans" cxnId="{5296D518-5210-4550-88C6-DC895B09DB6D}">
      <dgm:prSet/>
      <dgm:spPr/>
      <dgm:t>
        <a:bodyPr/>
        <a:lstStyle/>
        <a:p>
          <a:endParaRPr lang="en-US"/>
        </a:p>
      </dgm:t>
    </dgm:pt>
    <dgm:pt modelId="{EC9F5EFE-E991-4439-81A0-2A97F082A907}" type="sibTrans" cxnId="{5296D518-5210-4550-88C6-DC895B09DB6D}">
      <dgm:prSet/>
      <dgm:spPr/>
      <dgm:t>
        <a:bodyPr/>
        <a:lstStyle/>
        <a:p>
          <a:endParaRPr lang="en-US"/>
        </a:p>
      </dgm:t>
    </dgm:pt>
    <dgm:pt modelId="{E6225942-1E05-4CAD-B8CA-D2075FD6AEDA}">
      <dgm:prSet phldrT="[Text]"/>
      <dgm:spPr/>
      <dgm:t>
        <a:bodyPr/>
        <a:lstStyle/>
        <a:p>
          <a:r>
            <a:rPr lang="en-US" dirty="0"/>
            <a:t>Implement Alternatives</a:t>
          </a:r>
        </a:p>
      </dgm:t>
    </dgm:pt>
    <dgm:pt modelId="{EFF0C6B1-D643-444D-B69A-5005B53DA0F9}" type="parTrans" cxnId="{AFE91728-C01A-4812-9637-03D82B4CF465}">
      <dgm:prSet/>
      <dgm:spPr/>
      <dgm:t>
        <a:bodyPr/>
        <a:lstStyle/>
        <a:p>
          <a:endParaRPr lang="en-US"/>
        </a:p>
      </dgm:t>
    </dgm:pt>
    <dgm:pt modelId="{6981A690-5A73-4DED-992A-2AD19FA25230}" type="sibTrans" cxnId="{AFE91728-C01A-4812-9637-03D82B4CF465}">
      <dgm:prSet/>
      <dgm:spPr/>
      <dgm:t>
        <a:bodyPr/>
        <a:lstStyle/>
        <a:p>
          <a:endParaRPr lang="en-US"/>
        </a:p>
      </dgm:t>
    </dgm:pt>
    <dgm:pt modelId="{FC0EADCD-945D-482C-9EAC-C3F0CC93CD5B}">
      <dgm:prSet phldrT="[Text]"/>
      <dgm:spPr/>
      <dgm:t>
        <a:bodyPr/>
        <a:lstStyle/>
        <a:p>
          <a:r>
            <a:rPr lang="en-US" dirty="0"/>
            <a:t>Fully Allow Telework</a:t>
          </a:r>
        </a:p>
      </dgm:t>
    </dgm:pt>
    <dgm:pt modelId="{19232EAA-10ED-4135-AE08-A8CAF38EC95F}" type="parTrans" cxnId="{3F53AA5D-AE6A-45E4-AF48-15011D01048C}">
      <dgm:prSet/>
      <dgm:spPr/>
      <dgm:t>
        <a:bodyPr/>
        <a:lstStyle/>
        <a:p>
          <a:endParaRPr lang="en-US"/>
        </a:p>
      </dgm:t>
    </dgm:pt>
    <dgm:pt modelId="{386FB153-0176-4263-ABFE-A744403CDF5E}" type="sibTrans" cxnId="{3F53AA5D-AE6A-45E4-AF48-15011D01048C}">
      <dgm:prSet/>
      <dgm:spPr/>
      <dgm:t>
        <a:bodyPr/>
        <a:lstStyle/>
        <a:p>
          <a:endParaRPr lang="en-US"/>
        </a:p>
      </dgm:t>
    </dgm:pt>
    <dgm:pt modelId="{5A878A13-2308-40A4-AA30-907F1EA44EC2}">
      <dgm:prSet phldrT="[Text]"/>
      <dgm:spPr/>
      <dgm:t>
        <a:bodyPr/>
        <a:lstStyle/>
        <a:p>
          <a:r>
            <a:rPr lang="en-US" dirty="0"/>
            <a:t>Allow Telework Per Approval Workflow</a:t>
          </a:r>
        </a:p>
      </dgm:t>
    </dgm:pt>
    <dgm:pt modelId="{4D8374D5-7F4B-49B3-A740-86AE4513706F}" type="parTrans" cxnId="{A2B42DDA-CB9D-425B-B021-8522E94CD25D}">
      <dgm:prSet/>
      <dgm:spPr/>
      <dgm:t>
        <a:bodyPr/>
        <a:lstStyle/>
        <a:p>
          <a:endParaRPr lang="en-US"/>
        </a:p>
      </dgm:t>
    </dgm:pt>
    <dgm:pt modelId="{F774A21F-BF0B-4F17-906F-B4A5C4545E69}" type="sibTrans" cxnId="{A2B42DDA-CB9D-425B-B021-8522E94CD25D}">
      <dgm:prSet/>
      <dgm:spPr/>
      <dgm:t>
        <a:bodyPr/>
        <a:lstStyle/>
        <a:p>
          <a:endParaRPr lang="en-US"/>
        </a:p>
      </dgm:t>
    </dgm:pt>
    <dgm:pt modelId="{A1EF3A46-EAF7-4E57-AC38-E7F3CFEE2E73}">
      <dgm:prSet phldrT="[Text]"/>
      <dgm:spPr/>
      <dgm:t>
        <a:bodyPr/>
        <a:lstStyle/>
        <a:p>
          <a:r>
            <a:rPr lang="en-US" dirty="0"/>
            <a:t>Allow Telework Per Committee Approval</a:t>
          </a:r>
        </a:p>
      </dgm:t>
    </dgm:pt>
    <dgm:pt modelId="{2B442995-B920-465C-8E09-8BFC1FD13B20}" type="parTrans" cxnId="{831D71E1-279F-44B6-97C6-5EC0261F090E}">
      <dgm:prSet/>
      <dgm:spPr/>
      <dgm:t>
        <a:bodyPr/>
        <a:lstStyle/>
        <a:p>
          <a:endParaRPr lang="en-US"/>
        </a:p>
      </dgm:t>
    </dgm:pt>
    <dgm:pt modelId="{9BB59791-F8E2-45EA-B06F-233F11248C4D}" type="sibTrans" cxnId="{831D71E1-279F-44B6-97C6-5EC0261F090E}">
      <dgm:prSet/>
      <dgm:spPr/>
      <dgm:t>
        <a:bodyPr/>
        <a:lstStyle/>
        <a:p>
          <a:endParaRPr lang="en-US"/>
        </a:p>
      </dgm:t>
    </dgm:pt>
    <dgm:pt modelId="{3F253C14-3D1D-41C5-88F8-1D1FA14AC514}" type="pres">
      <dgm:prSet presAssocID="{6C226BA4-EF9B-4A21-8550-BB9B145B515B}" presName="Name0" presStyleCnt="0">
        <dgm:presLayoutVars>
          <dgm:chMax val="7"/>
          <dgm:chPref val="7"/>
          <dgm:dir/>
        </dgm:presLayoutVars>
      </dgm:prSet>
      <dgm:spPr/>
    </dgm:pt>
    <dgm:pt modelId="{8EB37162-2F27-476E-AB8C-0B0C9E185037}" type="pres">
      <dgm:prSet presAssocID="{6C226BA4-EF9B-4A21-8550-BB9B145B515B}" presName="Name1" presStyleCnt="0"/>
      <dgm:spPr/>
    </dgm:pt>
    <dgm:pt modelId="{53FD454A-87FB-447A-A19E-8FBD6A107F66}" type="pres">
      <dgm:prSet presAssocID="{6C226BA4-EF9B-4A21-8550-BB9B145B515B}" presName="cycle" presStyleCnt="0"/>
      <dgm:spPr/>
    </dgm:pt>
    <dgm:pt modelId="{BBD87350-3163-4967-A31B-416461D799F1}" type="pres">
      <dgm:prSet presAssocID="{6C226BA4-EF9B-4A21-8550-BB9B145B515B}" presName="srcNode" presStyleLbl="node1" presStyleIdx="0" presStyleCnt="5"/>
      <dgm:spPr/>
    </dgm:pt>
    <dgm:pt modelId="{00279010-D22E-4383-A6FF-62EB6725F0F8}" type="pres">
      <dgm:prSet presAssocID="{6C226BA4-EF9B-4A21-8550-BB9B145B515B}" presName="conn" presStyleLbl="parChTrans1D2" presStyleIdx="0" presStyleCnt="1"/>
      <dgm:spPr/>
    </dgm:pt>
    <dgm:pt modelId="{F01E19CF-01F1-4490-A4CD-E50490DDE10B}" type="pres">
      <dgm:prSet presAssocID="{6C226BA4-EF9B-4A21-8550-BB9B145B515B}" presName="extraNode" presStyleLbl="node1" presStyleIdx="0" presStyleCnt="5"/>
      <dgm:spPr/>
    </dgm:pt>
    <dgm:pt modelId="{EE5DD3E0-89EE-4CE9-A413-B49A8B45AD0D}" type="pres">
      <dgm:prSet presAssocID="{6C226BA4-EF9B-4A21-8550-BB9B145B515B}" presName="dstNode" presStyleLbl="node1" presStyleIdx="0" presStyleCnt="5"/>
      <dgm:spPr/>
    </dgm:pt>
    <dgm:pt modelId="{32584F40-C89B-4075-89D9-B3BF6E3A433B}" type="pres">
      <dgm:prSet presAssocID="{D0F4CBC2-B1DA-44FE-B22F-107269C39BAA}" presName="text_1" presStyleLbl="node1" presStyleIdx="0" presStyleCnt="5">
        <dgm:presLayoutVars>
          <dgm:bulletEnabled val="1"/>
        </dgm:presLayoutVars>
      </dgm:prSet>
      <dgm:spPr/>
    </dgm:pt>
    <dgm:pt modelId="{1B4514BE-357C-4931-B3F1-9F717FC55542}" type="pres">
      <dgm:prSet presAssocID="{D0F4CBC2-B1DA-44FE-B22F-107269C39BAA}" presName="accent_1" presStyleCnt="0"/>
      <dgm:spPr/>
    </dgm:pt>
    <dgm:pt modelId="{A5F323C8-0A24-4888-AA37-531D929F9228}" type="pres">
      <dgm:prSet presAssocID="{D0F4CBC2-B1DA-44FE-B22F-107269C39BAA}" presName="accentRepeatNode" presStyleLbl="solidFgAcc1" presStyleIdx="0" presStyleCnt="5"/>
      <dgm:spPr/>
    </dgm:pt>
    <dgm:pt modelId="{E8A6591C-AAB8-42B3-A67D-4247A5311EB7}" type="pres">
      <dgm:prSet presAssocID="{E6225942-1E05-4CAD-B8CA-D2075FD6AEDA}" presName="text_2" presStyleLbl="node1" presStyleIdx="1" presStyleCnt="5">
        <dgm:presLayoutVars>
          <dgm:bulletEnabled val="1"/>
        </dgm:presLayoutVars>
      </dgm:prSet>
      <dgm:spPr/>
    </dgm:pt>
    <dgm:pt modelId="{7FD901F1-57E2-4BD5-8757-2E732F52A298}" type="pres">
      <dgm:prSet presAssocID="{E6225942-1E05-4CAD-B8CA-D2075FD6AEDA}" presName="accent_2" presStyleCnt="0"/>
      <dgm:spPr/>
    </dgm:pt>
    <dgm:pt modelId="{409DC6ED-ADD5-4F8B-A6A5-43530C1EF18D}" type="pres">
      <dgm:prSet presAssocID="{E6225942-1E05-4CAD-B8CA-D2075FD6AEDA}" presName="accentRepeatNode" presStyleLbl="solidFgAcc1" presStyleIdx="1" presStyleCnt="5"/>
      <dgm:spPr/>
    </dgm:pt>
    <dgm:pt modelId="{CA2E0314-0770-4601-AD09-4427B6815EF7}" type="pres">
      <dgm:prSet presAssocID="{5A878A13-2308-40A4-AA30-907F1EA44EC2}" presName="text_3" presStyleLbl="node1" presStyleIdx="2" presStyleCnt="5">
        <dgm:presLayoutVars>
          <dgm:bulletEnabled val="1"/>
        </dgm:presLayoutVars>
      </dgm:prSet>
      <dgm:spPr/>
    </dgm:pt>
    <dgm:pt modelId="{C172311E-2E4C-448D-8369-0BD915ED1935}" type="pres">
      <dgm:prSet presAssocID="{5A878A13-2308-40A4-AA30-907F1EA44EC2}" presName="accent_3" presStyleCnt="0"/>
      <dgm:spPr/>
    </dgm:pt>
    <dgm:pt modelId="{A9B9CCF6-4ED5-48AD-A8A5-EB5BC24DCB87}" type="pres">
      <dgm:prSet presAssocID="{5A878A13-2308-40A4-AA30-907F1EA44EC2}" presName="accentRepeatNode" presStyleLbl="solidFgAcc1" presStyleIdx="2" presStyleCnt="5"/>
      <dgm:spPr/>
    </dgm:pt>
    <dgm:pt modelId="{F7FB8F91-0E4A-44DF-9444-ECC217494C13}" type="pres">
      <dgm:prSet presAssocID="{A1EF3A46-EAF7-4E57-AC38-E7F3CFEE2E73}" presName="text_4" presStyleLbl="node1" presStyleIdx="3" presStyleCnt="5">
        <dgm:presLayoutVars>
          <dgm:bulletEnabled val="1"/>
        </dgm:presLayoutVars>
      </dgm:prSet>
      <dgm:spPr/>
    </dgm:pt>
    <dgm:pt modelId="{B1C388C6-AE71-44A3-BB90-F1C177B5BC6C}" type="pres">
      <dgm:prSet presAssocID="{A1EF3A46-EAF7-4E57-AC38-E7F3CFEE2E73}" presName="accent_4" presStyleCnt="0"/>
      <dgm:spPr/>
    </dgm:pt>
    <dgm:pt modelId="{2183E5ED-4BF9-4C1E-A1EB-3A24141710B6}" type="pres">
      <dgm:prSet presAssocID="{A1EF3A46-EAF7-4E57-AC38-E7F3CFEE2E73}" presName="accentRepeatNode" presStyleLbl="solidFgAcc1" presStyleIdx="3" presStyleCnt="5"/>
      <dgm:spPr/>
    </dgm:pt>
    <dgm:pt modelId="{693D2E3D-0731-4E07-8528-F212A6D4C8F4}" type="pres">
      <dgm:prSet presAssocID="{FC0EADCD-945D-482C-9EAC-C3F0CC93CD5B}" presName="text_5" presStyleLbl="node1" presStyleIdx="4" presStyleCnt="5">
        <dgm:presLayoutVars>
          <dgm:bulletEnabled val="1"/>
        </dgm:presLayoutVars>
      </dgm:prSet>
      <dgm:spPr/>
    </dgm:pt>
    <dgm:pt modelId="{3512D808-7716-4258-9FFC-70440A765706}" type="pres">
      <dgm:prSet presAssocID="{FC0EADCD-945D-482C-9EAC-C3F0CC93CD5B}" presName="accent_5" presStyleCnt="0"/>
      <dgm:spPr/>
    </dgm:pt>
    <dgm:pt modelId="{0A54F51F-FE83-4E57-A2C4-4C07BB566746}" type="pres">
      <dgm:prSet presAssocID="{FC0EADCD-945D-482C-9EAC-C3F0CC93CD5B}" presName="accentRepeatNode" presStyleLbl="solidFgAcc1" presStyleIdx="4" presStyleCnt="5"/>
      <dgm:spPr/>
    </dgm:pt>
  </dgm:ptLst>
  <dgm:cxnLst>
    <dgm:cxn modelId="{CB020E01-DC9E-454B-93DC-835DA9D3ABFF}" type="presOf" srcId="{D0F4CBC2-B1DA-44FE-B22F-107269C39BAA}" destId="{32584F40-C89B-4075-89D9-B3BF6E3A433B}" srcOrd="0" destOrd="0" presId="urn:microsoft.com/office/officeart/2008/layout/VerticalCurvedList"/>
    <dgm:cxn modelId="{5296D518-5210-4550-88C6-DC895B09DB6D}" srcId="{6C226BA4-EF9B-4A21-8550-BB9B145B515B}" destId="{D0F4CBC2-B1DA-44FE-B22F-107269C39BAA}" srcOrd="0" destOrd="0" parTransId="{10E3C857-604F-41EC-A47D-57000A81C809}" sibTransId="{EC9F5EFE-E991-4439-81A0-2A97F082A907}"/>
    <dgm:cxn modelId="{AFE91728-C01A-4812-9637-03D82B4CF465}" srcId="{6C226BA4-EF9B-4A21-8550-BB9B145B515B}" destId="{E6225942-1E05-4CAD-B8CA-D2075FD6AEDA}" srcOrd="1" destOrd="0" parTransId="{EFF0C6B1-D643-444D-B69A-5005B53DA0F9}" sibTransId="{6981A690-5A73-4DED-992A-2AD19FA25230}"/>
    <dgm:cxn modelId="{5985072F-4A28-46D3-9E14-5C2F35C8DA3C}" type="presOf" srcId="{E6225942-1E05-4CAD-B8CA-D2075FD6AEDA}" destId="{E8A6591C-AAB8-42B3-A67D-4247A5311EB7}" srcOrd="0" destOrd="0" presId="urn:microsoft.com/office/officeart/2008/layout/VerticalCurvedList"/>
    <dgm:cxn modelId="{3F53AA5D-AE6A-45E4-AF48-15011D01048C}" srcId="{6C226BA4-EF9B-4A21-8550-BB9B145B515B}" destId="{FC0EADCD-945D-482C-9EAC-C3F0CC93CD5B}" srcOrd="4" destOrd="0" parTransId="{19232EAA-10ED-4135-AE08-A8CAF38EC95F}" sibTransId="{386FB153-0176-4263-ABFE-A744403CDF5E}"/>
    <dgm:cxn modelId="{2262CC5F-079F-4EA5-ACFA-7345DBB5BF20}" type="presOf" srcId="{EC9F5EFE-E991-4439-81A0-2A97F082A907}" destId="{00279010-D22E-4383-A6FF-62EB6725F0F8}" srcOrd="0" destOrd="0" presId="urn:microsoft.com/office/officeart/2008/layout/VerticalCurvedList"/>
    <dgm:cxn modelId="{3D0A3F87-7859-4A0A-A8CB-E64275FD09DE}" type="presOf" srcId="{5A878A13-2308-40A4-AA30-907F1EA44EC2}" destId="{CA2E0314-0770-4601-AD09-4427B6815EF7}" srcOrd="0" destOrd="0" presId="urn:microsoft.com/office/officeart/2008/layout/VerticalCurvedList"/>
    <dgm:cxn modelId="{AAF4768A-5C77-47CA-BC70-B422A49AFF15}" type="presOf" srcId="{A1EF3A46-EAF7-4E57-AC38-E7F3CFEE2E73}" destId="{F7FB8F91-0E4A-44DF-9444-ECC217494C13}" srcOrd="0" destOrd="0" presId="urn:microsoft.com/office/officeart/2008/layout/VerticalCurvedList"/>
    <dgm:cxn modelId="{4757BCB9-F268-42B9-82A4-06CB8C591E88}" type="presOf" srcId="{6C226BA4-EF9B-4A21-8550-BB9B145B515B}" destId="{3F253C14-3D1D-41C5-88F8-1D1FA14AC514}" srcOrd="0" destOrd="0" presId="urn:microsoft.com/office/officeart/2008/layout/VerticalCurvedList"/>
    <dgm:cxn modelId="{A2B42DDA-CB9D-425B-B021-8522E94CD25D}" srcId="{6C226BA4-EF9B-4A21-8550-BB9B145B515B}" destId="{5A878A13-2308-40A4-AA30-907F1EA44EC2}" srcOrd="2" destOrd="0" parTransId="{4D8374D5-7F4B-49B3-A740-86AE4513706F}" sibTransId="{F774A21F-BF0B-4F17-906F-B4A5C4545E69}"/>
    <dgm:cxn modelId="{831D71E1-279F-44B6-97C6-5EC0261F090E}" srcId="{6C226BA4-EF9B-4A21-8550-BB9B145B515B}" destId="{A1EF3A46-EAF7-4E57-AC38-E7F3CFEE2E73}" srcOrd="3" destOrd="0" parTransId="{2B442995-B920-465C-8E09-8BFC1FD13B20}" sibTransId="{9BB59791-F8E2-45EA-B06F-233F11248C4D}"/>
    <dgm:cxn modelId="{9815A6F8-C62D-4F12-9F03-8A02EF1C10B0}" type="presOf" srcId="{FC0EADCD-945D-482C-9EAC-C3F0CC93CD5B}" destId="{693D2E3D-0731-4E07-8528-F212A6D4C8F4}" srcOrd="0" destOrd="0" presId="urn:microsoft.com/office/officeart/2008/layout/VerticalCurvedList"/>
    <dgm:cxn modelId="{B0ABA86F-64F2-46F1-8E6F-5875AC6FE2C4}" type="presParOf" srcId="{3F253C14-3D1D-41C5-88F8-1D1FA14AC514}" destId="{8EB37162-2F27-476E-AB8C-0B0C9E185037}" srcOrd="0" destOrd="0" presId="urn:microsoft.com/office/officeart/2008/layout/VerticalCurvedList"/>
    <dgm:cxn modelId="{BCC6F37A-ADA7-4D5A-B8FB-CE2A0FFCA3D0}" type="presParOf" srcId="{8EB37162-2F27-476E-AB8C-0B0C9E185037}" destId="{53FD454A-87FB-447A-A19E-8FBD6A107F66}" srcOrd="0" destOrd="0" presId="urn:microsoft.com/office/officeart/2008/layout/VerticalCurvedList"/>
    <dgm:cxn modelId="{4FD61F63-E397-480A-9F75-5693EFB02291}" type="presParOf" srcId="{53FD454A-87FB-447A-A19E-8FBD6A107F66}" destId="{BBD87350-3163-4967-A31B-416461D799F1}" srcOrd="0" destOrd="0" presId="urn:microsoft.com/office/officeart/2008/layout/VerticalCurvedList"/>
    <dgm:cxn modelId="{44F6265E-7FBC-450E-9B8C-B398D3ACE814}" type="presParOf" srcId="{53FD454A-87FB-447A-A19E-8FBD6A107F66}" destId="{00279010-D22E-4383-A6FF-62EB6725F0F8}" srcOrd="1" destOrd="0" presId="urn:microsoft.com/office/officeart/2008/layout/VerticalCurvedList"/>
    <dgm:cxn modelId="{35E4465C-1E43-4C25-B19F-DBD292AD7A70}" type="presParOf" srcId="{53FD454A-87FB-447A-A19E-8FBD6A107F66}" destId="{F01E19CF-01F1-4490-A4CD-E50490DDE10B}" srcOrd="2" destOrd="0" presId="urn:microsoft.com/office/officeart/2008/layout/VerticalCurvedList"/>
    <dgm:cxn modelId="{0AFE2F97-06FB-4BC6-859A-F9D3A5257404}" type="presParOf" srcId="{53FD454A-87FB-447A-A19E-8FBD6A107F66}" destId="{EE5DD3E0-89EE-4CE9-A413-B49A8B45AD0D}" srcOrd="3" destOrd="0" presId="urn:microsoft.com/office/officeart/2008/layout/VerticalCurvedList"/>
    <dgm:cxn modelId="{E949FD7E-EFAC-4B52-ADAF-77E9283EA2A5}" type="presParOf" srcId="{8EB37162-2F27-476E-AB8C-0B0C9E185037}" destId="{32584F40-C89B-4075-89D9-B3BF6E3A433B}" srcOrd="1" destOrd="0" presId="urn:microsoft.com/office/officeart/2008/layout/VerticalCurvedList"/>
    <dgm:cxn modelId="{2AECF9C2-2851-47D4-8E88-5B3E09651556}" type="presParOf" srcId="{8EB37162-2F27-476E-AB8C-0B0C9E185037}" destId="{1B4514BE-357C-4931-B3F1-9F717FC55542}" srcOrd="2" destOrd="0" presId="urn:microsoft.com/office/officeart/2008/layout/VerticalCurvedList"/>
    <dgm:cxn modelId="{41E56D37-4E6E-44B5-BC28-D681B370A4A7}" type="presParOf" srcId="{1B4514BE-357C-4931-B3F1-9F717FC55542}" destId="{A5F323C8-0A24-4888-AA37-531D929F9228}" srcOrd="0" destOrd="0" presId="urn:microsoft.com/office/officeart/2008/layout/VerticalCurvedList"/>
    <dgm:cxn modelId="{217F3EC2-BDFC-4159-AAE4-93AE890DE07A}" type="presParOf" srcId="{8EB37162-2F27-476E-AB8C-0B0C9E185037}" destId="{E8A6591C-AAB8-42B3-A67D-4247A5311EB7}" srcOrd="3" destOrd="0" presId="urn:microsoft.com/office/officeart/2008/layout/VerticalCurvedList"/>
    <dgm:cxn modelId="{DD5CE0BC-CFE8-4367-ABB9-C35E76CE1A21}" type="presParOf" srcId="{8EB37162-2F27-476E-AB8C-0B0C9E185037}" destId="{7FD901F1-57E2-4BD5-8757-2E732F52A298}" srcOrd="4" destOrd="0" presId="urn:microsoft.com/office/officeart/2008/layout/VerticalCurvedList"/>
    <dgm:cxn modelId="{59EE80A0-B3D0-458B-92B4-3D3E6A4BA73B}" type="presParOf" srcId="{7FD901F1-57E2-4BD5-8757-2E732F52A298}" destId="{409DC6ED-ADD5-4F8B-A6A5-43530C1EF18D}" srcOrd="0" destOrd="0" presId="urn:microsoft.com/office/officeart/2008/layout/VerticalCurvedList"/>
    <dgm:cxn modelId="{CE380C44-D695-4629-8619-90E6354DDBA4}" type="presParOf" srcId="{8EB37162-2F27-476E-AB8C-0B0C9E185037}" destId="{CA2E0314-0770-4601-AD09-4427B6815EF7}" srcOrd="5" destOrd="0" presId="urn:microsoft.com/office/officeart/2008/layout/VerticalCurvedList"/>
    <dgm:cxn modelId="{227E13DF-D069-49E5-88FB-C1182647A2D3}" type="presParOf" srcId="{8EB37162-2F27-476E-AB8C-0B0C9E185037}" destId="{C172311E-2E4C-448D-8369-0BD915ED1935}" srcOrd="6" destOrd="0" presId="urn:microsoft.com/office/officeart/2008/layout/VerticalCurvedList"/>
    <dgm:cxn modelId="{206B0641-DCE4-4486-98F0-77CBD5AD09E3}" type="presParOf" srcId="{C172311E-2E4C-448D-8369-0BD915ED1935}" destId="{A9B9CCF6-4ED5-48AD-A8A5-EB5BC24DCB87}" srcOrd="0" destOrd="0" presId="urn:microsoft.com/office/officeart/2008/layout/VerticalCurvedList"/>
    <dgm:cxn modelId="{C36BBE9F-D9CE-4CBA-8B02-383267952645}" type="presParOf" srcId="{8EB37162-2F27-476E-AB8C-0B0C9E185037}" destId="{F7FB8F91-0E4A-44DF-9444-ECC217494C13}" srcOrd="7" destOrd="0" presId="urn:microsoft.com/office/officeart/2008/layout/VerticalCurvedList"/>
    <dgm:cxn modelId="{316C2EC5-AFAF-4BB0-BC32-4187C5BFB628}" type="presParOf" srcId="{8EB37162-2F27-476E-AB8C-0B0C9E185037}" destId="{B1C388C6-AE71-44A3-BB90-F1C177B5BC6C}" srcOrd="8" destOrd="0" presId="urn:microsoft.com/office/officeart/2008/layout/VerticalCurvedList"/>
    <dgm:cxn modelId="{F8A2B21D-CCBC-4ECE-A033-EB518637DCF4}" type="presParOf" srcId="{B1C388C6-AE71-44A3-BB90-F1C177B5BC6C}" destId="{2183E5ED-4BF9-4C1E-A1EB-3A24141710B6}" srcOrd="0" destOrd="0" presId="urn:microsoft.com/office/officeart/2008/layout/VerticalCurvedList"/>
    <dgm:cxn modelId="{1C40654A-31BD-4EB7-89E5-049101634F16}" type="presParOf" srcId="{8EB37162-2F27-476E-AB8C-0B0C9E185037}" destId="{693D2E3D-0731-4E07-8528-F212A6D4C8F4}" srcOrd="9" destOrd="0" presId="urn:microsoft.com/office/officeart/2008/layout/VerticalCurvedList"/>
    <dgm:cxn modelId="{E271D04D-48F9-47F8-9C87-0D8242FEC38D}" type="presParOf" srcId="{8EB37162-2F27-476E-AB8C-0B0C9E185037}" destId="{3512D808-7716-4258-9FFC-70440A765706}" srcOrd="10" destOrd="0" presId="urn:microsoft.com/office/officeart/2008/layout/VerticalCurvedList"/>
    <dgm:cxn modelId="{BC31A830-968B-4BF3-B232-5BCBB27F8563}" type="presParOf" srcId="{3512D808-7716-4258-9FFC-70440A765706}" destId="{0A54F51F-FE83-4E57-A2C4-4C07BB5667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387D1-26F9-4764-8A48-5032F4C03A85}">
      <dsp:nvSpPr>
        <dsp:cNvPr id="0" name=""/>
        <dsp:cNvSpPr/>
      </dsp:nvSpPr>
      <dsp:spPr>
        <a:xfrm>
          <a:off x="202" y="186858"/>
          <a:ext cx="2441809" cy="2930170"/>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1196" tIns="0" rIns="241196" bIns="330200" numCol="1" spcCol="1270" anchor="t" anchorCtr="0">
          <a:noAutofit/>
        </a:bodyPr>
        <a:lstStyle/>
        <a:p>
          <a:pPr marL="0" lvl="0" indent="0" algn="l" defTabSz="933450">
            <a:lnSpc>
              <a:spcPct val="90000"/>
            </a:lnSpc>
            <a:spcBef>
              <a:spcPct val="0"/>
            </a:spcBef>
            <a:spcAft>
              <a:spcPct val="35000"/>
            </a:spcAft>
            <a:buNone/>
          </a:pPr>
          <a:r>
            <a:rPr lang="en-US" sz="2100" kern="1200" dirty="0"/>
            <a:t>Teleworking, generally</a:t>
          </a:r>
        </a:p>
      </dsp:txBody>
      <dsp:txXfrm>
        <a:off x="202" y="1358926"/>
        <a:ext cx="2441809" cy="1758102"/>
      </dsp:txXfrm>
    </dsp:sp>
    <dsp:sp modelId="{CA700539-718A-437A-9A64-7E2993E01D27}">
      <dsp:nvSpPr>
        <dsp:cNvPr id="0" name=""/>
        <dsp:cNvSpPr/>
      </dsp:nvSpPr>
      <dsp:spPr>
        <a:xfrm>
          <a:off x="202" y="186858"/>
          <a:ext cx="2441809" cy="1172068"/>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41196" tIns="165100" rIns="241196" bIns="165100" numCol="1" spcCol="1270" anchor="ctr" anchorCtr="0">
          <a:noAutofit/>
        </a:bodyPr>
        <a:lstStyle/>
        <a:p>
          <a:pPr marL="0" lvl="0" indent="0" algn="l" defTabSz="2755900">
            <a:lnSpc>
              <a:spcPct val="90000"/>
            </a:lnSpc>
            <a:spcBef>
              <a:spcPct val="0"/>
            </a:spcBef>
            <a:spcAft>
              <a:spcPct val="35000"/>
            </a:spcAft>
            <a:buNone/>
          </a:pPr>
          <a:r>
            <a:rPr lang="en-US" sz="6200" kern="1200" dirty="0"/>
            <a:t>01</a:t>
          </a:r>
        </a:p>
      </dsp:txBody>
      <dsp:txXfrm>
        <a:off x="202" y="186858"/>
        <a:ext cx="2441809" cy="1172068"/>
      </dsp:txXfrm>
    </dsp:sp>
    <dsp:sp modelId="{9A610AB5-F80D-4128-BF1D-9651191B2BC9}">
      <dsp:nvSpPr>
        <dsp:cNvPr id="0" name=""/>
        <dsp:cNvSpPr/>
      </dsp:nvSpPr>
      <dsp:spPr>
        <a:xfrm>
          <a:off x="2637356" y="186858"/>
          <a:ext cx="2441809" cy="2930170"/>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1196" tIns="0" rIns="241196" bIns="330200" numCol="1" spcCol="1270" anchor="t" anchorCtr="0">
          <a:noAutofit/>
        </a:bodyPr>
        <a:lstStyle/>
        <a:p>
          <a:pPr marL="0" lvl="0" indent="0" algn="l" defTabSz="933450">
            <a:lnSpc>
              <a:spcPct val="90000"/>
            </a:lnSpc>
            <a:spcBef>
              <a:spcPct val="0"/>
            </a:spcBef>
            <a:spcAft>
              <a:spcPct val="35000"/>
            </a:spcAft>
            <a:buNone/>
          </a:pPr>
          <a:r>
            <a:rPr lang="en-US" sz="2100" kern="1200" dirty="0"/>
            <a:t>Out-of-state teleworking</a:t>
          </a:r>
        </a:p>
      </dsp:txBody>
      <dsp:txXfrm>
        <a:off x="2637356" y="1358926"/>
        <a:ext cx="2441809" cy="1758102"/>
      </dsp:txXfrm>
    </dsp:sp>
    <dsp:sp modelId="{FCCFF7CE-241B-4D23-8021-D9112A9BD165}">
      <dsp:nvSpPr>
        <dsp:cNvPr id="0" name=""/>
        <dsp:cNvSpPr/>
      </dsp:nvSpPr>
      <dsp:spPr>
        <a:xfrm>
          <a:off x="2637356" y="186858"/>
          <a:ext cx="2441809" cy="1172068"/>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41196" tIns="165100" rIns="241196" bIns="165100" numCol="1" spcCol="1270" anchor="ctr" anchorCtr="0">
          <a:noAutofit/>
        </a:bodyPr>
        <a:lstStyle/>
        <a:p>
          <a:pPr marL="0" lvl="0" indent="0" algn="l" defTabSz="2755900">
            <a:lnSpc>
              <a:spcPct val="90000"/>
            </a:lnSpc>
            <a:spcBef>
              <a:spcPct val="0"/>
            </a:spcBef>
            <a:spcAft>
              <a:spcPct val="35000"/>
            </a:spcAft>
            <a:buNone/>
          </a:pPr>
          <a:r>
            <a:rPr lang="en-US" sz="6200" kern="1200" dirty="0"/>
            <a:t>02</a:t>
          </a:r>
        </a:p>
      </dsp:txBody>
      <dsp:txXfrm>
        <a:off x="2637356" y="186858"/>
        <a:ext cx="2441809" cy="1172068"/>
      </dsp:txXfrm>
    </dsp:sp>
    <dsp:sp modelId="{A719ADFB-0432-44B8-AE1B-C3FC48715A94}">
      <dsp:nvSpPr>
        <dsp:cNvPr id="0" name=""/>
        <dsp:cNvSpPr/>
      </dsp:nvSpPr>
      <dsp:spPr>
        <a:xfrm>
          <a:off x="5274509" y="186858"/>
          <a:ext cx="2441809" cy="2930170"/>
        </a:xfrm>
        <a:prstGeom prst="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w="12700" cap="flat" cmpd="sng" algn="ctr">
          <a:solidFill>
            <a:schemeClr val="accent4">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1196" tIns="0" rIns="241196" bIns="330200" numCol="1" spcCol="1270" anchor="t" anchorCtr="0">
          <a:noAutofit/>
        </a:bodyPr>
        <a:lstStyle/>
        <a:p>
          <a:pPr marL="0" lvl="0" indent="0" algn="l" defTabSz="933450">
            <a:lnSpc>
              <a:spcPct val="90000"/>
            </a:lnSpc>
            <a:spcBef>
              <a:spcPct val="0"/>
            </a:spcBef>
            <a:spcAft>
              <a:spcPct val="35000"/>
            </a:spcAft>
            <a:buNone/>
          </a:pPr>
          <a:r>
            <a:rPr lang="en-US" sz="2100" kern="1200" dirty="0"/>
            <a:t>Alternative models, briefly</a:t>
          </a:r>
        </a:p>
      </dsp:txBody>
      <dsp:txXfrm>
        <a:off x="5274509" y="1358926"/>
        <a:ext cx="2441809" cy="1758102"/>
      </dsp:txXfrm>
    </dsp:sp>
    <dsp:sp modelId="{815BD798-2E75-4288-9ABF-C42F3692436D}">
      <dsp:nvSpPr>
        <dsp:cNvPr id="0" name=""/>
        <dsp:cNvSpPr/>
      </dsp:nvSpPr>
      <dsp:spPr>
        <a:xfrm>
          <a:off x="5274509" y="186858"/>
          <a:ext cx="2441809" cy="1172068"/>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41196" tIns="165100" rIns="241196" bIns="165100" numCol="1" spcCol="1270" anchor="ctr" anchorCtr="0">
          <a:noAutofit/>
        </a:bodyPr>
        <a:lstStyle/>
        <a:p>
          <a:pPr marL="0" lvl="0" indent="0" algn="l" defTabSz="2755900">
            <a:lnSpc>
              <a:spcPct val="90000"/>
            </a:lnSpc>
            <a:spcBef>
              <a:spcPct val="0"/>
            </a:spcBef>
            <a:spcAft>
              <a:spcPct val="35000"/>
            </a:spcAft>
            <a:buNone/>
          </a:pPr>
          <a:r>
            <a:rPr lang="en-US" sz="6200" kern="1200" dirty="0"/>
            <a:t>03</a:t>
          </a:r>
        </a:p>
      </dsp:txBody>
      <dsp:txXfrm>
        <a:off x="5274509" y="186858"/>
        <a:ext cx="2441809" cy="1172068"/>
      </dsp:txXfrm>
    </dsp:sp>
    <dsp:sp modelId="{89B4337F-26D0-4973-9337-70035E13125C}">
      <dsp:nvSpPr>
        <dsp:cNvPr id="0" name=""/>
        <dsp:cNvSpPr/>
      </dsp:nvSpPr>
      <dsp:spPr>
        <a:xfrm>
          <a:off x="7911663" y="186858"/>
          <a:ext cx="2441809" cy="2930170"/>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1196" tIns="0" rIns="241196" bIns="330200" numCol="1" spcCol="1270" anchor="t" anchorCtr="0">
          <a:noAutofit/>
        </a:bodyPr>
        <a:lstStyle/>
        <a:p>
          <a:pPr marL="0" lvl="0" indent="0" algn="l" defTabSz="933450">
            <a:lnSpc>
              <a:spcPct val="90000"/>
            </a:lnSpc>
            <a:spcBef>
              <a:spcPct val="0"/>
            </a:spcBef>
            <a:spcAft>
              <a:spcPct val="35000"/>
            </a:spcAft>
            <a:buNone/>
          </a:pPr>
          <a:r>
            <a:rPr lang="en-US" sz="2100" kern="1200" dirty="0"/>
            <a:t>Excluded: Temporary off-site work situations, such as conferences</a:t>
          </a:r>
        </a:p>
      </dsp:txBody>
      <dsp:txXfrm>
        <a:off x="7911663" y="1358926"/>
        <a:ext cx="2441809" cy="1758102"/>
      </dsp:txXfrm>
    </dsp:sp>
    <dsp:sp modelId="{26B2496F-0A56-427A-B9D2-200DB258E6D6}">
      <dsp:nvSpPr>
        <dsp:cNvPr id="0" name=""/>
        <dsp:cNvSpPr/>
      </dsp:nvSpPr>
      <dsp:spPr>
        <a:xfrm>
          <a:off x="7911663" y="186858"/>
          <a:ext cx="2441809" cy="1172068"/>
        </a:xfrm>
        <a:prstGeom prst="rect">
          <a:avLst/>
        </a:prstGeom>
        <a:noFill/>
        <a:ln w="12700" cap="flat" cmpd="sng" algn="ctr">
          <a:noFill/>
          <a:prstDash val="solid"/>
        </a:ln>
        <a:effectLst>
          <a:outerShdw blurRad="50800" dist="38100" dir="5400000" sy="96000" rotWithShape="0">
            <a:srgbClr val="000000">
              <a:alpha val="54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41196" tIns="165100" rIns="241196" bIns="165100" numCol="1" spcCol="1270" anchor="ctr" anchorCtr="0">
          <a:noAutofit/>
        </a:bodyPr>
        <a:lstStyle/>
        <a:p>
          <a:pPr marL="0" lvl="0" indent="0" algn="l" defTabSz="2755900">
            <a:lnSpc>
              <a:spcPct val="90000"/>
            </a:lnSpc>
            <a:spcBef>
              <a:spcPct val="0"/>
            </a:spcBef>
            <a:spcAft>
              <a:spcPct val="35000"/>
            </a:spcAft>
            <a:buNone/>
          </a:pPr>
          <a:r>
            <a:rPr lang="en-US" sz="6200" kern="1200" dirty="0"/>
            <a:t>04</a:t>
          </a:r>
        </a:p>
      </dsp:txBody>
      <dsp:txXfrm>
        <a:off x="7911663" y="186858"/>
        <a:ext cx="2441809" cy="1172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D6283-5DB0-42FF-9D56-5D7B11580A4D}">
      <dsp:nvSpPr>
        <dsp:cNvPr id="0" name=""/>
        <dsp:cNvSpPr/>
      </dsp:nvSpPr>
      <dsp:spPr>
        <a:xfrm>
          <a:off x="0" y="2066"/>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4C60AE8-1F97-4A2C-AE87-06A0552737CE}">
      <dsp:nvSpPr>
        <dsp:cNvPr id="0" name=""/>
        <dsp:cNvSpPr/>
      </dsp:nvSpPr>
      <dsp:spPr>
        <a:xfrm>
          <a:off x="0" y="2066"/>
          <a:ext cx="10353675" cy="70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Attract and retain workers focused on work-life balance (especially Gen-Z &amp; Millennials)</a:t>
          </a:r>
        </a:p>
      </dsp:txBody>
      <dsp:txXfrm>
        <a:off x="0" y="2066"/>
        <a:ext cx="10353675" cy="704809"/>
      </dsp:txXfrm>
    </dsp:sp>
    <dsp:sp modelId="{B3E05F95-ED82-46B9-B65C-0B5CFFEB67C0}">
      <dsp:nvSpPr>
        <dsp:cNvPr id="0" name=""/>
        <dsp:cNvSpPr/>
      </dsp:nvSpPr>
      <dsp:spPr>
        <a:xfrm>
          <a:off x="0" y="706875"/>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18ADDF76-9C6C-47A3-B2A8-78097C7821EE}">
      <dsp:nvSpPr>
        <dsp:cNvPr id="0" name=""/>
        <dsp:cNvSpPr/>
      </dsp:nvSpPr>
      <dsp:spPr>
        <a:xfrm>
          <a:off x="0" y="706875"/>
          <a:ext cx="10353675" cy="70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Attract otherwise inaccessible talent (e.g., talented workers who do not want to relocate)</a:t>
          </a:r>
        </a:p>
      </dsp:txBody>
      <dsp:txXfrm>
        <a:off x="0" y="706875"/>
        <a:ext cx="10353675" cy="704809"/>
      </dsp:txXfrm>
    </dsp:sp>
    <dsp:sp modelId="{EC6AF3BA-D6F3-4621-AF5E-8506EC73F9AB}">
      <dsp:nvSpPr>
        <dsp:cNvPr id="0" name=""/>
        <dsp:cNvSpPr/>
      </dsp:nvSpPr>
      <dsp:spPr>
        <a:xfrm>
          <a:off x="0" y="141168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552B36B-F198-4CB4-B3C0-E2E6F75F9DC6}">
      <dsp:nvSpPr>
        <dsp:cNvPr id="0" name=""/>
        <dsp:cNvSpPr/>
      </dsp:nvSpPr>
      <dsp:spPr>
        <a:xfrm>
          <a:off x="0" y="1411684"/>
          <a:ext cx="10353675" cy="70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Increase productivity on tasks requiring focus and uninterrupted time</a:t>
          </a:r>
        </a:p>
      </dsp:txBody>
      <dsp:txXfrm>
        <a:off x="0" y="1411684"/>
        <a:ext cx="10353675" cy="704809"/>
      </dsp:txXfrm>
    </dsp:sp>
    <dsp:sp modelId="{2CAE0622-93EE-4E6A-8EAF-7708894B4A60}">
      <dsp:nvSpPr>
        <dsp:cNvPr id="0" name=""/>
        <dsp:cNvSpPr/>
      </dsp:nvSpPr>
      <dsp:spPr>
        <a:xfrm>
          <a:off x="0" y="2116494"/>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7B985DBD-AC75-4941-8485-EAE952BA06C8}">
      <dsp:nvSpPr>
        <dsp:cNvPr id="0" name=""/>
        <dsp:cNvSpPr/>
      </dsp:nvSpPr>
      <dsp:spPr>
        <a:xfrm>
          <a:off x="0" y="2116494"/>
          <a:ext cx="10353675" cy="70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Support and retain employees who have to relocate due to family or other concerns (military spouses, employees with elderly parents)</a:t>
          </a:r>
        </a:p>
      </dsp:txBody>
      <dsp:txXfrm>
        <a:off x="0" y="2116494"/>
        <a:ext cx="10353675" cy="704809"/>
      </dsp:txXfrm>
    </dsp:sp>
    <dsp:sp modelId="{65785883-EE90-40D4-A57B-2E8A56451CF9}">
      <dsp:nvSpPr>
        <dsp:cNvPr id="0" name=""/>
        <dsp:cNvSpPr/>
      </dsp:nvSpPr>
      <dsp:spPr>
        <a:xfrm>
          <a:off x="0" y="2821303"/>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B60243F-22DC-4A79-BACF-59670F4210B6}">
      <dsp:nvSpPr>
        <dsp:cNvPr id="0" name=""/>
        <dsp:cNvSpPr/>
      </dsp:nvSpPr>
      <dsp:spPr>
        <a:xfrm>
          <a:off x="0" y="2821303"/>
          <a:ext cx="10353675" cy="70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Reduce costs and optimize resources if implemented appropriately (office-sharing arrangements, reallocation of space)</a:t>
          </a:r>
        </a:p>
      </dsp:txBody>
      <dsp:txXfrm>
        <a:off x="0" y="2821303"/>
        <a:ext cx="10353675" cy="704809"/>
      </dsp:txXfrm>
    </dsp:sp>
    <dsp:sp modelId="{FA10EF5C-612E-448D-BB6C-8B2A328E95BF}">
      <dsp:nvSpPr>
        <dsp:cNvPr id="0" name=""/>
        <dsp:cNvSpPr/>
      </dsp:nvSpPr>
      <dsp:spPr>
        <a:xfrm>
          <a:off x="0" y="3526112"/>
          <a:ext cx="10353675" cy="0"/>
        </a:xfrm>
        <a:prstGeom prst="line">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w="12700" cap="flat" cmpd="sng" algn="ctr">
          <a:solidFill>
            <a:schemeClr val="accent1">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90DCDEA-A217-44DB-94AD-7744D20DFF31}">
      <dsp:nvSpPr>
        <dsp:cNvPr id="0" name=""/>
        <dsp:cNvSpPr/>
      </dsp:nvSpPr>
      <dsp:spPr>
        <a:xfrm>
          <a:off x="0" y="3526112"/>
          <a:ext cx="10353675" cy="70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Flexibility and preparation for future emergencies and events</a:t>
          </a:r>
        </a:p>
      </dsp:txBody>
      <dsp:txXfrm>
        <a:off x="0" y="3526112"/>
        <a:ext cx="10353675" cy="704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DD71A-C4FB-4627-AA9F-406653FB8FC3}">
      <dsp:nvSpPr>
        <dsp:cNvPr id="0" name=""/>
        <dsp:cNvSpPr/>
      </dsp:nvSpPr>
      <dsp:spPr>
        <a:xfrm>
          <a:off x="0" y="489"/>
          <a:ext cx="10353675" cy="0"/>
        </a:xfrm>
        <a:prstGeom prst="lin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03D9EFB5-2E53-4042-8951-343A83EDA30E}">
      <dsp:nvSpPr>
        <dsp:cNvPr id="0" name=""/>
        <dsp:cNvSpPr/>
      </dsp:nvSpPr>
      <dsp:spPr>
        <a:xfrm>
          <a:off x="0" y="489"/>
          <a:ext cx="10353675" cy="57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Morale concerns, especially relating to inconsistent application of teleworking and non-teleworkable positions</a:t>
          </a:r>
        </a:p>
      </dsp:txBody>
      <dsp:txXfrm>
        <a:off x="0" y="489"/>
        <a:ext cx="10353675" cy="573097"/>
      </dsp:txXfrm>
    </dsp:sp>
    <dsp:sp modelId="{E92A71CD-2F7A-4DD4-BFD2-CBF4FACBE6F9}">
      <dsp:nvSpPr>
        <dsp:cNvPr id="0" name=""/>
        <dsp:cNvSpPr/>
      </dsp:nvSpPr>
      <dsp:spPr>
        <a:xfrm>
          <a:off x="0" y="573587"/>
          <a:ext cx="10353675" cy="0"/>
        </a:xfrm>
        <a:prstGeom prst="lin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4F67EF6-D5DB-49EB-A9EE-FF5315D75AE1}">
      <dsp:nvSpPr>
        <dsp:cNvPr id="0" name=""/>
        <dsp:cNvSpPr/>
      </dsp:nvSpPr>
      <dsp:spPr>
        <a:xfrm>
          <a:off x="0" y="573587"/>
          <a:ext cx="10353675" cy="57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Equity concerns, especially regarding teleworkable vs. non-teleworkable positions</a:t>
          </a:r>
        </a:p>
      </dsp:txBody>
      <dsp:txXfrm>
        <a:off x="0" y="573587"/>
        <a:ext cx="10353675" cy="573097"/>
      </dsp:txXfrm>
    </dsp:sp>
    <dsp:sp modelId="{DF9C037A-30D9-4AC5-9A3C-8AEEC560E340}">
      <dsp:nvSpPr>
        <dsp:cNvPr id="0" name=""/>
        <dsp:cNvSpPr/>
      </dsp:nvSpPr>
      <dsp:spPr>
        <a:xfrm>
          <a:off x="0" y="1146684"/>
          <a:ext cx="10353675" cy="0"/>
        </a:xfrm>
        <a:prstGeom prst="lin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FACB5ED-FF00-48FB-B38B-80E48C7E614E}">
      <dsp:nvSpPr>
        <dsp:cNvPr id="0" name=""/>
        <dsp:cNvSpPr/>
      </dsp:nvSpPr>
      <dsp:spPr>
        <a:xfrm>
          <a:off x="0" y="1146684"/>
          <a:ext cx="10353675" cy="57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Productivity concerns, especially regarding collaborative tasks and brainstorming</a:t>
          </a:r>
        </a:p>
      </dsp:txBody>
      <dsp:txXfrm>
        <a:off x="0" y="1146684"/>
        <a:ext cx="10353675" cy="573097"/>
      </dsp:txXfrm>
    </dsp:sp>
    <dsp:sp modelId="{29F2C8B7-16B1-44DB-972D-4FF9B76A378C}">
      <dsp:nvSpPr>
        <dsp:cNvPr id="0" name=""/>
        <dsp:cNvSpPr/>
      </dsp:nvSpPr>
      <dsp:spPr>
        <a:xfrm>
          <a:off x="0" y="1719781"/>
          <a:ext cx="10353675" cy="0"/>
        </a:xfrm>
        <a:prstGeom prst="lin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9152909-420A-41CF-82D8-82F316812CD9}">
      <dsp:nvSpPr>
        <dsp:cNvPr id="0" name=""/>
        <dsp:cNvSpPr/>
      </dsp:nvSpPr>
      <dsp:spPr>
        <a:xfrm>
          <a:off x="0" y="1719781"/>
          <a:ext cx="10353675" cy="57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Difficulty in communicating with individuals who are not collectively on-site</a:t>
          </a:r>
        </a:p>
      </dsp:txBody>
      <dsp:txXfrm>
        <a:off x="0" y="1719781"/>
        <a:ext cx="10353675" cy="573097"/>
      </dsp:txXfrm>
    </dsp:sp>
    <dsp:sp modelId="{A483311D-D880-4A59-B7B2-8B3B64E19718}">
      <dsp:nvSpPr>
        <dsp:cNvPr id="0" name=""/>
        <dsp:cNvSpPr/>
      </dsp:nvSpPr>
      <dsp:spPr>
        <a:xfrm>
          <a:off x="0" y="2292878"/>
          <a:ext cx="10353675" cy="0"/>
        </a:xfrm>
        <a:prstGeom prst="lin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D5182573-3DE9-4B99-B847-B9B36E7301D8}">
      <dsp:nvSpPr>
        <dsp:cNvPr id="0" name=""/>
        <dsp:cNvSpPr/>
      </dsp:nvSpPr>
      <dsp:spPr>
        <a:xfrm>
          <a:off x="0" y="2292878"/>
          <a:ext cx="10353675" cy="57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Concerns regarding organizational culture &amp; climate, mentoring, and loyalty</a:t>
          </a:r>
        </a:p>
      </dsp:txBody>
      <dsp:txXfrm>
        <a:off x="0" y="2292878"/>
        <a:ext cx="10353675" cy="573097"/>
      </dsp:txXfrm>
    </dsp:sp>
    <dsp:sp modelId="{7DB63ED4-9E7B-4B56-B4B5-D5D76C244B20}">
      <dsp:nvSpPr>
        <dsp:cNvPr id="0" name=""/>
        <dsp:cNvSpPr/>
      </dsp:nvSpPr>
      <dsp:spPr>
        <a:xfrm>
          <a:off x="0" y="2865975"/>
          <a:ext cx="10353675" cy="0"/>
        </a:xfrm>
        <a:prstGeom prst="lin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B40F9D04-ABE9-4685-9098-4F6BB219441C}">
      <dsp:nvSpPr>
        <dsp:cNvPr id="0" name=""/>
        <dsp:cNvSpPr/>
      </dsp:nvSpPr>
      <dsp:spPr>
        <a:xfrm>
          <a:off x="0" y="2865975"/>
          <a:ext cx="10353675" cy="57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Resource costs in support of teleworking</a:t>
          </a:r>
        </a:p>
      </dsp:txBody>
      <dsp:txXfrm>
        <a:off x="0" y="2865975"/>
        <a:ext cx="10353675" cy="573097"/>
      </dsp:txXfrm>
    </dsp:sp>
    <dsp:sp modelId="{31A01F10-42C0-4BA1-BB53-84F4ABEC2638}">
      <dsp:nvSpPr>
        <dsp:cNvPr id="0" name=""/>
        <dsp:cNvSpPr/>
      </dsp:nvSpPr>
      <dsp:spPr>
        <a:xfrm>
          <a:off x="0" y="3439072"/>
          <a:ext cx="10353675" cy="0"/>
        </a:xfrm>
        <a:prstGeom prst="lin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E12B74D-29FA-4790-BA2F-C16F715CE598}">
      <dsp:nvSpPr>
        <dsp:cNvPr id="0" name=""/>
        <dsp:cNvSpPr/>
      </dsp:nvSpPr>
      <dsp:spPr>
        <a:xfrm>
          <a:off x="0" y="3439072"/>
          <a:ext cx="10353675" cy="573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Legal &amp; risk concerns</a:t>
          </a:r>
        </a:p>
      </dsp:txBody>
      <dsp:txXfrm>
        <a:off x="0" y="3439072"/>
        <a:ext cx="10353675" cy="573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36FE-E703-4F20-8156-53EEADAD21E6}">
      <dsp:nvSpPr>
        <dsp:cNvPr id="0" name=""/>
        <dsp:cNvSpPr/>
      </dsp:nvSpPr>
      <dsp:spPr>
        <a:xfrm>
          <a:off x="126" y="0"/>
          <a:ext cx="1683483" cy="3695700"/>
        </a:xfrm>
        <a:prstGeom prst="roundRect">
          <a:avLst>
            <a:gd name="adj" fmla="val 10000"/>
          </a:avLst>
        </a:prstGeom>
        <a:solidFill>
          <a:schemeClr val="accent4">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Office Only</a:t>
          </a:r>
        </a:p>
      </dsp:txBody>
      <dsp:txXfrm>
        <a:off x="126" y="1478280"/>
        <a:ext cx="1683483" cy="1478280"/>
      </dsp:txXfrm>
    </dsp:sp>
    <dsp:sp modelId="{11605705-DC12-41B4-A1A1-13C439DC6B56}">
      <dsp:nvSpPr>
        <dsp:cNvPr id="0" name=""/>
        <dsp:cNvSpPr/>
      </dsp:nvSpPr>
      <dsp:spPr>
        <a:xfrm>
          <a:off x="226533" y="221742"/>
          <a:ext cx="1230668" cy="123066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C3115E4-2716-4F11-A2CB-6D188C11D2E8}">
      <dsp:nvSpPr>
        <dsp:cNvPr id="0" name=""/>
        <dsp:cNvSpPr/>
      </dsp:nvSpPr>
      <dsp:spPr>
        <a:xfrm>
          <a:off x="1734114" y="0"/>
          <a:ext cx="1683483" cy="3695700"/>
        </a:xfrm>
        <a:prstGeom prst="roundRect">
          <a:avLst>
            <a:gd name="adj" fmla="val 10000"/>
          </a:avLst>
        </a:prstGeom>
        <a:solidFill>
          <a:schemeClr val="accent4">
            <a:hueOff val="4004496"/>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Alternative Hiring Arrangements</a:t>
          </a:r>
        </a:p>
      </dsp:txBody>
      <dsp:txXfrm>
        <a:off x="1734114" y="1478280"/>
        <a:ext cx="1683483" cy="1478280"/>
      </dsp:txXfrm>
    </dsp:sp>
    <dsp:sp modelId="{7A395120-6B19-4809-82CA-ADE27F748783}">
      <dsp:nvSpPr>
        <dsp:cNvPr id="0" name=""/>
        <dsp:cNvSpPr/>
      </dsp:nvSpPr>
      <dsp:spPr>
        <a:xfrm>
          <a:off x="1960521" y="221742"/>
          <a:ext cx="1230668" cy="123066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4D6C251-BCD2-42EF-860A-CFDF2A7CD4D4}">
      <dsp:nvSpPr>
        <dsp:cNvPr id="0" name=""/>
        <dsp:cNvSpPr/>
      </dsp:nvSpPr>
      <dsp:spPr>
        <a:xfrm>
          <a:off x="3468101" y="0"/>
          <a:ext cx="1683483" cy="3695700"/>
        </a:xfrm>
        <a:prstGeom prst="roundRect">
          <a:avLst>
            <a:gd name="adj" fmla="val 10000"/>
          </a:avLst>
        </a:prstGeom>
        <a:solidFill>
          <a:schemeClr val="accent4">
            <a:hueOff val="8008992"/>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Compressed Workweeks</a:t>
          </a:r>
        </a:p>
      </dsp:txBody>
      <dsp:txXfrm>
        <a:off x="3468101" y="1478280"/>
        <a:ext cx="1683483" cy="1478280"/>
      </dsp:txXfrm>
    </dsp:sp>
    <dsp:sp modelId="{F51CC59F-42A0-4A47-9EEE-5D99F3645FB0}">
      <dsp:nvSpPr>
        <dsp:cNvPr id="0" name=""/>
        <dsp:cNvSpPr/>
      </dsp:nvSpPr>
      <dsp:spPr>
        <a:xfrm>
          <a:off x="3694509" y="221742"/>
          <a:ext cx="1230668" cy="123066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7D8AE41-66E1-4189-B698-660A2FDE3398}">
      <dsp:nvSpPr>
        <dsp:cNvPr id="0" name=""/>
        <dsp:cNvSpPr/>
      </dsp:nvSpPr>
      <dsp:spPr>
        <a:xfrm>
          <a:off x="5202089" y="0"/>
          <a:ext cx="1683483" cy="3695700"/>
        </a:xfrm>
        <a:prstGeom prst="roundRect">
          <a:avLst>
            <a:gd name="adj" fmla="val 10000"/>
          </a:avLst>
        </a:prstGeom>
        <a:solidFill>
          <a:schemeClr val="accent4">
            <a:hueOff val="12013488"/>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Flex Scheduling</a:t>
          </a:r>
        </a:p>
      </dsp:txBody>
      <dsp:txXfrm>
        <a:off x="5202089" y="1478280"/>
        <a:ext cx="1683483" cy="1478280"/>
      </dsp:txXfrm>
    </dsp:sp>
    <dsp:sp modelId="{45426063-F8EC-4444-B2F2-828A28E9D416}">
      <dsp:nvSpPr>
        <dsp:cNvPr id="0" name=""/>
        <dsp:cNvSpPr/>
      </dsp:nvSpPr>
      <dsp:spPr>
        <a:xfrm>
          <a:off x="5428497" y="221742"/>
          <a:ext cx="1230668" cy="123066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3B074F-336C-4D69-8D21-1486F9DD9AD9}">
      <dsp:nvSpPr>
        <dsp:cNvPr id="0" name=""/>
        <dsp:cNvSpPr/>
      </dsp:nvSpPr>
      <dsp:spPr>
        <a:xfrm>
          <a:off x="6936077" y="0"/>
          <a:ext cx="1683483" cy="3695700"/>
        </a:xfrm>
        <a:prstGeom prst="roundRect">
          <a:avLst>
            <a:gd name="adj" fmla="val 10000"/>
          </a:avLst>
        </a:prstGeom>
        <a:solidFill>
          <a:schemeClr val="accent4">
            <a:hueOff val="16017984"/>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Hybrid Arrangements</a:t>
          </a:r>
        </a:p>
      </dsp:txBody>
      <dsp:txXfrm>
        <a:off x="6936077" y="1478280"/>
        <a:ext cx="1683483" cy="1478280"/>
      </dsp:txXfrm>
    </dsp:sp>
    <dsp:sp modelId="{37CE61CC-EA4E-448A-AE09-F7792EC57EE1}">
      <dsp:nvSpPr>
        <dsp:cNvPr id="0" name=""/>
        <dsp:cNvSpPr/>
      </dsp:nvSpPr>
      <dsp:spPr>
        <a:xfrm>
          <a:off x="7162485" y="221742"/>
          <a:ext cx="1230668" cy="1230668"/>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FE39372-0042-4F08-989D-28EC51409F21}">
      <dsp:nvSpPr>
        <dsp:cNvPr id="0" name=""/>
        <dsp:cNvSpPr/>
      </dsp:nvSpPr>
      <dsp:spPr>
        <a:xfrm>
          <a:off x="8670065" y="0"/>
          <a:ext cx="1683483" cy="3695700"/>
        </a:xfrm>
        <a:prstGeom prst="roundRect">
          <a:avLst>
            <a:gd name="adj" fmla="val 10000"/>
          </a:avLst>
        </a:prstGeom>
        <a:solidFill>
          <a:schemeClr val="accent4">
            <a:hueOff val="2002248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Full Telework</a:t>
          </a:r>
        </a:p>
      </dsp:txBody>
      <dsp:txXfrm>
        <a:off x="8670065" y="1478280"/>
        <a:ext cx="1683483" cy="1478280"/>
      </dsp:txXfrm>
    </dsp:sp>
    <dsp:sp modelId="{3CFE2D1F-8446-42AF-BEFA-9C8912E0F497}">
      <dsp:nvSpPr>
        <dsp:cNvPr id="0" name=""/>
        <dsp:cNvSpPr/>
      </dsp:nvSpPr>
      <dsp:spPr>
        <a:xfrm>
          <a:off x="8896472" y="221742"/>
          <a:ext cx="1230668" cy="1230668"/>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D1F223-DC77-4CAF-A2A6-602457DD7007}">
      <dsp:nvSpPr>
        <dsp:cNvPr id="0" name=""/>
        <dsp:cNvSpPr/>
      </dsp:nvSpPr>
      <dsp:spPr>
        <a:xfrm>
          <a:off x="414147" y="2956560"/>
          <a:ext cx="9525380" cy="554355"/>
        </a:xfrm>
        <a:prstGeom prst="leftRight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79010-D22E-4383-A6FF-62EB6725F0F8}">
      <dsp:nvSpPr>
        <dsp:cNvPr id="0" name=""/>
        <dsp:cNvSpPr/>
      </dsp:nvSpPr>
      <dsp:spPr>
        <a:xfrm>
          <a:off x="-4177647" y="-641060"/>
          <a:ext cx="4977820" cy="4977820"/>
        </a:xfrm>
        <a:prstGeom prst="blockArc">
          <a:avLst>
            <a:gd name="adj1" fmla="val 18900000"/>
            <a:gd name="adj2" fmla="val 2700000"/>
            <a:gd name="adj3" fmla="val 434"/>
          </a:avLst>
        </a:prstGeom>
        <a:noFill/>
        <a:ln w="1905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584F40-C89B-4075-89D9-B3BF6E3A433B}">
      <dsp:nvSpPr>
        <dsp:cNvPr id="0" name=""/>
        <dsp:cNvSpPr/>
      </dsp:nvSpPr>
      <dsp:spPr>
        <a:xfrm>
          <a:off x="350505" y="230907"/>
          <a:ext cx="9953800" cy="462110"/>
        </a:xfrm>
        <a:prstGeom prst="rect">
          <a:avLst/>
        </a:prstGeom>
        <a:solidFill>
          <a:schemeClr val="accent2">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68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Fully Return to Office</a:t>
          </a:r>
        </a:p>
      </dsp:txBody>
      <dsp:txXfrm>
        <a:off x="350505" y="230907"/>
        <a:ext cx="9953800" cy="462110"/>
      </dsp:txXfrm>
    </dsp:sp>
    <dsp:sp modelId="{A5F323C8-0A24-4888-AA37-531D929F9228}">
      <dsp:nvSpPr>
        <dsp:cNvPr id="0" name=""/>
        <dsp:cNvSpPr/>
      </dsp:nvSpPr>
      <dsp:spPr>
        <a:xfrm>
          <a:off x="61686" y="173143"/>
          <a:ext cx="577637" cy="5776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8A6591C-AAB8-42B3-A67D-4247A5311EB7}">
      <dsp:nvSpPr>
        <dsp:cNvPr id="0" name=""/>
        <dsp:cNvSpPr/>
      </dsp:nvSpPr>
      <dsp:spPr>
        <a:xfrm>
          <a:off x="681639" y="923851"/>
          <a:ext cx="9622665" cy="462110"/>
        </a:xfrm>
        <a:prstGeom prst="rect">
          <a:avLst/>
        </a:prstGeom>
        <a:solidFill>
          <a:schemeClr val="accent3">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68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Implement Alternatives</a:t>
          </a:r>
        </a:p>
      </dsp:txBody>
      <dsp:txXfrm>
        <a:off x="681639" y="923851"/>
        <a:ext cx="9622665" cy="462110"/>
      </dsp:txXfrm>
    </dsp:sp>
    <dsp:sp modelId="{409DC6ED-ADD5-4F8B-A6A5-43530C1EF18D}">
      <dsp:nvSpPr>
        <dsp:cNvPr id="0" name=""/>
        <dsp:cNvSpPr/>
      </dsp:nvSpPr>
      <dsp:spPr>
        <a:xfrm>
          <a:off x="392820" y="866087"/>
          <a:ext cx="577637" cy="5776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A2E0314-0770-4601-AD09-4427B6815EF7}">
      <dsp:nvSpPr>
        <dsp:cNvPr id="0" name=""/>
        <dsp:cNvSpPr/>
      </dsp:nvSpPr>
      <dsp:spPr>
        <a:xfrm>
          <a:off x="783271" y="1616794"/>
          <a:ext cx="9521033" cy="462110"/>
        </a:xfrm>
        <a:prstGeom prst="rect">
          <a:avLst/>
        </a:prstGeom>
        <a:solidFill>
          <a:schemeClr val="accent4">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68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Allow Telework Per Approval Workflow</a:t>
          </a:r>
        </a:p>
      </dsp:txBody>
      <dsp:txXfrm>
        <a:off x="783271" y="1616794"/>
        <a:ext cx="9521033" cy="462110"/>
      </dsp:txXfrm>
    </dsp:sp>
    <dsp:sp modelId="{A9B9CCF6-4ED5-48AD-A8A5-EB5BC24DCB87}">
      <dsp:nvSpPr>
        <dsp:cNvPr id="0" name=""/>
        <dsp:cNvSpPr/>
      </dsp:nvSpPr>
      <dsp:spPr>
        <a:xfrm>
          <a:off x="494452" y="1559031"/>
          <a:ext cx="577637" cy="5776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7FB8F91-0E4A-44DF-9444-ECC217494C13}">
      <dsp:nvSpPr>
        <dsp:cNvPr id="0" name=""/>
        <dsp:cNvSpPr/>
      </dsp:nvSpPr>
      <dsp:spPr>
        <a:xfrm>
          <a:off x="681639" y="2309738"/>
          <a:ext cx="9622665" cy="462110"/>
        </a:xfrm>
        <a:prstGeom prst="rect">
          <a:avLst/>
        </a:prstGeom>
        <a:solidFill>
          <a:schemeClr val="accent5">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68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Allow Telework Per Committee Approval</a:t>
          </a:r>
        </a:p>
      </dsp:txBody>
      <dsp:txXfrm>
        <a:off x="681639" y="2309738"/>
        <a:ext cx="9622665" cy="462110"/>
      </dsp:txXfrm>
    </dsp:sp>
    <dsp:sp modelId="{2183E5ED-4BF9-4C1E-A1EB-3A24141710B6}">
      <dsp:nvSpPr>
        <dsp:cNvPr id="0" name=""/>
        <dsp:cNvSpPr/>
      </dsp:nvSpPr>
      <dsp:spPr>
        <a:xfrm>
          <a:off x="392820" y="2251974"/>
          <a:ext cx="577637" cy="5776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3D2E3D-0731-4E07-8528-F212A6D4C8F4}">
      <dsp:nvSpPr>
        <dsp:cNvPr id="0" name=""/>
        <dsp:cNvSpPr/>
      </dsp:nvSpPr>
      <dsp:spPr>
        <a:xfrm>
          <a:off x="350505" y="3002682"/>
          <a:ext cx="9953800" cy="462110"/>
        </a:xfrm>
        <a:prstGeom prst="rect">
          <a:avLst/>
        </a:prstGeom>
        <a:solidFill>
          <a:schemeClr val="accent6">
            <a:hueOff val="0"/>
            <a:satOff val="0"/>
            <a:lumOff val="0"/>
            <a:alphaOff val="0"/>
          </a:schemeClr>
        </a:solidFill>
        <a:ln>
          <a:noFill/>
        </a:ln>
        <a:effectLst>
          <a:outerShdw blurRad="50800" dist="38100" dir="5400000" sy="96000" rotWithShape="0">
            <a:srgbClr val="000000">
              <a:alpha val="54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680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Fully Allow Telework</a:t>
          </a:r>
        </a:p>
      </dsp:txBody>
      <dsp:txXfrm>
        <a:off x="350505" y="3002682"/>
        <a:ext cx="9953800" cy="462110"/>
      </dsp:txXfrm>
    </dsp:sp>
    <dsp:sp modelId="{0A54F51F-FE83-4E57-A2C4-4C07BB566746}">
      <dsp:nvSpPr>
        <dsp:cNvPr id="0" name=""/>
        <dsp:cNvSpPr/>
      </dsp:nvSpPr>
      <dsp:spPr>
        <a:xfrm>
          <a:off x="61686" y="2944918"/>
          <a:ext cx="577637" cy="57763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9884C-CB57-409D-8B8E-4EB34C01E39A}" type="datetimeFigureOut">
              <a:rPr lang="en-US" smtClean="0"/>
              <a:t>9/4/2023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0B161-FF7E-4548-BA07-D6FF0357B3D8}" type="slidenum">
              <a:rPr lang="en-US" smtClean="0"/>
              <a:t>‹#›</a:t>
            </a:fld>
            <a:endParaRPr lang="en-US" dirty="0"/>
          </a:p>
        </p:txBody>
      </p:sp>
    </p:spTree>
    <p:extLst>
      <p:ext uri="{BB962C8B-B14F-4D97-AF65-F5344CB8AC3E}">
        <p14:creationId xmlns:p14="http://schemas.microsoft.com/office/powerpoint/2010/main" val="304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0B161-FF7E-4548-BA07-D6FF0357B3D8}" type="slidenum">
              <a:rPr lang="en-US" smtClean="0"/>
              <a:t>1</a:t>
            </a:fld>
            <a:endParaRPr lang="en-US" dirty="0"/>
          </a:p>
        </p:txBody>
      </p:sp>
    </p:spTree>
    <p:extLst>
      <p:ext uri="{BB962C8B-B14F-4D97-AF65-F5344CB8AC3E}">
        <p14:creationId xmlns:p14="http://schemas.microsoft.com/office/powerpoint/2010/main" val="336449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endParaRPr lang="en-US" dirty="0"/>
          </a:p>
          <a:p>
            <a:endParaRPr lang="en-US" dirty="0"/>
          </a:p>
          <a:p>
            <a:pPr marL="171450" indent="-171450">
              <a:buFont typeface="Arial" panose="020B0604020202020204" pitchFamily="34" charset="0"/>
              <a:buChar char="•"/>
            </a:pPr>
            <a:r>
              <a:rPr lang="en-US" dirty="0"/>
              <a:t>https://us.practicallaw.thomsonreuters.com/4-597-3867</a:t>
            </a:r>
          </a:p>
          <a:p>
            <a:pPr marL="171450" indent="-171450">
              <a:buFont typeface="Arial" panose="020B0604020202020204" pitchFamily="34" charset="0"/>
              <a:buChar char="•"/>
            </a:pPr>
            <a:r>
              <a:rPr lang="en-US" dirty="0"/>
              <a:t>https://us.practicallaw.thomsonreuters.com/QACompare/Builder/State</a:t>
            </a:r>
          </a:p>
          <a:p>
            <a:pPr marL="171450" indent="-171450">
              <a:buFont typeface="Arial" panose="020B0604020202020204" pitchFamily="34" charset="0"/>
              <a:buChar char="•"/>
            </a:pPr>
            <a:r>
              <a:rPr lang="en-US" dirty="0"/>
              <a:t>https://oshr.nc.gov/policies/hours-work-and-overtime-compensation</a:t>
            </a:r>
          </a:p>
          <a:p>
            <a:pPr marL="171450" indent="-171450">
              <a:buFont typeface="Arial" panose="020B0604020202020204" pitchFamily="34" charset="0"/>
              <a:buChar char="•"/>
            </a:pPr>
            <a:r>
              <a:rPr lang="en-US" dirty="0"/>
              <a:t>https://www.nccommunitycolleges.edu/sbcccode</a:t>
            </a:r>
          </a:p>
          <a:p>
            <a:pPr marL="171450" indent="-171450">
              <a:buFont typeface="Arial" panose="020B0604020202020204" pitchFamily="34" charset="0"/>
              <a:buChar char="•"/>
            </a:pPr>
            <a:endParaRPr lang="en-US" dirty="0"/>
          </a:p>
          <a:p>
            <a:endParaRPr lang="en-US" dirty="0"/>
          </a:p>
          <a:p>
            <a:r>
              <a:rPr lang="en-US" u="sng" dirty="0"/>
              <a:t>Notes</a:t>
            </a:r>
          </a:p>
          <a:p>
            <a:endParaRPr lang="en-US" u="sng" dirty="0"/>
          </a:p>
          <a:p>
            <a:r>
              <a:rPr lang="en-US" u="none" dirty="0"/>
              <a:t>NC sick leave is based off of what state-funded employees are given, not a state-wide sick-leave requirement. The three examples show three different schemes that may be encountered:  1) a statewide-only regime (Arizona), 2) a statewide and local regime (California), and 3) a local-only regime (Pennsylvania).</a:t>
            </a:r>
          </a:p>
          <a:p>
            <a:endParaRPr lang="en-US" u="none" dirty="0"/>
          </a:p>
          <a:p>
            <a:r>
              <a:rPr lang="en-US" u="none" dirty="0"/>
              <a:t>Overtime analysis was done using Westlaw’s State Q&amp;A Comparison Tool. Topic </a:t>
            </a:r>
            <a:r>
              <a:rPr lang="en-US" u="none" dirty="0">
                <a:sym typeface="Wingdings" panose="05000000000000000000" pitchFamily="2" charset="2"/>
              </a:rPr>
              <a:t> “Wage and Hour Laws”; Question  “State whether overtime requirements exist in your state and, if so, how calculated, defined, and penalized”; Jurisdictions  “California, Colorado, Maine, North Carolina”. NC overtime is allowed to be given as compensatory time for public entities. The overtime treatment is simplified in some respects here and should be looked at in detail using the tool and relevant state authorities.</a:t>
            </a:r>
            <a:endParaRPr lang="en-US" u="none" dirty="0"/>
          </a:p>
        </p:txBody>
      </p:sp>
      <p:sp>
        <p:nvSpPr>
          <p:cNvPr id="4" name="Slide Number Placeholder 3"/>
          <p:cNvSpPr>
            <a:spLocks noGrp="1"/>
          </p:cNvSpPr>
          <p:nvPr>
            <p:ph type="sldNum" sz="quarter" idx="5"/>
          </p:nvPr>
        </p:nvSpPr>
        <p:spPr/>
        <p:txBody>
          <a:bodyPr/>
          <a:lstStyle/>
          <a:p>
            <a:fld id="{5390B161-FF7E-4548-BA07-D6FF0357B3D8}" type="slidenum">
              <a:rPr lang="en-US" smtClean="0"/>
              <a:t>12</a:t>
            </a:fld>
            <a:endParaRPr lang="en-US" dirty="0"/>
          </a:p>
        </p:txBody>
      </p:sp>
    </p:spTree>
    <p:extLst>
      <p:ext uri="{BB962C8B-B14F-4D97-AF65-F5344CB8AC3E}">
        <p14:creationId xmlns:p14="http://schemas.microsoft.com/office/powerpoint/2010/main" val="51810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https://us.practicallaw.thomsonreuters.com/w-001-3935</a:t>
            </a:r>
          </a:p>
          <a:p>
            <a:pPr marL="171450" indent="-171450">
              <a:buFont typeface="Arial" panose="020B0604020202020204" pitchFamily="34" charset="0"/>
              <a:buChar char="•"/>
            </a:pPr>
            <a:r>
              <a:rPr lang="en-US" dirty="0"/>
              <a:t>https://www.justia.com/50-state-surveys/recording-phone-calls-and-conversations/</a:t>
            </a:r>
          </a:p>
          <a:p>
            <a:pPr marL="171450" indent="-171450">
              <a:buFont typeface="Arial" panose="020B0604020202020204" pitchFamily="34" charset="0"/>
              <a:buChar char="•"/>
            </a:pPr>
            <a:r>
              <a:rPr lang="en-US" dirty="0"/>
              <a:t>https://us.practicallaw.thomsonreuters.com/QACompare/Builder/State</a:t>
            </a:r>
          </a:p>
          <a:p>
            <a:pPr marL="171450" indent="-171450">
              <a:buFont typeface="Arial" panose="020B0604020202020204" pitchFamily="34" charset="0"/>
              <a:buChar char="•"/>
            </a:pPr>
            <a:r>
              <a:rPr lang="en-US" dirty="0"/>
              <a:t>https://www.oregon.gov/boli/workers/Pages/minimum-wage-schedule.aspx</a:t>
            </a:r>
          </a:p>
          <a:p>
            <a:endParaRPr lang="en-US" dirty="0"/>
          </a:p>
          <a:p>
            <a:r>
              <a:rPr lang="en-US" u="sng" dirty="0"/>
              <a:t>Notes</a:t>
            </a:r>
            <a:endParaRPr lang="en-US" u="none" dirty="0"/>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Privacy treatment regarding communication and consent comes from Justia; data monitoring is treated in the Remote Employees Best Practices document. Privacy treatment can also be investigated using the Q&amp;A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Minimum wage treatment analysis was done using Westlaw’s State Q&amp;A Comparison Tool. Topic </a:t>
            </a:r>
            <a:r>
              <a:rPr lang="en-US" u="none" dirty="0">
                <a:sym typeface="Wingdings" panose="05000000000000000000" pitchFamily="2" charset="2"/>
              </a:rPr>
              <a:t> “Employee Privacy Laws”; Question  “List each wage and hour statute in your state and describe employer coverage, any private right of action, and the entity that administers the statute”; Jurisdictions  “California, District of Columbia, North Carolina, Oregon”. NC minimum wage here is only relating to State employees. The overtime treatment is simplified in some respects here and should be looked at in detail using the tool and relevant state authorities. Please also note that the Q&amp;A Tool may return outdated information; according to the Tool, the standard/Portland/nonurban rates are $13.50/$14.75/$12.50, respectively, while Oregon’s Bureau of Labor &amp; Industries provides an update of $14.20/$15.45/$13.20.</a:t>
            </a:r>
            <a:endParaRPr lang="en-US" u="none" dirty="0"/>
          </a:p>
        </p:txBody>
      </p:sp>
      <p:sp>
        <p:nvSpPr>
          <p:cNvPr id="4" name="Slide Number Placeholder 3"/>
          <p:cNvSpPr>
            <a:spLocks noGrp="1"/>
          </p:cNvSpPr>
          <p:nvPr>
            <p:ph type="sldNum" sz="quarter" idx="5"/>
          </p:nvPr>
        </p:nvSpPr>
        <p:spPr/>
        <p:txBody>
          <a:bodyPr/>
          <a:lstStyle/>
          <a:p>
            <a:fld id="{5390B161-FF7E-4548-BA07-D6FF0357B3D8}" type="slidenum">
              <a:rPr lang="en-US" smtClean="0"/>
              <a:t>13</a:t>
            </a:fld>
            <a:endParaRPr lang="en-US" dirty="0"/>
          </a:p>
        </p:txBody>
      </p:sp>
    </p:spTree>
    <p:extLst>
      <p:ext uri="{BB962C8B-B14F-4D97-AF65-F5344CB8AC3E}">
        <p14:creationId xmlns:p14="http://schemas.microsoft.com/office/powerpoint/2010/main" val="292594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endParaRPr lang="en-US" u="sng" dirty="0"/>
          </a:p>
          <a:p>
            <a:pPr marL="171450" indent="-171450">
              <a:buFont typeface="Arial" panose="020B0604020202020204" pitchFamily="34" charset="0"/>
              <a:buChar char="•"/>
            </a:pPr>
            <a:r>
              <a:rPr lang="en-US" u="none" dirty="0"/>
              <a:t>https://www.adp.com/spark/articles/2022/06/implications-of-work-from-anywhere-when-remote-workers-cross-state-lines.aspx</a:t>
            </a:r>
          </a:p>
          <a:p>
            <a:pPr marL="171450" indent="-171450">
              <a:buFont typeface="Arial" panose="020B0604020202020204" pitchFamily="34" charset="0"/>
              <a:buChar char="•"/>
            </a:pPr>
            <a:r>
              <a:rPr lang="en-US" u="none" dirty="0"/>
              <a:t>https://www.dol.gov/agencies/eta/advisories/unemployment-insurance-program-letter-no-20-04 (overview) https://www.dol.gov/sites/dolgov/files/ETA/advisories/UIPL/2004/UIPL20-04.html (letter) https://www.dol.gov/sites/dolgov/files/ETA/advisories/UIPL/2004/UIPL20-04_AttachI.html (attachment explaining localization provisions)</a:t>
            </a:r>
          </a:p>
          <a:p>
            <a:pPr marL="171450" indent="-171450">
              <a:buFont typeface="Arial" panose="020B0604020202020204" pitchFamily="34" charset="0"/>
              <a:buChar char="•"/>
            </a:pPr>
            <a:r>
              <a:rPr lang="en-US" u="none" dirty="0"/>
              <a:t>https://us.practicallaw.thomsonreuters.com/w-001-3935</a:t>
            </a:r>
          </a:p>
          <a:p>
            <a:endParaRPr lang="en-US" u="none" dirty="0"/>
          </a:p>
          <a:p>
            <a:r>
              <a:rPr lang="en-US" u="sng" dirty="0"/>
              <a:t>Notes</a:t>
            </a:r>
            <a:endParaRPr lang="en-US" u="none" dirty="0"/>
          </a:p>
          <a:p>
            <a:endParaRPr lang="en-US" u="none" dirty="0"/>
          </a:p>
          <a:p>
            <a:r>
              <a:rPr lang="en-US" u="none" dirty="0"/>
              <a:t>The Department of Labor’s localization test is most likely going to mean that most of your employees are subject to the laws of the jurisdiction in which they are performing the work. If services are not localized, then further determinations must be made. Once a jurisdiction is determined based off of the tests, that state’s laws will govern for that particular employee.</a:t>
            </a:r>
          </a:p>
          <a:p>
            <a:endParaRPr lang="en-US" u="none" dirty="0"/>
          </a:p>
          <a:p>
            <a:r>
              <a:rPr lang="en-US" u="sng" dirty="0"/>
              <a:t>Risk Assessment</a:t>
            </a:r>
          </a:p>
          <a:p>
            <a:endParaRPr lang="en-US" u="sng" dirty="0"/>
          </a:p>
          <a:p>
            <a:pPr marL="171450" indent="-171450">
              <a:buFont typeface="Arial" panose="020B0604020202020204" pitchFamily="34" charset="0"/>
              <a:buChar char="•"/>
            </a:pPr>
            <a:r>
              <a:rPr lang="en-US" u="none" dirty="0"/>
              <a:t>Hybrid: Low risk, as most hybrid employees will be in the state, and your organization should already be in compliance with North Carolina unemployment insurance laws. Border colleges, however, may run into some challenges.</a:t>
            </a:r>
          </a:p>
          <a:p>
            <a:pPr marL="171450" indent="-171450">
              <a:buFont typeface="Arial" panose="020B0604020202020204" pitchFamily="34" charset="0"/>
              <a:buChar char="•"/>
            </a:pPr>
            <a:r>
              <a:rPr lang="en-US" u="none" dirty="0"/>
              <a:t>In-State: Low risk, as in-state employees will be in the state, and your organization should already be in compliance with North Carolina unemployment insurance laws.</a:t>
            </a:r>
          </a:p>
          <a:p>
            <a:pPr marL="171450" indent="-171450">
              <a:buFont typeface="Arial" panose="020B0604020202020204" pitchFamily="34" charset="0"/>
              <a:buChar char="•"/>
            </a:pPr>
            <a:r>
              <a:rPr lang="en-US" u="none" dirty="0"/>
              <a:t>Out-of-State: High risk, as an out-of-state employee will almost certainly trigger the unemployment laws of the jurisdiction in which they are located. Research will be needed to ensure compliance.</a:t>
            </a:r>
          </a:p>
        </p:txBody>
      </p:sp>
      <p:sp>
        <p:nvSpPr>
          <p:cNvPr id="4" name="Slide Number Placeholder 3"/>
          <p:cNvSpPr>
            <a:spLocks noGrp="1"/>
          </p:cNvSpPr>
          <p:nvPr>
            <p:ph type="sldNum" sz="quarter" idx="5"/>
          </p:nvPr>
        </p:nvSpPr>
        <p:spPr/>
        <p:txBody>
          <a:bodyPr/>
          <a:lstStyle/>
          <a:p>
            <a:fld id="{5390B161-FF7E-4548-BA07-D6FF0357B3D8}" type="slidenum">
              <a:rPr lang="en-US" smtClean="0"/>
              <a:t>14</a:t>
            </a:fld>
            <a:endParaRPr lang="en-US" dirty="0"/>
          </a:p>
        </p:txBody>
      </p:sp>
    </p:spTree>
    <p:extLst>
      <p:ext uri="{BB962C8B-B14F-4D97-AF65-F5344CB8AC3E}">
        <p14:creationId xmlns:p14="http://schemas.microsoft.com/office/powerpoint/2010/main" val="71704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endParaRPr lang="en-US" u="sng" dirty="0"/>
          </a:p>
          <a:p>
            <a:pPr marL="171450" indent="-171450">
              <a:buFont typeface="Arial" panose="020B0604020202020204" pitchFamily="34" charset="0"/>
              <a:buChar char="•"/>
            </a:pPr>
            <a:r>
              <a:rPr lang="en-US" u="none" dirty="0"/>
              <a:t>https://www.adp.com/spark/articles/2022/06/implications-of-work-from-anywhere-when-remote-workers-cross-state-lines.aspx</a:t>
            </a:r>
          </a:p>
          <a:p>
            <a:pPr marL="171450" indent="-171450">
              <a:buFont typeface="Arial" panose="020B0604020202020204" pitchFamily="34" charset="0"/>
              <a:buChar char="•"/>
            </a:pPr>
            <a:r>
              <a:rPr lang="en-US" u="none" dirty="0"/>
              <a:t>https://us.practicallaw.thomsonreuters.com/w-001-3935</a:t>
            </a:r>
          </a:p>
          <a:p>
            <a:pPr marL="171450" indent="-171450">
              <a:buFont typeface="Arial" panose="020B0604020202020204" pitchFamily="34" charset="0"/>
              <a:buChar char="•"/>
            </a:pPr>
            <a:r>
              <a:rPr lang="en-US" u="none" dirty="0"/>
              <a:t>https://www.militaryonesource.mil/financial-legal/legal/military-spouses-residency-relief-act/</a:t>
            </a:r>
          </a:p>
          <a:p>
            <a:endParaRPr lang="en-US" u="none" dirty="0"/>
          </a:p>
          <a:p>
            <a:r>
              <a:rPr lang="en-US" u="sng" dirty="0"/>
              <a:t>Notes</a:t>
            </a:r>
            <a:endParaRPr lang="en-US" u="none" dirty="0"/>
          </a:p>
          <a:p>
            <a:endParaRPr lang="en-US" u="none" dirty="0"/>
          </a:p>
          <a:p>
            <a:r>
              <a:rPr lang="en-US" u="none" dirty="0"/>
              <a:t>Income tax and withholding are typically based off of the place of work, however some exceptions may apply. There may be reciprocity or other laws that govern or ease the burden of complying. In the original presentation, The Uniformed Services Employment and Reemployment Rights Act (USERRA) was noted as potentially having an impact; this was a mistake and has been corrected to the Servicemembers’ Civil Relief Act (SCRA), the Military Spouses Residency Relief Act (MSRRA), and the Veterans Benefits and Transition Act (VBTA). The SCRA, MSRRA, and VBTA combination have a set of qualifications that must be taken into consideration when determining the appropriate tax treatment. USERRA still has a bearing on employment rights, but it does not appear to impact the context of income tax and withholding. The Military OneSource link provides a quick summary.</a:t>
            </a:r>
          </a:p>
          <a:p>
            <a:endParaRPr lang="en-US" u="none" dirty="0"/>
          </a:p>
          <a:p>
            <a:r>
              <a:rPr lang="en-US" u="sng" dirty="0"/>
              <a:t>Risk Assessment</a:t>
            </a:r>
          </a:p>
          <a:p>
            <a:endParaRPr lang="en-US" u="sng" dirty="0"/>
          </a:p>
          <a:p>
            <a:pPr marL="171450" indent="-171450">
              <a:buFont typeface="Arial" panose="020B0604020202020204" pitchFamily="34" charset="0"/>
              <a:buChar char="•"/>
            </a:pPr>
            <a:r>
              <a:rPr lang="en-US" u="none" dirty="0"/>
              <a:t>Hybrid: Low risk, as most hybrid employees will be in the state, and your organization should already be in compliance with North Carolina withholding laws. Border colleges, however, may run into some challenges.</a:t>
            </a:r>
          </a:p>
          <a:p>
            <a:pPr marL="171450" indent="-171450">
              <a:buFont typeface="Arial" panose="020B0604020202020204" pitchFamily="34" charset="0"/>
              <a:buChar char="•"/>
            </a:pPr>
            <a:r>
              <a:rPr lang="en-US" u="none" dirty="0"/>
              <a:t>In-State: Low risk, as in-state employees will be in the state, and your organization should already be in compliance with North Carolina withholding laws.</a:t>
            </a:r>
          </a:p>
          <a:p>
            <a:pPr marL="171450" indent="-171450">
              <a:buFont typeface="Arial" panose="020B0604020202020204" pitchFamily="34" charset="0"/>
              <a:buChar char="•"/>
            </a:pPr>
            <a:r>
              <a:rPr lang="en-US" u="none" dirty="0"/>
              <a:t>Out-of-State: Medium to high risk, as an out-of-state employee will almost certainly trigger the withholding laws of the jurisdiction in which they are located. Research will be needed to ensure compliance.</a:t>
            </a:r>
          </a:p>
        </p:txBody>
      </p:sp>
      <p:sp>
        <p:nvSpPr>
          <p:cNvPr id="4" name="Slide Number Placeholder 3"/>
          <p:cNvSpPr>
            <a:spLocks noGrp="1"/>
          </p:cNvSpPr>
          <p:nvPr>
            <p:ph type="sldNum" sz="quarter" idx="5"/>
          </p:nvPr>
        </p:nvSpPr>
        <p:spPr/>
        <p:txBody>
          <a:bodyPr/>
          <a:lstStyle/>
          <a:p>
            <a:fld id="{5390B161-FF7E-4548-BA07-D6FF0357B3D8}" type="slidenum">
              <a:rPr lang="en-US" smtClean="0"/>
              <a:t>15</a:t>
            </a:fld>
            <a:endParaRPr lang="en-US" dirty="0"/>
          </a:p>
        </p:txBody>
      </p:sp>
    </p:spTree>
    <p:extLst>
      <p:ext uri="{BB962C8B-B14F-4D97-AF65-F5344CB8AC3E}">
        <p14:creationId xmlns:p14="http://schemas.microsoft.com/office/powerpoint/2010/main" val="3141199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endParaRPr lang="en-US" u="sng" dirty="0"/>
          </a:p>
          <a:p>
            <a:pPr marL="171450" indent="-171450">
              <a:buFont typeface="Arial" panose="020B0604020202020204" pitchFamily="34" charset="0"/>
              <a:buChar char="•"/>
            </a:pPr>
            <a:r>
              <a:rPr lang="en-US" u="none" dirty="0"/>
              <a:t>https://us.practicallaw.thomsonreuters.com/w-027-3761</a:t>
            </a:r>
          </a:p>
          <a:p>
            <a:pPr marL="171450" indent="-171450">
              <a:buFont typeface="Arial" panose="020B0604020202020204" pitchFamily="34" charset="0"/>
              <a:buChar char="•"/>
            </a:pPr>
            <a:r>
              <a:rPr lang="en-US" u="none" dirty="0"/>
              <a:t>https://us.practicallaw.thomsonreuters.com/w-001-3935</a:t>
            </a:r>
          </a:p>
          <a:p>
            <a:endParaRPr lang="en-US" u="none" dirty="0"/>
          </a:p>
          <a:p>
            <a:r>
              <a:rPr lang="en-US" u="sng" dirty="0"/>
              <a:t>Notes</a:t>
            </a:r>
            <a:endParaRPr lang="en-US" u="none" dirty="0"/>
          </a:p>
          <a:p>
            <a:endParaRPr lang="en-US" u="none" dirty="0"/>
          </a:p>
          <a:p>
            <a:r>
              <a:rPr lang="en-US" u="none" dirty="0"/>
              <a:t>The State Business Expense Reimbursement Laws Chart provides an overview of states that require reimbursement in some form. Issuing, tracking, and retrieving equipment is a commonplace issue for employers in general.</a:t>
            </a:r>
          </a:p>
          <a:p>
            <a:endParaRPr lang="en-US" u="none" dirty="0"/>
          </a:p>
          <a:p>
            <a:r>
              <a:rPr lang="en-US" u="sng" dirty="0"/>
              <a:t>Risk Assessment</a:t>
            </a:r>
          </a:p>
          <a:p>
            <a:endParaRPr lang="en-US" u="sng" dirty="0"/>
          </a:p>
          <a:p>
            <a:pPr marL="171450" indent="-171450">
              <a:buFont typeface="Arial" panose="020B0604020202020204" pitchFamily="34" charset="0"/>
              <a:buChar char="•"/>
            </a:pPr>
            <a:r>
              <a:rPr lang="en-US" u="none" dirty="0"/>
              <a:t>Hybrid: Low risk, as most hybrid employees will be in the state, and state law does not address equipment reimbursement in North Carolina. Bordering states do not appear to have state laws on the issue, but this could change, making border colleges slightly more exposed. Retrieval of equipment is made easier due to the physical presence of a hybrid employee.</a:t>
            </a:r>
          </a:p>
          <a:p>
            <a:pPr marL="171450" indent="-171450">
              <a:buFont typeface="Arial" panose="020B0604020202020204" pitchFamily="34" charset="0"/>
              <a:buChar char="•"/>
            </a:pPr>
            <a:r>
              <a:rPr lang="en-US" u="none" dirty="0"/>
              <a:t>In-State: Medium risk, as in-state employees will be in the state, and state law does not address equipment reimbursement in North Carolina. Retrieval of equipment can be challenging due to the lack of a physical presence of the teleworking employee.</a:t>
            </a:r>
          </a:p>
          <a:p>
            <a:pPr marL="171450" indent="-171450">
              <a:buFont typeface="Arial" panose="020B0604020202020204" pitchFamily="34" charset="0"/>
              <a:buChar char="•"/>
            </a:pPr>
            <a:r>
              <a:rPr lang="en-US" u="none" dirty="0"/>
              <a:t>Out-of-State: High risk, as an out-of-state employee’s jurisdiction may have laws that address this issue. Retrieval of equipment can be extremely challenging due to the lack of a physical presence and the jurisdictional challenges that may emerge.</a:t>
            </a:r>
            <a:endParaRPr lang="en-US" dirty="0"/>
          </a:p>
        </p:txBody>
      </p:sp>
      <p:sp>
        <p:nvSpPr>
          <p:cNvPr id="4" name="Slide Number Placeholder 3"/>
          <p:cNvSpPr>
            <a:spLocks noGrp="1"/>
          </p:cNvSpPr>
          <p:nvPr>
            <p:ph type="sldNum" sz="quarter" idx="5"/>
          </p:nvPr>
        </p:nvSpPr>
        <p:spPr/>
        <p:txBody>
          <a:bodyPr/>
          <a:lstStyle/>
          <a:p>
            <a:fld id="{5390B161-FF7E-4548-BA07-D6FF0357B3D8}" type="slidenum">
              <a:rPr lang="en-US" smtClean="0"/>
              <a:t>16</a:t>
            </a:fld>
            <a:endParaRPr lang="en-US" dirty="0"/>
          </a:p>
        </p:txBody>
      </p:sp>
    </p:spTree>
    <p:extLst>
      <p:ext uri="{BB962C8B-B14F-4D97-AF65-F5344CB8AC3E}">
        <p14:creationId xmlns:p14="http://schemas.microsoft.com/office/powerpoint/2010/main" val="320143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endParaRPr lang="en-US" u="sng" dirty="0"/>
          </a:p>
          <a:p>
            <a:pPr marL="171450" indent="-171450">
              <a:buFont typeface="Arial" panose="020B0604020202020204" pitchFamily="34" charset="0"/>
              <a:buChar char="•"/>
            </a:pPr>
            <a:r>
              <a:rPr lang="en-US" u="none" dirty="0"/>
              <a:t>https://www.adp.com/spark/articles/2022/06/implications-of-work-from-anywhere-when-remote-workers-cross-state-lines.aspx</a:t>
            </a:r>
          </a:p>
          <a:p>
            <a:pPr marL="171450" indent="-171450">
              <a:buFont typeface="Arial" panose="020B0604020202020204" pitchFamily="34" charset="0"/>
              <a:buChar char="•"/>
            </a:pPr>
            <a:endParaRPr lang="en-US" u="none" dirty="0"/>
          </a:p>
          <a:p>
            <a:r>
              <a:rPr lang="en-US" u="sng" dirty="0"/>
              <a:t>Notes</a:t>
            </a:r>
            <a:endParaRPr lang="en-US" u="none" dirty="0"/>
          </a:p>
          <a:p>
            <a:endParaRPr lang="en-US" u="none" dirty="0"/>
          </a:p>
          <a:p>
            <a:r>
              <a:rPr lang="en-US" u="none" dirty="0"/>
              <a:t>This issue is typically more of a private-sector concern, but it may arise, especially for foundations depending upon the structure and type. Ample research is likely needed to determine how big of an issue this is; I mention it here as a concern, but not one I can speak with great authority on.</a:t>
            </a:r>
          </a:p>
          <a:p>
            <a:endParaRPr lang="en-US" u="none" dirty="0"/>
          </a:p>
          <a:p>
            <a:r>
              <a:rPr lang="en-US" u="sng" dirty="0"/>
              <a:t>Risk Assessment</a:t>
            </a:r>
          </a:p>
          <a:p>
            <a:endParaRPr lang="en-US" u="sng" dirty="0"/>
          </a:p>
          <a:p>
            <a:pPr marL="171450" indent="-171450">
              <a:buFont typeface="Arial" panose="020B0604020202020204" pitchFamily="34" charset="0"/>
              <a:buChar char="•"/>
            </a:pPr>
            <a:r>
              <a:rPr lang="en-US" u="none" dirty="0"/>
              <a:t>Hybrid: Low risk, as most hybrid employees will be in the state, and your organization should be in compliance with licensing, at least at a state-level. Local level issues, like zoning laws and home occupation licenses, may present a challenge. Border colleges, however, may face additional challenges.</a:t>
            </a:r>
          </a:p>
          <a:p>
            <a:pPr marL="171450" indent="-171450">
              <a:buFont typeface="Arial" panose="020B0604020202020204" pitchFamily="34" charset="0"/>
              <a:buChar char="•"/>
            </a:pPr>
            <a:r>
              <a:rPr lang="en-US" u="none" dirty="0"/>
              <a:t>In-State: Low risk, as in-state employees will be in the state, and your organization should be in compliance with licensing, at least at a state-level. Local level issues, like zoning laws and home occupation licenses, may present a challenge.</a:t>
            </a:r>
          </a:p>
          <a:p>
            <a:pPr marL="171450" indent="-171450">
              <a:buFont typeface="Arial" panose="020B0604020202020204" pitchFamily="34" charset="0"/>
              <a:buChar char="•"/>
            </a:pPr>
            <a:r>
              <a:rPr lang="en-US" u="none" dirty="0"/>
              <a:t>Out-of-State: Medium risk, as an out-of-state employee’s jurisdiction may have laws that address this issue.</a:t>
            </a:r>
            <a:endParaRPr lang="en-US" dirty="0"/>
          </a:p>
        </p:txBody>
      </p:sp>
      <p:sp>
        <p:nvSpPr>
          <p:cNvPr id="4" name="Slide Number Placeholder 3"/>
          <p:cNvSpPr>
            <a:spLocks noGrp="1"/>
          </p:cNvSpPr>
          <p:nvPr>
            <p:ph type="sldNum" sz="quarter" idx="5"/>
          </p:nvPr>
        </p:nvSpPr>
        <p:spPr/>
        <p:txBody>
          <a:bodyPr/>
          <a:lstStyle/>
          <a:p>
            <a:fld id="{5390B161-FF7E-4548-BA07-D6FF0357B3D8}" type="slidenum">
              <a:rPr lang="en-US" smtClean="0"/>
              <a:t>17</a:t>
            </a:fld>
            <a:endParaRPr lang="en-US" dirty="0"/>
          </a:p>
        </p:txBody>
      </p:sp>
    </p:spTree>
    <p:extLst>
      <p:ext uri="{BB962C8B-B14F-4D97-AF65-F5344CB8AC3E}">
        <p14:creationId xmlns:p14="http://schemas.microsoft.com/office/powerpoint/2010/main" val="405252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endParaRPr lang="en-US" u="sng" dirty="0"/>
          </a:p>
          <a:p>
            <a:pPr marL="171450" indent="-171450">
              <a:buFont typeface="Arial" panose="020B0604020202020204" pitchFamily="34" charset="0"/>
              <a:buChar char="•"/>
            </a:pPr>
            <a:r>
              <a:rPr lang="en-US" u="none" dirty="0"/>
              <a:t>https://www.adp.com/spark/articles/2022/06/implications-of-work-from-anywhere-when-remote-workers-cross-state-lines.aspx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https://us.practicallaw.thomsonreuters.com/w-001-3935</a:t>
            </a:r>
          </a:p>
          <a:p>
            <a:pPr marL="171450" indent="-171450">
              <a:buFont typeface="Arial" panose="020B0604020202020204" pitchFamily="34" charset="0"/>
              <a:buChar char="•"/>
            </a:pPr>
            <a:endParaRPr lang="en-US" u="none" dirty="0"/>
          </a:p>
          <a:p>
            <a:r>
              <a:rPr lang="en-US" u="sng" dirty="0"/>
              <a:t>Notes</a:t>
            </a:r>
            <a:endParaRPr lang="en-US" u="none" dirty="0"/>
          </a:p>
          <a:p>
            <a:endParaRPr lang="en-US" u="none" dirty="0"/>
          </a:p>
          <a:p>
            <a:r>
              <a:rPr lang="en-US" u="none" dirty="0"/>
              <a:t>State-funded employees should be covered, given our discussions with our workers’ compensation insurer. However, you should consider checking with the insurer yourself. Employees who are not state-funded, however, may be covered under a different policy; talk with your insurer to find out what coverage they can provide to out-of-state teleworkers, if any. You may need extra coverage, especially given the jurisdiction in which your employee is operating.</a:t>
            </a:r>
          </a:p>
          <a:p>
            <a:endParaRPr lang="en-US" u="none" dirty="0"/>
          </a:p>
          <a:p>
            <a:r>
              <a:rPr lang="en-US" u="sng" dirty="0"/>
              <a:t>Risk Assessment</a:t>
            </a:r>
          </a:p>
          <a:p>
            <a:endParaRPr lang="en-US" u="sng" dirty="0"/>
          </a:p>
          <a:p>
            <a:pPr marL="171450" indent="-171450">
              <a:buFont typeface="Arial" panose="020B0604020202020204" pitchFamily="34" charset="0"/>
              <a:buChar char="•"/>
            </a:pPr>
            <a:r>
              <a:rPr lang="en-US" u="none" dirty="0"/>
              <a:t>Hybrid: Low risk, as most hybrid employees will be in the state, and your organization should have the appropriate policies in place. Border colleges, however, may face additional challenges, though these should be relatively easy to address.</a:t>
            </a:r>
          </a:p>
          <a:p>
            <a:pPr marL="171450" indent="-171450">
              <a:buFont typeface="Arial" panose="020B0604020202020204" pitchFamily="34" charset="0"/>
              <a:buChar char="•"/>
            </a:pPr>
            <a:r>
              <a:rPr lang="en-US" u="none" dirty="0"/>
              <a:t>In-State: Low risk, as in-state employees will be in the state, and your organization should have the appropriate policies in place.</a:t>
            </a:r>
          </a:p>
          <a:p>
            <a:pPr marL="171450" indent="-171450">
              <a:buFont typeface="Arial" panose="020B0604020202020204" pitchFamily="34" charset="0"/>
              <a:buChar char="•"/>
            </a:pPr>
            <a:r>
              <a:rPr lang="en-US" u="none" dirty="0"/>
              <a:t>Out-of-State: Medium risk, as an out-of-state employee’s location will need to be registered with your workers’ compensation insurer. Certain jurisdictions may be problematic or may not be covered by your current insurer.</a:t>
            </a:r>
            <a:endParaRPr lang="en-US" dirty="0"/>
          </a:p>
        </p:txBody>
      </p:sp>
      <p:sp>
        <p:nvSpPr>
          <p:cNvPr id="4" name="Slide Number Placeholder 3"/>
          <p:cNvSpPr>
            <a:spLocks noGrp="1"/>
          </p:cNvSpPr>
          <p:nvPr>
            <p:ph type="sldNum" sz="quarter" idx="5"/>
          </p:nvPr>
        </p:nvSpPr>
        <p:spPr/>
        <p:txBody>
          <a:bodyPr/>
          <a:lstStyle/>
          <a:p>
            <a:fld id="{5390B161-FF7E-4548-BA07-D6FF0357B3D8}" type="slidenum">
              <a:rPr lang="en-US" smtClean="0"/>
              <a:t>18</a:t>
            </a:fld>
            <a:endParaRPr lang="en-US" dirty="0"/>
          </a:p>
        </p:txBody>
      </p:sp>
    </p:spTree>
    <p:extLst>
      <p:ext uri="{BB962C8B-B14F-4D97-AF65-F5344CB8AC3E}">
        <p14:creationId xmlns:p14="http://schemas.microsoft.com/office/powerpoint/2010/main" val="368244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endParaRPr lang="en-US" u="none" dirty="0"/>
          </a:p>
          <a:p>
            <a:endParaRPr lang="en-US" u="none" dirty="0"/>
          </a:p>
          <a:p>
            <a:pPr marL="171450" indent="-171450">
              <a:buFont typeface="Arial" panose="020B0604020202020204" pitchFamily="34" charset="0"/>
              <a:buChar char="•"/>
            </a:pPr>
            <a:r>
              <a:rPr lang="en-US" u="none" dirty="0"/>
              <a:t>https://oshr.nc.gov/policies/teleworking-program-policy</a:t>
            </a:r>
          </a:p>
        </p:txBody>
      </p:sp>
      <p:sp>
        <p:nvSpPr>
          <p:cNvPr id="4" name="Slide Number Placeholder 3"/>
          <p:cNvSpPr>
            <a:spLocks noGrp="1"/>
          </p:cNvSpPr>
          <p:nvPr>
            <p:ph type="sldNum" sz="quarter" idx="5"/>
          </p:nvPr>
        </p:nvSpPr>
        <p:spPr/>
        <p:txBody>
          <a:bodyPr/>
          <a:lstStyle/>
          <a:p>
            <a:fld id="{5390B161-FF7E-4548-BA07-D6FF0357B3D8}" type="slidenum">
              <a:rPr lang="en-US" smtClean="0"/>
              <a:t>19</a:t>
            </a:fld>
            <a:endParaRPr lang="en-US" dirty="0"/>
          </a:p>
        </p:txBody>
      </p:sp>
    </p:spTree>
    <p:extLst>
      <p:ext uri="{BB962C8B-B14F-4D97-AF65-F5344CB8AC3E}">
        <p14:creationId xmlns:p14="http://schemas.microsoft.com/office/powerpoint/2010/main" val="161526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Health Insurance – Employees in another state are likely out-of-network for your insurance plan.</a:t>
            </a:r>
          </a:p>
          <a:p>
            <a:pPr marL="171450" indent="-171450">
              <a:buFont typeface="Arial" panose="020B0604020202020204" pitchFamily="34" charset="0"/>
              <a:buChar char="•"/>
            </a:pPr>
            <a:r>
              <a:rPr lang="en-US" dirty="0"/>
              <a:t>Changing Locations – Employees need to understand that approval is done on a site-by-site basis, not through a blanket teleworking approval.</a:t>
            </a:r>
          </a:p>
          <a:p>
            <a:pPr marL="171450" indent="-171450">
              <a:buFont typeface="Arial" panose="020B0604020202020204" pitchFamily="34" charset="0"/>
              <a:buChar char="•"/>
            </a:pPr>
            <a:r>
              <a:rPr lang="en-US" dirty="0"/>
              <a:t>Intentional Transfer – Employees may attempt to transfer to a jurisdiction that gives more favorable treatment to the employee.</a:t>
            </a:r>
          </a:p>
          <a:p>
            <a:pPr marL="171450" indent="-171450">
              <a:buFont typeface="Arial" panose="020B0604020202020204" pitchFamily="34" charset="0"/>
              <a:buChar char="•"/>
            </a:pPr>
            <a:r>
              <a:rPr lang="en-US" dirty="0"/>
              <a:t>Appropriate Standards – Should teleworking be allowed in-state? Out-of-state? Or would “commuting distance” be more appropriate? What standards will you use to determine if teleworking is allowable or not?</a:t>
            </a:r>
          </a:p>
          <a:p>
            <a:pPr marL="171450" indent="-171450">
              <a:buFont typeface="Arial" panose="020B0604020202020204" pitchFamily="34" charset="0"/>
              <a:buChar char="•"/>
            </a:pPr>
            <a:r>
              <a:rPr lang="en-US" dirty="0"/>
              <a:t>Colleges vs. Foundations – Colleges are a public entity, whereas foundations are often non-profit corporations. Foundations may thus face other challenges and enjoy fewer protections.</a:t>
            </a:r>
          </a:p>
          <a:p>
            <a:pPr marL="171450" indent="-171450">
              <a:buFont typeface="Arial" panose="020B0604020202020204" pitchFamily="34" charset="0"/>
              <a:buChar char="•"/>
            </a:pPr>
            <a:r>
              <a:rPr lang="en-US" dirty="0"/>
              <a:t>Information Security – How are you going to ensure information remains secure? What about FERPA or HIPPA information? Employment records? Do you have the resources in place to allow for secure communication if working remote?</a:t>
            </a:r>
          </a:p>
          <a:p>
            <a:pPr marL="171450" indent="-171450">
              <a:buFont typeface="Arial" panose="020B0604020202020204" pitchFamily="34" charset="0"/>
              <a:buChar char="•"/>
            </a:pPr>
            <a:r>
              <a:rPr lang="en-US" dirty="0"/>
              <a:t>Federal Concerns – Federal laws that were once simple to implement may become more complex. Don’t forget to consider the ADA and FLSA. OSHA requirements should also be considered.</a:t>
            </a:r>
          </a:p>
          <a:p>
            <a:pPr marL="171450" indent="-171450">
              <a:buFont typeface="Arial" panose="020B0604020202020204" pitchFamily="34" charset="0"/>
              <a:buChar char="•"/>
            </a:pPr>
            <a:r>
              <a:rPr lang="en-US" dirty="0"/>
              <a:t>Clear Policies &amp; Procedures – It is best to have policies and procedures that address these challenges, or at least creates a procedure for investigating these challenges and documenting the resolutions if done on a case-by-case basis.</a:t>
            </a:r>
          </a:p>
        </p:txBody>
      </p:sp>
      <p:sp>
        <p:nvSpPr>
          <p:cNvPr id="4" name="Slide Number Placeholder 3"/>
          <p:cNvSpPr>
            <a:spLocks noGrp="1"/>
          </p:cNvSpPr>
          <p:nvPr>
            <p:ph type="sldNum" sz="quarter" idx="5"/>
          </p:nvPr>
        </p:nvSpPr>
        <p:spPr/>
        <p:txBody>
          <a:bodyPr/>
          <a:lstStyle/>
          <a:p>
            <a:fld id="{5390B161-FF7E-4548-BA07-D6FF0357B3D8}" type="slidenum">
              <a:rPr lang="en-US" smtClean="0"/>
              <a:t>20</a:t>
            </a:fld>
            <a:endParaRPr lang="en-US" dirty="0"/>
          </a:p>
        </p:txBody>
      </p:sp>
    </p:spTree>
    <p:extLst>
      <p:ext uri="{BB962C8B-B14F-4D97-AF65-F5344CB8AC3E}">
        <p14:creationId xmlns:p14="http://schemas.microsoft.com/office/powerpoint/2010/main" val="329200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0B161-FF7E-4548-BA07-D6FF0357B3D8}" type="slidenum">
              <a:rPr lang="en-US" smtClean="0"/>
              <a:t>26</a:t>
            </a:fld>
            <a:endParaRPr lang="en-US" dirty="0"/>
          </a:p>
        </p:txBody>
      </p:sp>
    </p:spTree>
    <p:extLst>
      <p:ext uri="{BB962C8B-B14F-4D97-AF65-F5344CB8AC3E}">
        <p14:creationId xmlns:p14="http://schemas.microsoft.com/office/powerpoint/2010/main" val="297657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0B161-FF7E-4548-BA07-D6FF0357B3D8}" type="slidenum">
              <a:rPr lang="en-US" smtClean="0"/>
              <a:t>2</a:t>
            </a:fld>
            <a:endParaRPr lang="en-US" dirty="0"/>
          </a:p>
        </p:txBody>
      </p:sp>
    </p:spTree>
    <p:extLst>
      <p:ext uri="{BB962C8B-B14F-4D97-AF65-F5344CB8AC3E}">
        <p14:creationId xmlns:p14="http://schemas.microsoft.com/office/powerpoint/2010/main" val="421701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90B161-FF7E-4548-BA07-D6FF0357B3D8}" type="slidenum">
              <a:rPr lang="en-US" smtClean="0"/>
              <a:t>3</a:t>
            </a:fld>
            <a:endParaRPr lang="en-US" dirty="0"/>
          </a:p>
        </p:txBody>
      </p:sp>
    </p:spTree>
    <p:extLst>
      <p:ext uri="{BB962C8B-B14F-4D97-AF65-F5344CB8AC3E}">
        <p14:creationId xmlns:p14="http://schemas.microsoft.com/office/powerpoint/2010/main" val="410425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dirty="0"/>
              <a:t>https://www.pewresearch.org/short-reads/2023/03/30/about-a-third-of-us-workers-who-can-work-from-home-do-so-all-the-time/</a:t>
            </a:r>
          </a:p>
          <a:p>
            <a:pPr marL="171450" indent="-171450">
              <a:buFont typeface="Arial" panose="020B0604020202020204" pitchFamily="34" charset="0"/>
              <a:buChar char="•"/>
            </a:pPr>
            <a:r>
              <a:rPr lang="en-US" dirty="0"/>
              <a:t>https://www.pewresearch.org/wp-content/uploads/2023/03/remote-hybrid-workers-topline.pdf</a:t>
            </a:r>
          </a:p>
          <a:p>
            <a:endParaRPr lang="en-US" dirty="0"/>
          </a:p>
          <a:p>
            <a:r>
              <a:rPr lang="en-US" u="sng" dirty="0"/>
              <a:t>Notes</a:t>
            </a:r>
          </a:p>
          <a:p>
            <a:endParaRPr lang="en-US" u="sng" dirty="0"/>
          </a:p>
          <a:p>
            <a:r>
              <a:rPr lang="en-US" dirty="0"/>
              <a:t>This graph is only indicative of teleworkable jobs – the numbers do not reflect the people who are still reporting on-site because their jobs cannot be done at an alternate site (e.g., janitorial, maintenance, and sales staff). The article provides a general overview wherein most of the data in this table can be found. However, the remainder of the data is obtained from the survey details PDF. Data for October 2020, January 2022, and February 2023 can be found on page 3 under the question coded WFHCURR. Pre-Pandemic data can be found on page 3 under the question coded WFHPAST; responses over the three-year timeframe were averaged. “All of the time” = Fully Telework; “Most of the time” and “Some of the time” = Hybrid; “Rarely” and “Never” = Fully Office.</a:t>
            </a:r>
          </a:p>
        </p:txBody>
      </p:sp>
      <p:sp>
        <p:nvSpPr>
          <p:cNvPr id="4" name="Slide Number Placeholder 3"/>
          <p:cNvSpPr>
            <a:spLocks noGrp="1"/>
          </p:cNvSpPr>
          <p:nvPr>
            <p:ph type="sldNum" sz="quarter" idx="5"/>
          </p:nvPr>
        </p:nvSpPr>
        <p:spPr/>
        <p:txBody>
          <a:bodyPr/>
          <a:lstStyle/>
          <a:p>
            <a:fld id="{5390B161-FF7E-4548-BA07-D6FF0357B3D8}" type="slidenum">
              <a:rPr lang="en-US" smtClean="0"/>
              <a:t>4</a:t>
            </a:fld>
            <a:endParaRPr lang="en-US" dirty="0"/>
          </a:p>
        </p:txBody>
      </p:sp>
    </p:spTree>
    <p:extLst>
      <p:ext uri="{BB962C8B-B14F-4D97-AF65-F5344CB8AC3E}">
        <p14:creationId xmlns:p14="http://schemas.microsoft.com/office/powerpoint/2010/main" val="179955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dirty="0"/>
              <a:t>https://www.pewresearch.org/short-reads/2023/03/30/about-a-third-of-us-workers-who-can-work-from-home-do-so-all-the-time/</a:t>
            </a:r>
          </a:p>
          <a:p>
            <a:pPr marL="171450" indent="-171450">
              <a:buFont typeface="Arial" panose="020B0604020202020204" pitchFamily="34" charset="0"/>
              <a:buChar char="•"/>
            </a:pPr>
            <a:r>
              <a:rPr lang="en-US" dirty="0"/>
              <a:t>https://www.pewresearch.org/wp-content/uploads/2023/03/remote-hybrid-workers-topline.pdf</a:t>
            </a:r>
          </a:p>
          <a:p>
            <a:endParaRPr lang="en-US" u="sng" dirty="0"/>
          </a:p>
          <a:p>
            <a:endParaRPr lang="en-US" u="sng" dirty="0"/>
          </a:p>
          <a:p>
            <a:r>
              <a:rPr lang="en-US" u="sng" dirty="0"/>
              <a:t>Notes</a:t>
            </a:r>
          </a:p>
          <a:p>
            <a:r>
              <a:rPr lang="en-US" u="none" dirty="0"/>
              <a:t>This table is the same as the previous table, but rearranged to show the trends for each category of work over time.</a:t>
            </a:r>
          </a:p>
        </p:txBody>
      </p:sp>
      <p:sp>
        <p:nvSpPr>
          <p:cNvPr id="4" name="Slide Number Placeholder 3"/>
          <p:cNvSpPr>
            <a:spLocks noGrp="1"/>
          </p:cNvSpPr>
          <p:nvPr>
            <p:ph type="sldNum" sz="quarter" idx="5"/>
          </p:nvPr>
        </p:nvSpPr>
        <p:spPr/>
        <p:txBody>
          <a:bodyPr/>
          <a:lstStyle/>
          <a:p>
            <a:fld id="{5390B161-FF7E-4548-BA07-D6FF0357B3D8}" type="slidenum">
              <a:rPr lang="en-US" smtClean="0"/>
              <a:t>5</a:t>
            </a:fld>
            <a:endParaRPr lang="en-US" dirty="0"/>
          </a:p>
        </p:txBody>
      </p:sp>
    </p:spTree>
    <p:extLst>
      <p:ext uri="{BB962C8B-B14F-4D97-AF65-F5344CB8AC3E}">
        <p14:creationId xmlns:p14="http://schemas.microsoft.com/office/powerpoint/2010/main" val="262407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dirty="0"/>
              <a:t>https://www.pewresearch.org/short-reads/2023/03/30/about-a-third-of-us-workers-who-can-work-from-home-do-so-all-the-time/</a:t>
            </a:r>
          </a:p>
          <a:p>
            <a:pPr marL="171450" indent="-171450">
              <a:buFont typeface="Arial" panose="020B0604020202020204" pitchFamily="34" charset="0"/>
              <a:buChar char="•"/>
            </a:pPr>
            <a:r>
              <a:rPr lang="en-US" u="none" dirty="0"/>
              <a:t>https://www.bls.gov/news.release/atus.nr0.htm</a:t>
            </a:r>
          </a:p>
          <a:p>
            <a:endParaRPr lang="en-US" u="sng" dirty="0"/>
          </a:p>
          <a:p>
            <a:r>
              <a:rPr lang="en-US" u="sng" dirty="0"/>
              <a:t>Notes</a:t>
            </a:r>
          </a:p>
          <a:p>
            <a:endParaRPr lang="en-US" u="none" dirty="0"/>
          </a:p>
          <a:p>
            <a:r>
              <a:rPr lang="en-US" u="none" dirty="0"/>
              <a:t>This list was drawn from a combination of sources. Work-life balance and increased productivity came directly from Pew Research’s report. Decreased costs and accommodating other personality types came from anecdotal evidence within my own work environment. Telework statistic from 2022 comes from BLS Economic News Release.</a:t>
            </a:r>
          </a:p>
        </p:txBody>
      </p:sp>
      <p:sp>
        <p:nvSpPr>
          <p:cNvPr id="4" name="Slide Number Placeholder 3"/>
          <p:cNvSpPr>
            <a:spLocks noGrp="1"/>
          </p:cNvSpPr>
          <p:nvPr>
            <p:ph type="sldNum" sz="quarter" idx="5"/>
          </p:nvPr>
        </p:nvSpPr>
        <p:spPr/>
        <p:txBody>
          <a:bodyPr/>
          <a:lstStyle/>
          <a:p>
            <a:fld id="{5390B161-FF7E-4548-BA07-D6FF0357B3D8}" type="slidenum">
              <a:rPr lang="en-US" smtClean="0"/>
              <a:t>6</a:t>
            </a:fld>
            <a:endParaRPr lang="en-US" dirty="0"/>
          </a:p>
        </p:txBody>
      </p:sp>
    </p:spTree>
    <p:extLst>
      <p:ext uri="{BB962C8B-B14F-4D97-AF65-F5344CB8AC3E}">
        <p14:creationId xmlns:p14="http://schemas.microsoft.com/office/powerpoint/2010/main" val="237837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r>
              <a:rPr lang="en-US" u="sng" dirty="0"/>
              <a:t>https://www.shrm.org/resourcesandtools/hr-topics/technology/pages/why-are-some-companies-moving-away-from-telework.aspx</a:t>
            </a:r>
          </a:p>
          <a:p>
            <a:pPr marL="171450" indent="-171450">
              <a:buFont typeface="Arial" panose="020B0604020202020204" pitchFamily="34" charset="0"/>
              <a:buChar char="•"/>
            </a:pPr>
            <a:r>
              <a:rPr lang="en-US" u="sng" dirty="0"/>
              <a:t>https://us.practicallaw.thomsonreuters.com/w-001-3935</a:t>
            </a:r>
          </a:p>
          <a:p>
            <a:pPr marL="171450" indent="-171450">
              <a:buFont typeface="Arial" panose="020B0604020202020204" pitchFamily="34" charset="0"/>
              <a:buChar char="•"/>
            </a:pPr>
            <a:endParaRPr lang="en-US" u="sng" dirty="0"/>
          </a:p>
          <a:p>
            <a:r>
              <a:rPr lang="en-US" u="sng" dirty="0"/>
              <a:t>Notes</a:t>
            </a:r>
          </a:p>
          <a:p>
            <a:endParaRPr lang="en-US" u="sng" dirty="0"/>
          </a:p>
          <a:p>
            <a:r>
              <a:rPr lang="en-US" u="none" dirty="0"/>
              <a:t>Most of this slide is from anecdotal evidence based off of observations in my own work environment as well as issues discussed and taught in NC Office of State Human Resources training. A preference for telework and flexible work arrangements does appear to be more pronounced in the younger generations, while the abilities to attract inaccessible talent, to support and retain employees who have to relocate, and to prepare for future emergencies are logical consequences without need of much further explanation. Increased productivity on focused tasks is anecdotal in nature, while reduced costs is supported by the SHRM article source. Westlaw’s Remote Employees: Best Practices article provides additional support.</a:t>
            </a:r>
          </a:p>
        </p:txBody>
      </p:sp>
      <p:sp>
        <p:nvSpPr>
          <p:cNvPr id="4" name="Slide Number Placeholder 3"/>
          <p:cNvSpPr>
            <a:spLocks noGrp="1"/>
          </p:cNvSpPr>
          <p:nvPr>
            <p:ph type="sldNum" sz="quarter" idx="5"/>
          </p:nvPr>
        </p:nvSpPr>
        <p:spPr/>
        <p:txBody>
          <a:bodyPr/>
          <a:lstStyle/>
          <a:p>
            <a:fld id="{5390B161-FF7E-4548-BA07-D6FF0357B3D8}" type="slidenum">
              <a:rPr lang="en-US" smtClean="0"/>
              <a:t>7</a:t>
            </a:fld>
            <a:endParaRPr lang="en-US" dirty="0"/>
          </a:p>
        </p:txBody>
      </p:sp>
    </p:spTree>
    <p:extLst>
      <p:ext uri="{BB962C8B-B14F-4D97-AF65-F5344CB8AC3E}">
        <p14:creationId xmlns:p14="http://schemas.microsoft.com/office/powerpoint/2010/main" val="828282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endParaRPr lang="en-US"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a:t>https://us.practicallaw.thomsonreuters.com/w-001-3935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sng" dirty="0"/>
          </a:p>
          <a:p>
            <a:r>
              <a:rPr lang="en-US" u="sng" dirty="0"/>
              <a:t>Notes</a:t>
            </a:r>
            <a:endParaRPr lang="en-US" u="none" dirty="0"/>
          </a:p>
          <a:p>
            <a:endParaRPr lang="en-US" u="none" dirty="0"/>
          </a:p>
          <a:p>
            <a:r>
              <a:rPr lang="en-US" u="none" dirty="0"/>
              <a:t>The vast majority of these issues are anecdotal in nature, though they are all generally well-discussed enough that they merit concern and serious consideration. While some, like resource costs, difficulty in communicating, and challenges relating to organizational culture, are all relatively apparent, the morale and equity concerns are a bit less obvious and potentially more difficult to ferret out. Legal and risk concerns are taken up in future slides. Westlaw’s Remote Employees: Best Practices article provides additional support.</a:t>
            </a:r>
          </a:p>
        </p:txBody>
      </p:sp>
      <p:sp>
        <p:nvSpPr>
          <p:cNvPr id="4" name="Slide Number Placeholder 3"/>
          <p:cNvSpPr>
            <a:spLocks noGrp="1"/>
          </p:cNvSpPr>
          <p:nvPr>
            <p:ph type="sldNum" sz="quarter" idx="5"/>
          </p:nvPr>
        </p:nvSpPr>
        <p:spPr/>
        <p:txBody>
          <a:bodyPr/>
          <a:lstStyle/>
          <a:p>
            <a:fld id="{5390B161-FF7E-4548-BA07-D6FF0357B3D8}" type="slidenum">
              <a:rPr lang="en-US" smtClean="0"/>
              <a:t>8</a:t>
            </a:fld>
            <a:endParaRPr lang="en-US" dirty="0"/>
          </a:p>
        </p:txBody>
      </p:sp>
    </p:spTree>
    <p:extLst>
      <p:ext uri="{BB962C8B-B14F-4D97-AF65-F5344CB8AC3E}">
        <p14:creationId xmlns:p14="http://schemas.microsoft.com/office/powerpoint/2010/main" val="82424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Sources</a:t>
            </a:r>
          </a:p>
          <a:p>
            <a:endParaRPr lang="en-US" u="sng" dirty="0"/>
          </a:p>
          <a:p>
            <a:pPr marL="171450" indent="-171450">
              <a:buFont typeface="Arial" panose="020B0604020202020204" pitchFamily="34" charset="0"/>
              <a:buChar char="•"/>
            </a:pPr>
            <a:r>
              <a:rPr lang="en-US" u="none" dirty="0"/>
              <a:t>https://www.adp.com/spark/articles/2022/06/implications-of-work-from-anywhere-when-remote-workers-cross-state-lines.aspx</a:t>
            </a:r>
          </a:p>
          <a:p>
            <a:pPr marL="171450" indent="-171450">
              <a:buFont typeface="Arial" panose="020B0604020202020204" pitchFamily="34" charset="0"/>
              <a:buChar char="•"/>
            </a:pPr>
            <a:r>
              <a:rPr lang="en-US" u="none" dirty="0"/>
              <a:t>https://us.practicallaw.thomsonreuters.com/w-001-3935</a:t>
            </a:r>
          </a:p>
          <a:p>
            <a:endParaRPr lang="en-US" u="none" dirty="0"/>
          </a:p>
          <a:p>
            <a:r>
              <a:rPr lang="en-US" u="sng" dirty="0"/>
              <a:t>Notes</a:t>
            </a:r>
            <a:endParaRPr lang="en-US" u="none" dirty="0"/>
          </a:p>
          <a:p>
            <a:endParaRPr lang="en-US" u="none" dirty="0"/>
          </a:p>
          <a:p>
            <a:r>
              <a:rPr lang="en-US" u="none" dirty="0"/>
              <a:t>The potential issues were generated through both research and internal discussions with key colleagues in my organization. Each of these items are regulated at least in part by the individual states, so standards may vary. Further, while standards may currently be the same or mostly the same across jurisdictions (e.g., health insurance coverage requirements are likely largely similar due to the federal ACA law, minimum wage is likely not much of a concern given the recent minimum wage boost to State-funded employees, etc.), this could change over time. The Westlaw Remote Employees Best Practices resource is invaluable in enumerating state and local laws that need to be considered.</a:t>
            </a:r>
          </a:p>
          <a:p>
            <a:endParaRPr lang="en-US" u="none" dirty="0"/>
          </a:p>
          <a:p>
            <a:r>
              <a:rPr lang="en-US" u="sng" dirty="0"/>
              <a:t>Risk Assessment</a:t>
            </a:r>
          </a:p>
          <a:p>
            <a:endParaRPr lang="en-US" u="sng" dirty="0"/>
          </a:p>
          <a:p>
            <a:pPr marL="171450" indent="-171450">
              <a:buFont typeface="Arial" panose="020B0604020202020204" pitchFamily="34" charset="0"/>
              <a:buChar char="•"/>
            </a:pPr>
            <a:r>
              <a:rPr lang="en-US" u="none" dirty="0"/>
              <a:t>Hybrid: Low risk, as most hybrid employees will be in the state, and your organization should already be taking these issues into consideration. Border colleges, however, may run into some challenges.</a:t>
            </a:r>
          </a:p>
          <a:p>
            <a:pPr marL="171450" indent="-171450">
              <a:buFont typeface="Arial" panose="020B0604020202020204" pitchFamily="34" charset="0"/>
              <a:buChar char="•"/>
            </a:pPr>
            <a:r>
              <a:rPr lang="en-US" u="none" dirty="0"/>
              <a:t>In-State: Low risk, in-state employees will be in the state, and your organization should already be taking these issues into consideration.</a:t>
            </a:r>
          </a:p>
          <a:p>
            <a:pPr marL="171450" indent="-171450">
              <a:buFont typeface="Arial" panose="020B0604020202020204" pitchFamily="34" charset="0"/>
              <a:buChar char="•"/>
            </a:pPr>
            <a:r>
              <a:rPr lang="en-US" u="none" dirty="0"/>
              <a:t>Out-of-State: High risk, as an out-of-state employee may implicate any or all of the potential issues. Research and care is merited, and while some states present fewer issues, others will present more.</a:t>
            </a:r>
          </a:p>
        </p:txBody>
      </p:sp>
      <p:sp>
        <p:nvSpPr>
          <p:cNvPr id="4" name="Slide Number Placeholder 3"/>
          <p:cNvSpPr>
            <a:spLocks noGrp="1"/>
          </p:cNvSpPr>
          <p:nvPr>
            <p:ph type="sldNum" sz="quarter" idx="5"/>
          </p:nvPr>
        </p:nvSpPr>
        <p:spPr/>
        <p:txBody>
          <a:bodyPr/>
          <a:lstStyle/>
          <a:p>
            <a:fld id="{5390B161-FF7E-4548-BA07-D6FF0357B3D8}" type="slidenum">
              <a:rPr lang="en-US" smtClean="0"/>
              <a:t>11</a:t>
            </a:fld>
            <a:endParaRPr lang="en-US" dirty="0"/>
          </a:p>
        </p:txBody>
      </p:sp>
    </p:spTree>
    <p:extLst>
      <p:ext uri="{BB962C8B-B14F-4D97-AF65-F5344CB8AC3E}">
        <p14:creationId xmlns:p14="http://schemas.microsoft.com/office/powerpoint/2010/main" val="314767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96732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301668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152116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712A0-EF49-4CBE-9F02-C16112D0D70C}"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284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682608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254111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7739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127024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120166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40372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381420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139967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326497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73314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103417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120518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9C776-5D95-4963-A4CF-7384F8BB51C9}" type="datetimeFigureOut">
              <a:rPr lang="en-US" smtClean="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712A0-EF49-4CBE-9F02-C16112D0D70C}" type="slidenum">
              <a:rPr lang="en-US" smtClean="0"/>
              <a:t>‹#›</a:t>
            </a:fld>
            <a:endParaRPr lang="en-US" dirty="0"/>
          </a:p>
        </p:txBody>
      </p:sp>
    </p:spTree>
    <p:extLst>
      <p:ext uri="{BB962C8B-B14F-4D97-AF65-F5344CB8AC3E}">
        <p14:creationId xmlns:p14="http://schemas.microsoft.com/office/powerpoint/2010/main" val="12458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9D9C776-5D95-4963-A4CF-7384F8BB51C9}" type="datetimeFigureOut">
              <a:rPr lang="en-US" smtClean="0"/>
              <a:t>9/4/2023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EE712A0-EF49-4CBE-9F02-C16112D0D70C}" type="slidenum">
              <a:rPr lang="en-US" smtClean="0"/>
              <a:t>‹#›</a:t>
            </a:fld>
            <a:endParaRPr lang="en-US" dirty="0"/>
          </a:p>
        </p:txBody>
      </p:sp>
    </p:spTree>
    <p:extLst>
      <p:ext uri="{BB962C8B-B14F-4D97-AF65-F5344CB8AC3E}">
        <p14:creationId xmlns:p14="http://schemas.microsoft.com/office/powerpoint/2010/main" val="332164752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hyperlink" Target="https://www.nccommunitycolleges.edu/sbcccode" TargetMode="External"/><Relationship Id="rId13" Type="http://schemas.openxmlformats.org/officeDocument/2006/relationships/hyperlink" Target="https://us.practicallaw.thomsonreuters.com/w-001-3935" TargetMode="External"/><Relationship Id="rId18" Type="http://schemas.openxmlformats.org/officeDocument/2006/relationships/hyperlink" Target="https://www.bls.gov/news.release/atus.nr0.htm" TargetMode="External"/><Relationship Id="rId3" Type="http://schemas.openxmlformats.org/officeDocument/2006/relationships/hyperlink" Target="https://www.adp.com/spark/articles/2022/06/implications-of-work-from-anywhere-when-remote-workers-cross-state-lines.aspx" TargetMode="External"/><Relationship Id="rId7" Type="http://schemas.openxmlformats.org/officeDocument/2006/relationships/hyperlink" Target="https://oshr.nc.gov/policies/hours-work-and-overtime-compensation" TargetMode="External"/><Relationship Id="rId12" Type="http://schemas.openxmlformats.org/officeDocument/2006/relationships/hyperlink" Target="https://www.shrm.org/resourcesandtools/hr-topics/technology/pages/why-are-some-companies-moving-away-from-telework.aspx" TargetMode="External"/><Relationship Id="rId17" Type="http://schemas.openxmlformats.org/officeDocument/2006/relationships/hyperlink" Target="https://www.dol.gov/agencies/eta/advisories/unemployment-insurance-program-letter-no-20-04" TargetMode="External"/><Relationship Id="rId2" Type="http://schemas.openxmlformats.org/officeDocument/2006/relationships/notesSlide" Target="../notesSlides/notesSlide19.xml"/><Relationship Id="rId16" Type="http://schemas.openxmlformats.org/officeDocument/2006/relationships/hyperlink" Target="https://us.practicallaw.thomsonreuters.com/QACompare/Builder/State" TargetMode="External"/><Relationship Id="rId1" Type="http://schemas.openxmlformats.org/officeDocument/2006/relationships/slideLayout" Target="../slideLayouts/slideLayout2.xml"/><Relationship Id="rId6" Type="http://schemas.openxmlformats.org/officeDocument/2006/relationships/hyperlink" Target="https://oshr.nc.gov/policies/teleworking-program-policy" TargetMode="External"/><Relationship Id="rId11" Type="http://schemas.openxmlformats.org/officeDocument/2006/relationships/hyperlink" Target="https://www.pewresearch.org/wp-content/uploads/2023/03/remote-hybrid-workers-topline.pdf" TargetMode="External"/><Relationship Id="rId5" Type="http://schemas.openxmlformats.org/officeDocument/2006/relationships/hyperlink" Target="https://www.militaryonesource.mil/financial-legal/legal/military-spouses-residency-relief-act/" TargetMode="External"/><Relationship Id="rId15" Type="http://schemas.openxmlformats.org/officeDocument/2006/relationships/hyperlink" Target="https://us.practicallaw.thomsonreuters.com/w-027-3761" TargetMode="External"/><Relationship Id="rId10" Type="http://schemas.openxmlformats.org/officeDocument/2006/relationships/hyperlink" Target="https://www.pewresearch.org/short-reads/2023/03/30/about-a-third-of-us-workers-who-can-work-from-home-do-so-all-the-time/" TargetMode="External"/><Relationship Id="rId4" Type="http://schemas.openxmlformats.org/officeDocument/2006/relationships/hyperlink" Target="https://www.justia.com/50-state-surveys/recording-phone-calls-and-conversations/" TargetMode="External"/><Relationship Id="rId9" Type="http://schemas.openxmlformats.org/officeDocument/2006/relationships/hyperlink" Target="https://www.oregon.gov/boli/workers/Pages/minimum-wage-schedule.aspx" TargetMode="External"/><Relationship Id="rId14" Type="http://schemas.openxmlformats.org/officeDocument/2006/relationships/hyperlink" Target="https://us.practicallaw.thomsonreuters.com/4-597-386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B90A-A9C2-479E-84EC-CFE600F37574}"/>
              </a:ext>
            </a:extLst>
          </p:cNvPr>
          <p:cNvSpPr>
            <a:spLocks noGrp="1"/>
          </p:cNvSpPr>
          <p:nvPr>
            <p:ph type="ctrTitle"/>
          </p:nvPr>
        </p:nvSpPr>
        <p:spPr/>
        <p:txBody>
          <a:bodyPr/>
          <a:lstStyle/>
          <a:p>
            <a:r>
              <a:rPr lang="en-US" dirty="0"/>
              <a:t>Teleworking</a:t>
            </a:r>
          </a:p>
        </p:txBody>
      </p:sp>
      <p:sp>
        <p:nvSpPr>
          <p:cNvPr id="3" name="Subtitle 2">
            <a:extLst>
              <a:ext uri="{FF2B5EF4-FFF2-40B4-BE49-F238E27FC236}">
                <a16:creationId xmlns:a16="http://schemas.microsoft.com/office/drawing/2014/main" id="{A8C900C1-606D-4D47-AD96-ACE5D2C5C36B}"/>
              </a:ext>
            </a:extLst>
          </p:cNvPr>
          <p:cNvSpPr>
            <a:spLocks noGrp="1"/>
          </p:cNvSpPr>
          <p:nvPr>
            <p:ph type="subTitle" idx="1"/>
          </p:nvPr>
        </p:nvSpPr>
        <p:spPr/>
        <p:txBody>
          <a:bodyPr>
            <a:normAutofit/>
          </a:bodyPr>
          <a:lstStyle/>
          <a:p>
            <a:r>
              <a:rPr lang="en-US" dirty="0"/>
              <a:t>Magical Solution for Employee Productivity and Happiness</a:t>
            </a:r>
          </a:p>
          <a:p>
            <a:r>
              <a:rPr lang="en-US" dirty="0"/>
              <a:t>or</a:t>
            </a:r>
          </a:p>
          <a:p>
            <a:r>
              <a:rPr lang="en-US" dirty="0"/>
              <a:t>Bane of Management’s and Legal’s Existences</a:t>
            </a:r>
          </a:p>
        </p:txBody>
      </p:sp>
      <p:sp>
        <p:nvSpPr>
          <p:cNvPr id="4" name="Subtitle 2">
            <a:extLst>
              <a:ext uri="{FF2B5EF4-FFF2-40B4-BE49-F238E27FC236}">
                <a16:creationId xmlns:a16="http://schemas.microsoft.com/office/drawing/2014/main" id="{62C257BB-2A6E-391D-7135-EB38643D41B5}"/>
              </a:ext>
            </a:extLst>
          </p:cNvPr>
          <p:cNvSpPr txBox="1">
            <a:spLocks/>
          </p:cNvSpPr>
          <p:nvPr/>
        </p:nvSpPr>
        <p:spPr>
          <a:xfrm>
            <a:off x="1595269" y="5875020"/>
            <a:ext cx="9001462" cy="838200"/>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t>Prepared for the 2023 NCACCT Leadership Seminar</a:t>
            </a:r>
          </a:p>
          <a:p>
            <a:r>
              <a:rPr lang="en-US" dirty="0"/>
              <a:t>NCACCA Attorneys Meeting – Thursday, August 31, 2023</a:t>
            </a:r>
          </a:p>
          <a:p>
            <a:r>
              <a:rPr lang="en-US" dirty="0"/>
              <a:t>Mr. Jonathan White, Staff Attorney at Central Carolina Community College</a:t>
            </a:r>
          </a:p>
        </p:txBody>
      </p:sp>
    </p:spTree>
    <p:extLst>
      <p:ext uri="{BB962C8B-B14F-4D97-AF65-F5344CB8AC3E}">
        <p14:creationId xmlns:p14="http://schemas.microsoft.com/office/powerpoint/2010/main" val="1861350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500"/>
                                        <p:tgtEl>
                                          <p:spTgt spid="3">
                                            <p:txEl>
                                              <p:pRg st="1" end="1"/>
                                            </p:txEl>
                                          </p:spTgt>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334-B815-5011-5271-E5EEA47BF284}"/>
              </a:ext>
            </a:extLst>
          </p:cNvPr>
          <p:cNvSpPr>
            <a:spLocks noGrp="1"/>
          </p:cNvSpPr>
          <p:nvPr>
            <p:ph type="title"/>
          </p:nvPr>
        </p:nvSpPr>
        <p:spPr/>
        <p:txBody>
          <a:bodyPr>
            <a:normAutofit/>
          </a:bodyPr>
          <a:lstStyle/>
          <a:p>
            <a:r>
              <a:rPr lang="en-US" dirty="0"/>
              <a:t>AND One Very Important Point</a:t>
            </a:r>
          </a:p>
        </p:txBody>
      </p:sp>
      <p:sp>
        <p:nvSpPr>
          <p:cNvPr id="5" name="Content Placeholder 4">
            <a:extLst>
              <a:ext uri="{FF2B5EF4-FFF2-40B4-BE49-F238E27FC236}">
                <a16:creationId xmlns:a16="http://schemas.microsoft.com/office/drawing/2014/main" id="{317C5A34-31CB-6047-8D33-3CA2ABD1FBEB}"/>
              </a:ext>
            </a:extLst>
          </p:cNvPr>
          <p:cNvSpPr>
            <a:spLocks noGrp="1"/>
          </p:cNvSpPr>
          <p:nvPr>
            <p:ph idx="1"/>
          </p:nvPr>
        </p:nvSpPr>
        <p:spPr>
          <a:xfrm>
            <a:off x="1466850" y="2463800"/>
            <a:ext cx="9247652" cy="3327400"/>
          </a:xfrm>
        </p:spPr>
        <p:txBody>
          <a:bodyPr>
            <a:normAutofit/>
          </a:bodyPr>
          <a:lstStyle/>
          <a:p>
            <a:pPr marL="0" indent="0" algn="ctr">
              <a:buNone/>
            </a:pPr>
            <a:r>
              <a:rPr lang="en-US" dirty="0"/>
              <a:t>THIS IS NOT AND SHOULD NOT BE CONSIDERED LEGAL ADVICE. THESE ARE GENERAL CONCERNS AND ISSUES THAT YOU MAY FACE WHEN DEALING WITH TELEWORKING ISSUES. YOU CAN AND SHOULD DISCUSS EACH OF THESE ISSUES WITH YOUR ATTORNEY, HUMAN RESOURCES OFFICER, CHIEF FINANCIAL OFFICER, AND/OR TAX CONSULTANT, AS APPROPRIATE.</a:t>
            </a:r>
          </a:p>
          <a:p>
            <a:pPr marL="0" indent="0" algn="ctr">
              <a:buNone/>
            </a:pPr>
            <a:endParaRPr lang="en-US" dirty="0"/>
          </a:p>
          <a:p>
            <a:pPr marL="0" indent="0" algn="ctr">
              <a:buNone/>
            </a:pPr>
            <a:r>
              <a:rPr lang="en-US" dirty="0"/>
              <a:t>PLEASE DO NOT SUE ME.</a:t>
            </a:r>
          </a:p>
        </p:txBody>
      </p:sp>
    </p:spTree>
    <p:extLst>
      <p:ext uri="{BB962C8B-B14F-4D97-AF65-F5344CB8AC3E}">
        <p14:creationId xmlns:p14="http://schemas.microsoft.com/office/powerpoint/2010/main" val="257149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018A-472D-4A6A-A46A-B2459F2E6354}"/>
              </a:ext>
            </a:extLst>
          </p:cNvPr>
          <p:cNvSpPr>
            <a:spLocks noGrp="1"/>
          </p:cNvSpPr>
          <p:nvPr>
            <p:ph type="title"/>
          </p:nvPr>
        </p:nvSpPr>
        <p:spPr/>
        <p:txBody>
          <a:bodyPr/>
          <a:lstStyle/>
          <a:p>
            <a:r>
              <a:rPr lang="en-US" dirty="0"/>
              <a:t>Human resource laws</a:t>
            </a:r>
          </a:p>
        </p:txBody>
      </p:sp>
      <p:sp>
        <p:nvSpPr>
          <p:cNvPr id="3" name="Content Placeholder 2">
            <a:extLst>
              <a:ext uri="{FF2B5EF4-FFF2-40B4-BE49-F238E27FC236}">
                <a16:creationId xmlns:a16="http://schemas.microsoft.com/office/drawing/2014/main" id="{45E61E2A-1E36-46FF-8019-51970A80E88B}"/>
              </a:ext>
            </a:extLst>
          </p:cNvPr>
          <p:cNvSpPr>
            <a:spLocks noGrp="1"/>
          </p:cNvSpPr>
          <p:nvPr>
            <p:ph sz="half" idx="1"/>
          </p:nvPr>
        </p:nvSpPr>
        <p:spPr/>
        <p:txBody>
          <a:bodyPr>
            <a:normAutofit fontScale="70000" lnSpcReduction="20000"/>
          </a:bodyPr>
          <a:lstStyle/>
          <a:p>
            <a:r>
              <a:rPr lang="en-US" dirty="0"/>
              <a:t>State laws govern based off of where the employee is working, not where the employer is based.</a:t>
            </a:r>
          </a:p>
          <a:p>
            <a:r>
              <a:rPr lang="en-US" dirty="0"/>
              <a:t>Potential issues include:</a:t>
            </a:r>
          </a:p>
          <a:p>
            <a:pPr lvl="1"/>
            <a:r>
              <a:rPr lang="en-US" dirty="0"/>
              <a:t>Health insurance coverage requirements</a:t>
            </a:r>
          </a:p>
          <a:p>
            <a:pPr lvl="1"/>
            <a:r>
              <a:rPr lang="en-US" dirty="0"/>
              <a:t>Mandatory sick leave</a:t>
            </a:r>
          </a:p>
          <a:p>
            <a:pPr lvl="1"/>
            <a:r>
              <a:rPr lang="en-US" dirty="0"/>
              <a:t>Minimum wage requirements</a:t>
            </a:r>
          </a:p>
          <a:p>
            <a:pPr lvl="1"/>
            <a:r>
              <a:rPr lang="en-US" dirty="0"/>
              <a:t>Required disclosures</a:t>
            </a:r>
          </a:p>
          <a:p>
            <a:pPr lvl="1"/>
            <a:r>
              <a:rPr lang="en-US" dirty="0"/>
              <a:t>Wage statement requirements</a:t>
            </a:r>
          </a:p>
          <a:p>
            <a:pPr lvl="1"/>
            <a:r>
              <a:rPr lang="en-US" dirty="0"/>
              <a:t>Overtime</a:t>
            </a:r>
          </a:p>
          <a:p>
            <a:pPr lvl="1"/>
            <a:r>
              <a:rPr lang="en-US" dirty="0"/>
              <a:t>Disability insurance</a:t>
            </a:r>
          </a:p>
          <a:p>
            <a:pPr lvl="1"/>
            <a:r>
              <a:rPr lang="en-US" dirty="0"/>
              <a:t>Reporting requirements</a:t>
            </a:r>
          </a:p>
          <a:p>
            <a:pPr lvl="1"/>
            <a:r>
              <a:rPr lang="en-US" dirty="0"/>
              <a:t>Background screening restrictions</a:t>
            </a:r>
          </a:p>
          <a:p>
            <a:pPr lvl="1"/>
            <a:r>
              <a:rPr lang="en-US" dirty="0"/>
              <a:t>Privacy laws</a:t>
            </a:r>
          </a:p>
        </p:txBody>
      </p:sp>
      <p:sp>
        <p:nvSpPr>
          <p:cNvPr id="4" name="Content Placeholder 3">
            <a:extLst>
              <a:ext uri="{FF2B5EF4-FFF2-40B4-BE49-F238E27FC236}">
                <a16:creationId xmlns:a16="http://schemas.microsoft.com/office/drawing/2014/main" id="{1B51EF35-096F-1C20-43D4-B3CCC508AF89}"/>
              </a:ext>
            </a:extLst>
          </p:cNvPr>
          <p:cNvSpPr>
            <a:spLocks noGrp="1"/>
          </p:cNvSpPr>
          <p:nvPr>
            <p:ph sz="half" idx="2"/>
          </p:nvPr>
        </p:nvSpPr>
        <p:spPr/>
        <p:txBody>
          <a:bodyPr>
            <a:noAutofit/>
          </a:bodyPr>
          <a:lstStyle/>
          <a:p>
            <a:r>
              <a:rPr lang="en-US" dirty="0">
                <a:solidFill>
                  <a:srgbClr val="13FF7E"/>
                </a:solidFill>
              </a:rPr>
              <a:t>Hybrid: Low Risk</a:t>
            </a:r>
          </a:p>
          <a:p>
            <a:endParaRPr lang="en-US" dirty="0"/>
          </a:p>
          <a:p>
            <a:r>
              <a:rPr lang="en-US" dirty="0">
                <a:solidFill>
                  <a:srgbClr val="13FF7E"/>
                </a:solidFill>
              </a:rPr>
              <a:t>In-State: Low Risk</a:t>
            </a:r>
          </a:p>
          <a:p>
            <a:endParaRPr lang="en-US" dirty="0"/>
          </a:p>
          <a:p>
            <a:r>
              <a:rPr lang="en-US" dirty="0">
                <a:solidFill>
                  <a:srgbClr val="FF2929"/>
                </a:solidFill>
              </a:rPr>
              <a:t>Out-of-State: High Risk</a:t>
            </a:r>
          </a:p>
        </p:txBody>
      </p:sp>
    </p:spTree>
    <p:extLst>
      <p:ext uri="{BB962C8B-B14F-4D97-AF65-F5344CB8AC3E}">
        <p14:creationId xmlns:p14="http://schemas.microsoft.com/office/powerpoint/2010/main" val="2672752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500"/>
                                        <p:tgtEl>
                                          <p:spTgt spid="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1BE3-EA96-46A9-9D34-926C6A9278B3}"/>
              </a:ext>
            </a:extLst>
          </p:cNvPr>
          <p:cNvSpPr>
            <a:spLocks noGrp="1"/>
          </p:cNvSpPr>
          <p:nvPr>
            <p:ph type="title"/>
          </p:nvPr>
        </p:nvSpPr>
        <p:spPr/>
        <p:txBody>
          <a:bodyPr/>
          <a:lstStyle/>
          <a:p>
            <a:r>
              <a:rPr lang="en-US" dirty="0"/>
              <a:t>Human Resource Laws (Cont.)</a:t>
            </a:r>
          </a:p>
        </p:txBody>
      </p:sp>
      <p:sp>
        <p:nvSpPr>
          <p:cNvPr id="4" name="Text Placeholder 3">
            <a:extLst>
              <a:ext uri="{FF2B5EF4-FFF2-40B4-BE49-F238E27FC236}">
                <a16:creationId xmlns:a16="http://schemas.microsoft.com/office/drawing/2014/main" id="{DBE51DEE-A12D-489F-9360-1FC2594464F9}"/>
              </a:ext>
            </a:extLst>
          </p:cNvPr>
          <p:cNvSpPr>
            <a:spLocks noGrp="1"/>
          </p:cNvSpPr>
          <p:nvPr>
            <p:ph type="body" idx="1"/>
          </p:nvPr>
        </p:nvSpPr>
        <p:spPr/>
        <p:txBody>
          <a:bodyPr/>
          <a:lstStyle/>
          <a:p>
            <a:r>
              <a:rPr lang="en-US" dirty="0"/>
              <a:t>Sick Leave Treatment</a:t>
            </a:r>
          </a:p>
        </p:txBody>
      </p:sp>
      <p:sp>
        <p:nvSpPr>
          <p:cNvPr id="5" name="Content Placeholder 4">
            <a:extLst>
              <a:ext uri="{FF2B5EF4-FFF2-40B4-BE49-F238E27FC236}">
                <a16:creationId xmlns:a16="http://schemas.microsoft.com/office/drawing/2014/main" id="{F9368492-A80E-4A44-80CE-32221C7C0E98}"/>
              </a:ext>
            </a:extLst>
          </p:cNvPr>
          <p:cNvSpPr>
            <a:spLocks noGrp="1"/>
          </p:cNvSpPr>
          <p:nvPr>
            <p:ph sz="half" idx="2"/>
          </p:nvPr>
        </p:nvSpPr>
        <p:spPr>
          <a:xfrm>
            <a:off x="913795" y="2912232"/>
            <a:ext cx="5107208" cy="3336168"/>
          </a:xfrm>
        </p:spPr>
        <p:txBody>
          <a:bodyPr>
            <a:normAutofit fontScale="62500" lnSpcReduction="20000"/>
          </a:bodyPr>
          <a:lstStyle/>
          <a:p>
            <a:r>
              <a:rPr lang="en-US" dirty="0"/>
              <a:t>North Carolina: 8 hours per month for full-time employees</a:t>
            </a:r>
          </a:p>
          <a:p>
            <a:endParaRPr lang="en-US" dirty="0"/>
          </a:p>
          <a:p>
            <a:r>
              <a:rPr lang="en-US" dirty="0"/>
              <a:t>Arizona: 1 hour per 30 hours of work, regardless of status</a:t>
            </a:r>
          </a:p>
          <a:p>
            <a:r>
              <a:rPr lang="en-US" dirty="0"/>
              <a:t>California: Same as Arizona, but more complicated &amp; municipalities can have additional laws</a:t>
            </a:r>
          </a:p>
          <a:p>
            <a:r>
              <a:rPr lang="en-US" dirty="0"/>
              <a:t>Pennsylvania: 1 hour per 35 hours of work, but only if employee lives in Allegheny County; Pittsburgh and Philadelphia have requirements as well</a:t>
            </a:r>
          </a:p>
          <a:p>
            <a:endParaRPr lang="en-US" dirty="0"/>
          </a:p>
          <a:p>
            <a:r>
              <a:rPr lang="en-US" dirty="0"/>
              <a:t>Leave caps, rollover provisions, and acceptable uses of leave, among other issues, vary state-by-state</a:t>
            </a:r>
          </a:p>
        </p:txBody>
      </p:sp>
      <p:sp>
        <p:nvSpPr>
          <p:cNvPr id="6" name="Text Placeholder 5">
            <a:extLst>
              <a:ext uri="{FF2B5EF4-FFF2-40B4-BE49-F238E27FC236}">
                <a16:creationId xmlns:a16="http://schemas.microsoft.com/office/drawing/2014/main" id="{203BE62E-C7AE-48DE-9D32-CFB3A978FB68}"/>
              </a:ext>
            </a:extLst>
          </p:cNvPr>
          <p:cNvSpPr>
            <a:spLocks noGrp="1"/>
          </p:cNvSpPr>
          <p:nvPr>
            <p:ph type="body" sz="quarter" idx="3"/>
          </p:nvPr>
        </p:nvSpPr>
        <p:spPr/>
        <p:txBody>
          <a:bodyPr/>
          <a:lstStyle/>
          <a:p>
            <a:r>
              <a:rPr lang="en-US" dirty="0"/>
              <a:t>Overtime Treatment</a:t>
            </a:r>
          </a:p>
        </p:txBody>
      </p:sp>
      <p:sp>
        <p:nvSpPr>
          <p:cNvPr id="7" name="Content Placeholder 6">
            <a:extLst>
              <a:ext uri="{FF2B5EF4-FFF2-40B4-BE49-F238E27FC236}">
                <a16:creationId xmlns:a16="http://schemas.microsoft.com/office/drawing/2014/main" id="{FDBFCD5D-6641-4F83-8D3B-ED7663A5A3A7}"/>
              </a:ext>
            </a:extLst>
          </p:cNvPr>
          <p:cNvSpPr>
            <a:spLocks noGrp="1"/>
          </p:cNvSpPr>
          <p:nvPr>
            <p:ph sz="quarter" idx="4"/>
          </p:nvPr>
        </p:nvSpPr>
        <p:spPr>
          <a:xfrm>
            <a:off x="6172200" y="2912231"/>
            <a:ext cx="5095357" cy="3336167"/>
          </a:xfrm>
        </p:spPr>
        <p:txBody>
          <a:bodyPr>
            <a:normAutofit fontScale="62500" lnSpcReduction="20000"/>
          </a:bodyPr>
          <a:lstStyle/>
          <a:p>
            <a:r>
              <a:rPr lang="en-US" dirty="0"/>
              <a:t>North Carolina: More than 40 hours a week are entitled to OT; compensatory time is allowable for public entities</a:t>
            </a:r>
          </a:p>
          <a:p>
            <a:endParaRPr lang="en-US" dirty="0"/>
          </a:p>
          <a:p>
            <a:r>
              <a:rPr lang="en-US" dirty="0"/>
              <a:t>California: More than 8 hours in a DAY are entitled to OT at 1.5x rate; more than 12 hours in a DAY is compensated at 2x rate</a:t>
            </a:r>
          </a:p>
          <a:p>
            <a:r>
              <a:rPr lang="en-US" dirty="0"/>
              <a:t>Colorado: More than 40 hours per week, 12 hours per workday, or 12 consecutive hours are entitled to OT at 1.5x rate; employer must use method most beneficial to employee</a:t>
            </a:r>
          </a:p>
          <a:p>
            <a:r>
              <a:rPr lang="en-US" dirty="0"/>
              <a:t>Maine: More than 40 hours per week are entitled to OT at 1.5x rate, with rate to include all earnings, bonuses, commissions, and other compensation</a:t>
            </a:r>
          </a:p>
        </p:txBody>
      </p:sp>
    </p:spTree>
    <p:extLst>
      <p:ext uri="{BB962C8B-B14F-4D97-AF65-F5344CB8AC3E}">
        <p14:creationId xmlns:p14="http://schemas.microsoft.com/office/powerpoint/2010/main" val="261044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allAtOnce"/>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1BE3-EA96-46A9-9D34-926C6A9278B3}"/>
              </a:ext>
            </a:extLst>
          </p:cNvPr>
          <p:cNvSpPr>
            <a:spLocks noGrp="1"/>
          </p:cNvSpPr>
          <p:nvPr>
            <p:ph type="title"/>
          </p:nvPr>
        </p:nvSpPr>
        <p:spPr/>
        <p:txBody>
          <a:bodyPr/>
          <a:lstStyle/>
          <a:p>
            <a:r>
              <a:rPr lang="en-US" dirty="0"/>
              <a:t>Human Resource Laws (Cont.)</a:t>
            </a:r>
          </a:p>
        </p:txBody>
      </p:sp>
      <p:sp>
        <p:nvSpPr>
          <p:cNvPr id="4" name="Text Placeholder 3">
            <a:extLst>
              <a:ext uri="{FF2B5EF4-FFF2-40B4-BE49-F238E27FC236}">
                <a16:creationId xmlns:a16="http://schemas.microsoft.com/office/drawing/2014/main" id="{DBE51DEE-A12D-489F-9360-1FC2594464F9}"/>
              </a:ext>
            </a:extLst>
          </p:cNvPr>
          <p:cNvSpPr>
            <a:spLocks noGrp="1"/>
          </p:cNvSpPr>
          <p:nvPr>
            <p:ph type="body" idx="1"/>
          </p:nvPr>
        </p:nvSpPr>
        <p:spPr/>
        <p:txBody>
          <a:bodyPr/>
          <a:lstStyle/>
          <a:p>
            <a:r>
              <a:rPr lang="en-US" dirty="0"/>
              <a:t>Privacy Treatment</a:t>
            </a:r>
          </a:p>
        </p:txBody>
      </p:sp>
      <p:sp>
        <p:nvSpPr>
          <p:cNvPr id="5" name="Content Placeholder 4">
            <a:extLst>
              <a:ext uri="{FF2B5EF4-FFF2-40B4-BE49-F238E27FC236}">
                <a16:creationId xmlns:a16="http://schemas.microsoft.com/office/drawing/2014/main" id="{F9368492-A80E-4A44-80CE-32221C7C0E98}"/>
              </a:ext>
            </a:extLst>
          </p:cNvPr>
          <p:cNvSpPr>
            <a:spLocks noGrp="1"/>
          </p:cNvSpPr>
          <p:nvPr>
            <p:ph sz="half" idx="2"/>
          </p:nvPr>
        </p:nvSpPr>
        <p:spPr/>
        <p:txBody>
          <a:bodyPr>
            <a:normAutofit fontScale="62500" lnSpcReduction="20000"/>
          </a:bodyPr>
          <a:lstStyle/>
          <a:p>
            <a:r>
              <a:rPr lang="en-US" dirty="0"/>
              <a:t>Communication Consent Requirements</a:t>
            </a:r>
          </a:p>
          <a:p>
            <a:pPr lvl="1"/>
            <a:r>
              <a:rPr lang="en-US" dirty="0"/>
              <a:t>North Carolina – Single-Party Consent</a:t>
            </a:r>
          </a:p>
          <a:p>
            <a:pPr lvl="1"/>
            <a:r>
              <a:rPr lang="en-US" dirty="0"/>
              <a:t>Most Others – Single-Party Consent</a:t>
            </a:r>
          </a:p>
          <a:p>
            <a:pPr lvl="1"/>
            <a:r>
              <a:rPr lang="en-US" dirty="0"/>
              <a:t>Minority (15 States) – All-Party Consent</a:t>
            </a:r>
          </a:p>
          <a:p>
            <a:pPr lvl="1"/>
            <a:r>
              <a:rPr lang="en-US" dirty="0"/>
              <a:t>Applies to intercepting, monitoring, or recording communication</a:t>
            </a:r>
          </a:p>
          <a:p>
            <a:pPr lvl="1"/>
            <a:endParaRPr lang="en-US" dirty="0"/>
          </a:p>
          <a:p>
            <a:r>
              <a:rPr lang="en-US" dirty="0"/>
              <a:t>Impacts</a:t>
            </a:r>
          </a:p>
          <a:p>
            <a:pPr lvl="1"/>
            <a:r>
              <a:rPr lang="en-US" dirty="0"/>
              <a:t>Lack of third-party consent</a:t>
            </a:r>
          </a:p>
          <a:p>
            <a:pPr lvl="1"/>
            <a:r>
              <a:rPr lang="en-US" dirty="0"/>
              <a:t>Providing notice to employees</a:t>
            </a:r>
          </a:p>
          <a:p>
            <a:pPr lvl="1"/>
            <a:r>
              <a:rPr lang="en-US" dirty="0"/>
              <a:t>New legislation that may bar or limit disciplinary action based on intercepted communications</a:t>
            </a:r>
          </a:p>
        </p:txBody>
      </p:sp>
      <p:sp>
        <p:nvSpPr>
          <p:cNvPr id="6" name="Text Placeholder 5">
            <a:extLst>
              <a:ext uri="{FF2B5EF4-FFF2-40B4-BE49-F238E27FC236}">
                <a16:creationId xmlns:a16="http://schemas.microsoft.com/office/drawing/2014/main" id="{203BE62E-C7AE-48DE-9D32-CFB3A978FB68}"/>
              </a:ext>
            </a:extLst>
          </p:cNvPr>
          <p:cNvSpPr>
            <a:spLocks noGrp="1"/>
          </p:cNvSpPr>
          <p:nvPr>
            <p:ph type="body" sz="quarter" idx="3"/>
          </p:nvPr>
        </p:nvSpPr>
        <p:spPr/>
        <p:txBody>
          <a:bodyPr/>
          <a:lstStyle/>
          <a:p>
            <a:r>
              <a:rPr lang="en-US" dirty="0"/>
              <a:t>Minimum Wage Treatment</a:t>
            </a:r>
          </a:p>
        </p:txBody>
      </p:sp>
      <p:sp>
        <p:nvSpPr>
          <p:cNvPr id="7" name="Content Placeholder 6">
            <a:extLst>
              <a:ext uri="{FF2B5EF4-FFF2-40B4-BE49-F238E27FC236}">
                <a16:creationId xmlns:a16="http://schemas.microsoft.com/office/drawing/2014/main" id="{FDBFCD5D-6641-4F83-8D3B-ED7663A5A3A7}"/>
              </a:ext>
            </a:extLst>
          </p:cNvPr>
          <p:cNvSpPr>
            <a:spLocks noGrp="1"/>
          </p:cNvSpPr>
          <p:nvPr>
            <p:ph sz="quarter" idx="4"/>
          </p:nvPr>
        </p:nvSpPr>
        <p:spPr/>
        <p:txBody>
          <a:bodyPr>
            <a:normAutofit fontScale="62500" lnSpcReduction="20000"/>
          </a:bodyPr>
          <a:lstStyle/>
          <a:p>
            <a:r>
              <a:rPr lang="en-US" dirty="0"/>
              <a:t>North Carolina: Minimum wage for State employees is $15/hour</a:t>
            </a:r>
          </a:p>
          <a:p>
            <a:endParaRPr lang="en-US" dirty="0"/>
          </a:p>
          <a:p>
            <a:r>
              <a:rPr lang="en-US" dirty="0"/>
              <a:t>California: Minimum wage is $15.50/hour, municipalities may establish higher wages (e.g., San Francisco is $18.07/hour)</a:t>
            </a:r>
          </a:p>
          <a:p>
            <a:r>
              <a:rPr lang="en-US" dirty="0"/>
              <a:t>District of Columbia: Minimum wage is $16.10/hour.</a:t>
            </a:r>
          </a:p>
          <a:p>
            <a:r>
              <a:rPr lang="en-US" dirty="0"/>
              <a:t>Oregon: Minimum wage is $15.45 if in Portland Metro, $13.20 in nonurban counties, and $14.20 otherwise; rates adjust automatically on an annual basis keyed to CPI</a:t>
            </a:r>
          </a:p>
        </p:txBody>
      </p:sp>
    </p:spTree>
    <p:extLst>
      <p:ext uri="{BB962C8B-B14F-4D97-AF65-F5344CB8AC3E}">
        <p14:creationId xmlns:p14="http://schemas.microsoft.com/office/powerpoint/2010/main" val="2412409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par>
                          <p:cTn id="36" fill="hold">
                            <p:stCondLst>
                              <p:cond delay="7500"/>
                            </p:stCondLst>
                            <p:childTnLst>
                              <p:par>
                                <p:cTn id="37" presetID="10" presetClass="entr" presetSubtype="0" fill="hold" grpId="0" nodeType="afterEffect">
                                  <p:stCondLst>
                                    <p:cond delay="50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par>
                          <p:cTn id="40" fill="hold">
                            <p:stCondLst>
                              <p:cond delay="8500"/>
                            </p:stCondLst>
                            <p:childTnLst>
                              <p:par>
                                <p:cTn id="41" presetID="10" presetClass="entr" presetSubtype="0" fill="hold" grpId="0" nodeType="afterEffect">
                                  <p:stCondLst>
                                    <p:cond delay="50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500"/>
                                        <p:tgtEl>
                                          <p:spTgt spid="5">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par>
                          <p:cTn id="49" fill="hold">
                            <p:stCondLst>
                              <p:cond delay="500"/>
                            </p:stCondLst>
                            <p:childTnLst>
                              <p:par>
                                <p:cTn id="50" presetID="10" presetClass="entr" presetSubtype="0" fill="hold" grpId="0" nodeType="afterEffect">
                                  <p:stCondLst>
                                    <p:cond delay="50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par>
                          <p:cTn id="53" fill="hold">
                            <p:stCondLst>
                              <p:cond delay="1500"/>
                            </p:stCondLst>
                            <p:childTnLst>
                              <p:par>
                                <p:cTn id="54" presetID="10" presetClass="entr" presetSubtype="0" fill="hold" grpId="0" nodeType="afterEffect">
                                  <p:stCondLst>
                                    <p:cond delay="50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500"/>
                                        <p:tgtEl>
                                          <p:spTgt spid="7">
                                            <p:txEl>
                                              <p:pRg st="2" end="2"/>
                                            </p:txEl>
                                          </p:spTgt>
                                        </p:tgtEl>
                                      </p:cBhvr>
                                    </p:animEffect>
                                  </p:childTnLst>
                                </p:cTn>
                              </p:par>
                            </p:childTnLst>
                          </p:cTn>
                        </p:par>
                        <p:par>
                          <p:cTn id="57" fill="hold">
                            <p:stCondLst>
                              <p:cond delay="2500"/>
                            </p:stCondLst>
                            <p:childTnLst>
                              <p:par>
                                <p:cTn id="58" presetID="10" presetClass="entr" presetSubtype="0" fill="hold" grpId="0" nodeType="afterEffect">
                                  <p:stCondLst>
                                    <p:cond delay="50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fade">
                                      <p:cBhvr>
                                        <p:cTn id="60" dur="500"/>
                                        <p:tgtEl>
                                          <p:spTgt spid="7">
                                            <p:txEl>
                                              <p:pRg st="3" end="3"/>
                                            </p:txEl>
                                          </p:spTgt>
                                        </p:tgtEl>
                                      </p:cBhvr>
                                    </p:animEffect>
                                  </p:childTnLst>
                                </p:cTn>
                              </p:par>
                            </p:childTnLst>
                          </p:cTn>
                        </p:par>
                        <p:par>
                          <p:cTn id="61" fill="hold">
                            <p:stCondLst>
                              <p:cond delay="3500"/>
                            </p:stCondLst>
                            <p:childTnLst>
                              <p:par>
                                <p:cTn id="62" presetID="10" presetClass="entr" presetSubtype="0" fill="hold" grpId="0" nodeType="afterEffect">
                                  <p:stCondLst>
                                    <p:cond delay="500"/>
                                  </p:stCondLst>
                                  <p:childTnLst>
                                    <p:set>
                                      <p:cBhvr>
                                        <p:cTn id="63" dur="1" fill="hold">
                                          <p:stCondLst>
                                            <p:cond delay="0"/>
                                          </p:stCondLst>
                                        </p:cTn>
                                        <p:tgtEl>
                                          <p:spTgt spid="7">
                                            <p:txEl>
                                              <p:pRg st="4" end="4"/>
                                            </p:txEl>
                                          </p:spTgt>
                                        </p:tgtEl>
                                        <p:attrNameLst>
                                          <p:attrName>style.visibility</p:attrName>
                                        </p:attrNameLst>
                                      </p:cBhvr>
                                      <p:to>
                                        <p:strVal val="visible"/>
                                      </p:to>
                                    </p:set>
                                    <p:animEffect transition="in" filter="fade">
                                      <p:cBhvr>
                                        <p:cTn id="6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492D53-8D03-47C2-9CD2-634B4C0E80BE}"/>
              </a:ext>
            </a:extLst>
          </p:cNvPr>
          <p:cNvSpPr>
            <a:spLocks noGrp="1"/>
          </p:cNvSpPr>
          <p:nvPr>
            <p:ph type="title"/>
          </p:nvPr>
        </p:nvSpPr>
        <p:spPr/>
        <p:txBody>
          <a:bodyPr/>
          <a:lstStyle/>
          <a:p>
            <a:r>
              <a:rPr lang="en-US" dirty="0"/>
              <a:t>Unemployment Insurance</a:t>
            </a:r>
          </a:p>
        </p:txBody>
      </p:sp>
      <p:sp>
        <p:nvSpPr>
          <p:cNvPr id="10" name="Content Placeholder 9">
            <a:extLst>
              <a:ext uri="{FF2B5EF4-FFF2-40B4-BE49-F238E27FC236}">
                <a16:creationId xmlns:a16="http://schemas.microsoft.com/office/drawing/2014/main" id="{186E297F-3F4B-440D-9847-A3C259D3EF8C}"/>
              </a:ext>
            </a:extLst>
          </p:cNvPr>
          <p:cNvSpPr>
            <a:spLocks noGrp="1"/>
          </p:cNvSpPr>
          <p:nvPr>
            <p:ph sz="half" idx="1"/>
          </p:nvPr>
        </p:nvSpPr>
        <p:spPr/>
        <p:txBody>
          <a:bodyPr>
            <a:normAutofit fontScale="85000" lnSpcReduction="10000"/>
          </a:bodyPr>
          <a:lstStyle/>
          <a:p>
            <a:r>
              <a:rPr lang="en-US" dirty="0"/>
              <a:t>Unemployment Insurance is determined based off of federal law:</a:t>
            </a:r>
          </a:p>
          <a:p>
            <a:pPr lvl="1"/>
            <a:r>
              <a:rPr lang="en-US" dirty="0"/>
              <a:t>State of localization</a:t>
            </a:r>
          </a:p>
          <a:p>
            <a:pPr lvl="1"/>
            <a:r>
              <a:rPr lang="en-US" dirty="0"/>
              <a:t>If no localization state, then on:</a:t>
            </a:r>
          </a:p>
          <a:p>
            <a:pPr lvl="2"/>
            <a:r>
              <a:rPr lang="en-US" dirty="0"/>
              <a:t>Individual’s base of operations</a:t>
            </a:r>
          </a:p>
          <a:p>
            <a:pPr lvl="2"/>
            <a:r>
              <a:rPr lang="en-US" dirty="0"/>
              <a:t>Place from which service is directed or controlled</a:t>
            </a:r>
          </a:p>
          <a:p>
            <a:pPr lvl="2"/>
            <a:r>
              <a:rPr lang="en-US" dirty="0"/>
              <a:t>Individual’s residence</a:t>
            </a:r>
          </a:p>
          <a:p>
            <a:pPr lvl="2"/>
            <a:endParaRPr lang="en-US" dirty="0"/>
          </a:p>
          <a:p>
            <a:r>
              <a:rPr lang="en-US" dirty="0"/>
              <a:t>Unemployment Insurance laws of each applicable state must be respected and applied</a:t>
            </a:r>
          </a:p>
        </p:txBody>
      </p:sp>
      <p:sp>
        <p:nvSpPr>
          <p:cNvPr id="2" name="Content Placeholder 1">
            <a:extLst>
              <a:ext uri="{FF2B5EF4-FFF2-40B4-BE49-F238E27FC236}">
                <a16:creationId xmlns:a16="http://schemas.microsoft.com/office/drawing/2014/main" id="{1D52A5DB-70D3-C937-93C4-65CBBCE8789F}"/>
              </a:ext>
            </a:extLst>
          </p:cNvPr>
          <p:cNvSpPr>
            <a:spLocks noGrp="1"/>
          </p:cNvSpPr>
          <p:nvPr>
            <p:ph sz="half" idx="2"/>
          </p:nvPr>
        </p:nvSpPr>
        <p:spPr/>
        <p:txBody>
          <a:bodyPr>
            <a:noAutofit/>
          </a:bodyPr>
          <a:lstStyle/>
          <a:p>
            <a:r>
              <a:rPr lang="en-US" dirty="0">
                <a:solidFill>
                  <a:srgbClr val="13FF7E"/>
                </a:solidFill>
              </a:rPr>
              <a:t>Hybrid: Low Risk</a:t>
            </a:r>
          </a:p>
          <a:p>
            <a:endParaRPr lang="en-US" dirty="0"/>
          </a:p>
          <a:p>
            <a:r>
              <a:rPr lang="en-US" dirty="0">
                <a:solidFill>
                  <a:srgbClr val="13FF7E"/>
                </a:solidFill>
              </a:rPr>
              <a:t>In-State: Low Risk</a:t>
            </a:r>
          </a:p>
          <a:p>
            <a:endParaRPr lang="en-US" dirty="0"/>
          </a:p>
          <a:p>
            <a:r>
              <a:rPr lang="en-US" dirty="0">
                <a:solidFill>
                  <a:srgbClr val="FF2929"/>
                </a:solidFill>
              </a:rPr>
              <a:t>Out-of-State: High Risk</a:t>
            </a:r>
          </a:p>
        </p:txBody>
      </p:sp>
    </p:spTree>
    <p:extLst>
      <p:ext uri="{BB962C8B-B14F-4D97-AF65-F5344CB8AC3E}">
        <p14:creationId xmlns:p14="http://schemas.microsoft.com/office/powerpoint/2010/main" val="2370465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492D53-8D03-47C2-9CD2-634B4C0E80BE}"/>
              </a:ext>
            </a:extLst>
          </p:cNvPr>
          <p:cNvSpPr>
            <a:spLocks noGrp="1"/>
          </p:cNvSpPr>
          <p:nvPr>
            <p:ph type="title"/>
          </p:nvPr>
        </p:nvSpPr>
        <p:spPr/>
        <p:txBody>
          <a:bodyPr/>
          <a:lstStyle/>
          <a:p>
            <a:r>
              <a:rPr lang="en-US" dirty="0"/>
              <a:t>Income tax &amp; Withholding laws</a:t>
            </a:r>
          </a:p>
        </p:txBody>
      </p:sp>
      <p:sp>
        <p:nvSpPr>
          <p:cNvPr id="10" name="Content Placeholder 9">
            <a:extLst>
              <a:ext uri="{FF2B5EF4-FFF2-40B4-BE49-F238E27FC236}">
                <a16:creationId xmlns:a16="http://schemas.microsoft.com/office/drawing/2014/main" id="{186E297F-3F4B-440D-9847-A3C259D3EF8C}"/>
              </a:ext>
            </a:extLst>
          </p:cNvPr>
          <p:cNvSpPr>
            <a:spLocks noGrp="1"/>
          </p:cNvSpPr>
          <p:nvPr>
            <p:ph sz="half" idx="1"/>
          </p:nvPr>
        </p:nvSpPr>
        <p:spPr/>
        <p:txBody>
          <a:bodyPr>
            <a:normAutofit lnSpcReduction="10000"/>
          </a:bodyPr>
          <a:lstStyle/>
          <a:p>
            <a:r>
              <a:rPr lang="en-US" dirty="0"/>
              <a:t>Typically based off of place where work is being performed</a:t>
            </a:r>
          </a:p>
          <a:p>
            <a:endParaRPr lang="en-US" dirty="0"/>
          </a:p>
          <a:p>
            <a:r>
              <a:rPr lang="en-US" dirty="0"/>
              <a:t>SCRA, MSRRA, and VBTA may impact this and must be considered on a case-by-case basis</a:t>
            </a:r>
          </a:p>
          <a:p>
            <a:pPr lvl="2"/>
            <a:endParaRPr lang="en-US" dirty="0"/>
          </a:p>
          <a:p>
            <a:r>
              <a:rPr lang="en-US" dirty="0"/>
              <a:t>Employee can take steps to file, but employer still has responsibility</a:t>
            </a:r>
          </a:p>
        </p:txBody>
      </p:sp>
      <p:sp>
        <p:nvSpPr>
          <p:cNvPr id="2" name="Content Placeholder 1">
            <a:extLst>
              <a:ext uri="{FF2B5EF4-FFF2-40B4-BE49-F238E27FC236}">
                <a16:creationId xmlns:a16="http://schemas.microsoft.com/office/drawing/2014/main" id="{1D52A5DB-70D3-C937-93C4-65CBBCE8789F}"/>
              </a:ext>
            </a:extLst>
          </p:cNvPr>
          <p:cNvSpPr>
            <a:spLocks noGrp="1"/>
          </p:cNvSpPr>
          <p:nvPr>
            <p:ph sz="half" idx="2"/>
          </p:nvPr>
        </p:nvSpPr>
        <p:spPr/>
        <p:txBody>
          <a:bodyPr>
            <a:normAutofit lnSpcReduction="10000"/>
          </a:bodyPr>
          <a:lstStyle/>
          <a:p>
            <a:r>
              <a:rPr lang="en-US" dirty="0">
                <a:solidFill>
                  <a:srgbClr val="13FF7E"/>
                </a:solidFill>
              </a:rPr>
              <a:t>Hybrid: Low Risk</a:t>
            </a:r>
          </a:p>
          <a:p>
            <a:endParaRPr lang="en-US" dirty="0"/>
          </a:p>
          <a:p>
            <a:r>
              <a:rPr lang="en-US" dirty="0">
                <a:solidFill>
                  <a:srgbClr val="13FF7E"/>
                </a:solidFill>
              </a:rPr>
              <a:t>In-State: Low Risk</a:t>
            </a:r>
          </a:p>
          <a:p>
            <a:endParaRPr lang="en-US" dirty="0"/>
          </a:p>
          <a:p>
            <a:r>
              <a:rPr lang="en-US" dirty="0">
                <a:solidFill>
                  <a:srgbClr val="FFFF00"/>
                </a:solidFill>
              </a:rPr>
              <a:t>Out-of-State: Medium to High Risk</a:t>
            </a:r>
          </a:p>
        </p:txBody>
      </p:sp>
    </p:spTree>
    <p:extLst>
      <p:ext uri="{BB962C8B-B14F-4D97-AF65-F5344CB8AC3E}">
        <p14:creationId xmlns:p14="http://schemas.microsoft.com/office/powerpoint/2010/main" val="146180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F13B-8B88-4F47-9A78-996267FE681D}"/>
              </a:ext>
            </a:extLst>
          </p:cNvPr>
          <p:cNvSpPr>
            <a:spLocks noGrp="1"/>
          </p:cNvSpPr>
          <p:nvPr>
            <p:ph type="title"/>
          </p:nvPr>
        </p:nvSpPr>
        <p:spPr/>
        <p:txBody>
          <a:bodyPr/>
          <a:lstStyle/>
          <a:p>
            <a:r>
              <a:rPr lang="en-US" dirty="0"/>
              <a:t>Equipment &amp; Expenses</a:t>
            </a:r>
          </a:p>
        </p:txBody>
      </p:sp>
      <p:sp>
        <p:nvSpPr>
          <p:cNvPr id="3" name="Content Placeholder 2">
            <a:extLst>
              <a:ext uri="{FF2B5EF4-FFF2-40B4-BE49-F238E27FC236}">
                <a16:creationId xmlns:a16="http://schemas.microsoft.com/office/drawing/2014/main" id="{20D817C6-BB9F-404D-8C95-9B47B410654B}"/>
              </a:ext>
            </a:extLst>
          </p:cNvPr>
          <p:cNvSpPr>
            <a:spLocks noGrp="1"/>
          </p:cNvSpPr>
          <p:nvPr>
            <p:ph sz="half" idx="1"/>
          </p:nvPr>
        </p:nvSpPr>
        <p:spPr/>
        <p:txBody>
          <a:bodyPr>
            <a:normAutofit fontScale="92500"/>
          </a:bodyPr>
          <a:lstStyle/>
          <a:p>
            <a:r>
              <a:rPr lang="en-US" dirty="0"/>
              <a:t>Certain states require reimbursement to at least some extent:</a:t>
            </a:r>
          </a:p>
          <a:p>
            <a:pPr lvl="1"/>
            <a:r>
              <a:rPr lang="en-US" dirty="0"/>
              <a:t>California (work-related use of cell phone, internet service, computer, printer, etc.)</a:t>
            </a:r>
          </a:p>
          <a:p>
            <a:pPr lvl="1"/>
            <a:r>
              <a:rPr lang="en-US" dirty="0"/>
              <a:t>Massachusetts (travel expenses)</a:t>
            </a:r>
          </a:p>
          <a:p>
            <a:pPr lvl="1"/>
            <a:r>
              <a:rPr lang="en-US" dirty="0"/>
              <a:t>Illinois (all reasonable expenditures and losses required in performance of duties)</a:t>
            </a:r>
          </a:p>
          <a:p>
            <a:pPr lvl="1"/>
            <a:endParaRPr lang="en-US" dirty="0"/>
          </a:p>
          <a:p>
            <a:r>
              <a:rPr lang="en-US" dirty="0"/>
              <a:t>Issuing, tracking, and retrieving equipment; miscellaneous costs</a:t>
            </a:r>
          </a:p>
        </p:txBody>
      </p:sp>
      <p:sp>
        <p:nvSpPr>
          <p:cNvPr id="4" name="Content Placeholder 3">
            <a:extLst>
              <a:ext uri="{FF2B5EF4-FFF2-40B4-BE49-F238E27FC236}">
                <a16:creationId xmlns:a16="http://schemas.microsoft.com/office/drawing/2014/main" id="{CD7EB494-A47E-AB1A-22A9-C69CFB72E50A}"/>
              </a:ext>
            </a:extLst>
          </p:cNvPr>
          <p:cNvSpPr>
            <a:spLocks noGrp="1"/>
          </p:cNvSpPr>
          <p:nvPr>
            <p:ph sz="half" idx="2"/>
          </p:nvPr>
        </p:nvSpPr>
        <p:spPr/>
        <p:txBody>
          <a:bodyPr>
            <a:noAutofit/>
          </a:bodyPr>
          <a:lstStyle/>
          <a:p>
            <a:r>
              <a:rPr lang="en-US" dirty="0">
                <a:solidFill>
                  <a:srgbClr val="13FF7E"/>
                </a:solidFill>
              </a:rPr>
              <a:t>Hybrid: Low Risk</a:t>
            </a:r>
          </a:p>
          <a:p>
            <a:endParaRPr lang="en-US" dirty="0"/>
          </a:p>
          <a:p>
            <a:r>
              <a:rPr lang="en-US" dirty="0">
                <a:solidFill>
                  <a:srgbClr val="FFFF00"/>
                </a:solidFill>
              </a:rPr>
              <a:t>In-State: Medium Risk</a:t>
            </a:r>
          </a:p>
          <a:p>
            <a:endParaRPr lang="en-US" dirty="0"/>
          </a:p>
          <a:p>
            <a:r>
              <a:rPr lang="en-US" dirty="0">
                <a:solidFill>
                  <a:srgbClr val="FF2929"/>
                </a:solidFill>
              </a:rPr>
              <a:t>Out-of-State: High Risk</a:t>
            </a:r>
          </a:p>
        </p:txBody>
      </p:sp>
    </p:spTree>
    <p:extLst>
      <p:ext uri="{BB962C8B-B14F-4D97-AF65-F5344CB8AC3E}">
        <p14:creationId xmlns:p14="http://schemas.microsoft.com/office/powerpoint/2010/main" val="1381481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018A-472D-4A6A-A46A-B2459F2E6354}"/>
              </a:ext>
            </a:extLst>
          </p:cNvPr>
          <p:cNvSpPr>
            <a:spLocks noGrp="1"/>
          </p:cNvSpPr>
          <p:nvPr>
            <p:ph type="title"/>
          </p:nvPr>
        </p:nvSpPr>
        <p:spPr/>
        <p:txBody>
          <a:bodyPr/>
          <a:lstStyle/>
          <a:p>
            <a:r>
              <a:rPr lang="en-US" dirty="0"/>
              <a:t>Licensing Laws</a:t>
            </a:r>
          </a:p>
        </p:txBody>
      </p:sp>
      <p:sp>
        <p:nvSpPr>
          <p:cNvPr id="3" name="Content Placeholder 2">
            <a:extLst>
              <a:ext uri="{FF2B5EF4-FFF2-40B4-BE49-F238E27FC236}">
                <a16:creationId xmlns:a16="http://schemas.microsoft.com/office/drawing/2014/main" id="{45E61E2A-1E36-46FF-8019-51970A80E88B}"/>
              </a:ext>
            </a:extLst>
          </p:cNvPr>
          <p:cNvSpPr>
            <a:spLocks noGrp="1"/>
          </p:cNvSpPr>
          <p:nvPr>
            <p:ph sz="half" idx="1"/>
          </p:nvPr>
        </p:nvSpPr>
        <p:spPr/>
        <p:txBody>
          <a:bodyPr>
            <a:normAutofit fontScale="85000" lnSpcReduction="20000"/>
          </a:bodyPr>
          <a:lstStyle/>
          <a:p>
            <a:r>
              <a:rPr lang="en-US" dirty="0"/>
              <a:t>An employee working in another state can trigger the license laws of that state</a:t>
            </a:r>
          </a:p>
          <a:p>
            <a:pPr lvl="1"/>
            <a:r>
              <a:rPr lang="en-US" dirty="0"/>
              <a:t>Zoning laws</a:t>
            </a:r>
          </a:p>
          <a:p>
            <a:pPr lvl="1"/>
            <a:r>
              <a:rPr lang="en-US" dirty="0"/>
              <a:t>Permitting laws</a:t>
            </a:r>
          </a:p>
          <a:p>
            <a:pPr lvl="1"/>
            <a:r>
              <a:rPr lang="en-US" dirty="0"/>
              <a:t>State registration laws</a:t>
            </a:r>
          </a:p>
          <a:p>
            <a:endParaRPr lang="en-US" dirty="0"/>
          </a:p>
          <a:p>
            <a:r>
              <a:rPr lang="en-US" dirty="0"/>
              <a:t>Example: Home Occupation License Requirement</a:t>
            </a:r>
          </a:p>
          <a:p>
            <a:endParaRPr lang="en-US" dirty="0"/>
          </a:p>
          <a:p>
            <a:r>
              <a:rPr lang="en-US" dirty="0"/>
              <a:t>May be more of an issue for foundations than colleges</a:t>
            </a:r>
          </a:p>
          <a:p>
            <a:pPr lvl="1"/>
            <a:endParaRPr lang="en-US" dirty="0"/>
          </a:p>
        </p:txBody>
      </p:sp>
      <p:sp>
        <p:nvSpPr>
          <p:cNvPr id="4" name="Content Placeholder 3">
            <a:extLst>
              <a:ext uri="{FF2B5EF4-FFF2-40B4-BE49-F238E27FC236}">
                <a16:creationId xmlns:a16="http://schemas.microsoft.com/office/drawing/2014/main" id="{1B51EF35-096F-1C20-43D4-B3CCC508AF89}"/>
              </a:ext>
            </a:extLst>
          </p:cNvPr>
          <p:cNvSpPr>
            <a:spLocks noGrp="1"/>
          </p:cNvSpPr>
          <p:nvPr>
            <p:ph sz="half" idx="2"/>
          </p:nvPr>
        </p:nvSpPr>
        <p:spPr/>
        <p:txBody>
          <a:bodyPr>
            <a:noAutofit/>
          </a:bodyPr>
          <a:lstStyle/>
          <a:p>
            <a:r>
              <a:rPr lang="en-US" dirty="0">
                <a:solidFill>
                  <a:srgbClr val="13FF7E"/>
                </a:solidFill>
              </a:rPr>
              <a:t>Hybrid: Low Risk</a:t>
            </a:r>
          </a:p>
          <a:p>
            <a:endParaRPr lang="en-US" dirty="0"/>
          </a:p>
          <a:p>
            <a:r>
              <a:rPr lang="en-US" dirty="0">
                <a:solidFill>
                  <a:srgbClr val="13FF7E"/>
                </a:solidFill>
              </a:rPr>
              <a:t>In-State: Low Risk</a:t>
            </a:r>
          </a:p>
          <a:p>
            <a:endParaRPr lang="en-US" dirty="0"/>
          </a:p>
          <a:p>
            <a:r>
              <a:rPr lang="en-US" dirty="0">
                <a:solidFill>
                  <a:srgbClr val="FFFF00"/>
                </a:solidFill>
              </a:rPr>
              <a:t>Out-of-State: Medium Risk</a:t>
            </a:r>
          </a:p>
        </p:txBody>
      </p:sp>
    </p:spTree>
    <p:extLst>
      <p:ext uri="{BB962C8B-B14F-4D97-AF65-F5344CB8AC3E}">
        <p14:creationId xmlns:p14="http://schemas.microsoft.com/office/powerpoint/2010/main" val="249165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EF5F-C332-40BC-8A53-04EF34436CBB}"/>
              </a:ext>
            </a:extLst>
          </p:cNvPr>
          <p:cNvSpPr>
            <a:spLocks noGrp="1"/>
          </p:cNvSpPr>
          <p:nvPr>
            <p:ph type="title"/>
          </p:nvPr>
        </p:nvSpPr>
        <p:spPr/>
        <p:txBody>
          <a:bodyPr/>
          <a:lstStyle/>
          <a:p>
            <a:r>
              <a:rPr lang="en-US" dirty="0"/>
              <a:t>Workers’ Compensation</a:t>
            </a:r>
          </a:p>
        </p:txBody>
      </p:sp>
      <p:sp>
        <p:nvSpPr>
          <p:cNvPr id="3" name="Content Placeholder 2">
            <a:extLst>
              <a:ext uri="{FF2B5EF4-FFF2-40B4-BE49-F238E27FC236}">
                <a16:creationId xmlns:a16="http://schemas.microsoft.com/office/drawing/2014/main" id="{869E1496-E447-4407-ABDA-EF68BE1A148D}"/>
              </a:ext>
            </a:extLst>
          </p:cNvPr>
          <p:cNvSpPr>
            <a:spLocks noGrp="1"/>
          </p:cNvSpPr>
          <p:nvPr>
            <p:ph sz="half" idx="1"/>
          </p:nvPr>
        </p:nvSpPr>
        <p:spPr/>
        <p:txBody>
          <a:bodyPr>
            <a:normAutofit fontScale="85000" lnSpcReduction="10000"/>
          </a:bodyPr>
          <a:lstStyle/>
          <a:p>
            <a:r>
              <a:rPr lang="en-US" dirty="0"/>
              <a:t>Employees Under State Insurance</a:t>
            </a:r>
          </a:p>
          <a:p>
            <a:pPr lvl="1"/>
            <a:r>
              <a:rPr lang="en-US" dirty="0"/>
              <a:t>Probably not a problem</a:t>
            </a:r>
          </a:p>
          <a:p>
            <a:r>
              <a:rPr lang="en-US" dirty="0"/>
              <a:t>For employees in grant-funded or county-funded positions</a:t>
            </a:r>
          </a:p>
          <a:p>
            <a:pPr lvl="1"/>
            <a:r>
              <a:rPr lang="en-US" dirty="0"/>
              <a:t>May be a problem</a:t>
            </a:r>
          </a:p>
          <a:p>
            <a:pPr lvl="1"/>
            <a:r>
              <a:rPr lang="en-US" dirty="0"/>
              <a:t>Minority of states have restrictive schemes</a:t>
            </a:r>
          </a:p>
          <a:p>
            <a:endParaRPr lang="en-US" dirty="0"/>
          </a:p>
          <a:p>
            <a:r>
              <a:rPr lang="en-US" dirty="0"/>
              <a:t>Additional Concern: Safety of the Location</a:t>
            </a:r>
          </a:p>
          <a:p>
            <a:pPr lvl="1"/>
            <a:r>
              <a:rPr lang="en-US" dirty="0"/>
              <a:t>OSHR Alternate Work Location Safety Attestation</a:t>
            </a:r>
          </a:p>
          <a:p>
            <a:pPr lvl="1"/>
            <a:r>
              <a:rPr lang="en-US" dirty="0"/>
              <a:t>Work Site Visits</a:t>
            </a:r>
          </a:p>
          <a:p>
            <a:pPr lvl="1"/>
            <a:endParaRPr lang="en-US" dirty="0"/>
          </a:p>
        </p:txBody>
      </p:sp>
      <p:sp>
        <p:nvSpPr>
          <p:cNvPr id="4" name="Content Placeholder 3">
            <a:extLst>
              <a:ext uri="{FF2B5EF4-FFF2-40B4-BE49-F238E27FC236}">
                <a16:creationId xmlns:a16="http://schemas.microsoft.com/office/drawing/2014/main" id="{D87FF998-6BE2-A56C-3025-32A0776AE099}"/>
              </a:ext>
            </a:extLst>
          </p:cNvPr>
          <p:cNvSpPr>
            <a:spLocks noGrp="1"/>
          </p:cNvSpPr>
          <p:nvPr>
            <p:ph sz="half" idx="2"/>
          </p:nvPr>
        </p:nvSpPr>
        <p:spPr/>
        <p:txBody>
          <a:bodyPr>
            <a:noAutofit/>
          </a:bodyPr>
          <a:lstStyle/>
          <a:p>
            <a:r>
              <a:rPr lang="en-US" dirty="0">
                <a:solidFill>
                  <a:srgbClr val="13FF7E"/>
                </a:solidFill>
              </a:rPr>
              <a:t>Hybrid: Low Risk</a:t>
            </a:r>
          </a:p>
          <a:p>
            <a:endParaRPr lang="en-US" dirty="0"/>
          </a:p>
          <a:p>
            <a:r>
              <a:rPr lang="en-US" dirty="0">
                <a:solidFill>
                  <a:srgbClr val="13FF7E"/>
                </a:solidFill>
              </a:rPr>
              <a:t>In-State: Low Risk</a:t>
            </a:r>
          </a:p>
          <a:p>
            <a:endParaRPr lang="en-US" dirty="0"/>
          </a:p>
          <a:p>
            <a:r>
              <a:rPr lang="en-US" dirty="0">
                <a:solidFill>
                  <a:srgbClr val="FFFF00"/>
                </a:solidFill>
              </a:rPr>
              <a:t>Out-of-State: Medium Risk</a:t>
            </a:r>
          </a:p>
        </p:txBody>
      </p:sp>
    </p:spTree>
    <p:extLst>
      <p:ext uri="{BB962C8B-B14F-4D97-AF65-F5344CB8AC3E}">
        <p14:creationId xmlns:p14="http://schemas.microsoft.com/office/powerpoint/2010/main" val="3209941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DA7F-A18E-78AD-BAD0-433A60DA98BA}"/>
              </a:ext>
            </a:extLst>
          </p:cNvPr>
          <p:cNvSpPr>
            <a:spLocks noGrp="1"/>
          </p:cNvSpPr>
          <p:nvPr>
            <p:ph type="title"/>
          </p:nvPr>
        </p:nvSpPr>
        <p:spPr/>
        <p:txBody>
          <a:bodyPr/>
          <a:lstStyle/>
          <a:p>
            <a:r>
              <a:rPr lang="en-US" dirty="0"/>
              <a:t>OSHR Safety Attestation</a:t>
            </a:r>
          </a:p>
        </p:txBody>
      </p:sp>
      <p:pic>
        <p:nvPicPr>
          <p:cNvPr id="6" name="Content Placeholder 5">
            <a:extLst>
              <a:ext uri="{FF2B5EF4-FFF2-40B4-BE49-F238E27FC236}">
                <a16:creationId xmlns:a16="http://schemas.microsoft.com/office/drawing/2014/main" id="{397022ED-5FB1-36E0-F810-156EFAF7CB4B}"/>
              </a:ext>
            </a:extLst>
          </p:cNvPr>
          <p:cNvPicPr>
            <a:picLocks noGrp="1" noChangeAspect="1"/>
          </p:cNvPicPr>
          <p:nvPr>
            <p:ph sz="half" idx="1"/>
          </p:nvPr>
        </p:nvPicPr>
        <p:blipFill>
          <a:blip r:embed="rId3"/>
          <a:stretch>
            <a:fillRect/>
          </a:stretch>
        </p:blipFill>
        <p:spPr>
          <a:xfrm>
            <a:off x="1401149" y="1461461"/>
            <a:ext cx="4131904" cy="5348436"/>
          </a:xfrm>
        </p:spPr>
      </p:pic>
      <p:pic>
        <p:nvPicPr>
          <p:cNvPr id="8" name="Content Placeholder 7">
            <a:extLst>
              <a:ext uri="{FF2B5EF4-FFF2-40B4-BE49-F238E27FC236}">
                <a16:creationId xmlns:a16="http://schemas.microsoft.com/office/drawing/2014/main" id="{1C316FDB-A334-C2F0-6DEF-1230BC1CBA6D}"/>
              </a:ext>
            </a:extLst>
          </p:cNvPr>
          <p:cNvPicPr>
            <a:picLocks noGrp="1" noChangeAspect="1"/>
          </p:cNvPicPr>
          <p:nvPr>
            <p:ph sz="half" idx="2"/>
          </p:nvPr>
        </p:nvPicPr>
        <p:blipFill>
          <a:blip r:embed="rId4"/>
          <a:stretch>
            <a:fillRect/>
          </a:stretch>
        </p:blipFill>
        <p:spPr>
          <a:xfrm>
            <a:off x="6658949" y="1461112"/>
            <a:ext cx="4123966" cy="5345356"/>
          </a:xfrm>
        </p:spPr>
      </p:pic>
    </p:spTree>
    <p:extLst>
      <p:ext uri="{BB962C8B-B14F-4D97-AF65-F5344CB8AC3E}">
        <p14:creationId xmlns:p14="http://schemas.microsoft.com/office/powerpoint/2010/main" val="2078693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19A0-3916-49B7-BBA8-42BDD70F6BBE}"/>
              </a:ext>
            </a:extLst>
          </p:cNvPr>
          <p:cNvSpPr>
            <a:spLocks noGrp="1"/>
          </p:cNvSpPr>
          <p:nvPr>
            <p:ph type="title"/>
          </p:nvPr>
        </p:nvSpPr>
        <p:spPr>
          <a:xfrm>
            <a:off x="913795" y="609600"/>
            <a:ext cx="10353761" cy="1326321"/>
          </a:xfrm>
        </p:spPr>
        <p:txBody>
          <a:bodyPr>
            <a:normAutofit/>
          </a:bodyPr>
          <a:lstStyle/>
          <a:p>
            <a:r>
              <a:rPr lang="en-US" dirty="0"/>
              <a:t>Scope</a:t>
            </a:r>
          </a:p>
        </p:txBody>
      </p:sp>
      <p:graphicFrame>
        <p:nvGraphicFramePr>
          <p:cNvPr id="14" name="Content Placeholder 2">
            <a:extLst>
              <a:ext uri="{FF2B5EF4-FFF2-40B4-BE49-F238E27FC236}">
                <a16:creationId xmlns:a16="http://schemas.microsoft.com/office/drawing/2014/main" id="{7D4B5088-14E5-9D89-9F84-686426589866}"/>
              </a:ext>
            </a:extLst>
          </p:cNvPr>
          <p:cNvGraphicFramePr>
            <a:graphicFrameLocks noGrp="1"/>
          </p:cNvGraphicFramePr>
          <p:nvPr>
            <p:ph idx="1"/>
            <p:extLst>
              <p:ext uri="{D42A27DB-BD31-4B8C-83A1-F6EECF244321}">
                <p14:modId xmlns:p14="http://schemas.microsoft.com/office/powerpoint/2010/main" val="158708858"/>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4900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graphicEl>
                                              <a:dgm id="{74A387D1-26F9-4764-8A48-5032F4C03A85}"/>
                                            </p:graphicEl>
                                          </p:spTgt>
                                        </p:tgtEl>
                                        <p:attrNameLst>
                                          <p:attrName>style.visibility</p:attrName>
                                        </p:attrNameLst>
                                      </p:cBhvr>
                                      <p:to>
                                        <p:strVal val="visible"/>
                                      </p:to>
                                    </p:set>
                                    <p:animEffect transition="in" filter="fade">
                                      <p:cBhvr>
                                        <p:cTn id="7" dur="1000"/>
                                        <p:tgtEl>
                                          <p:spTgt spid="14">
                                            <p:graphicEl>
                                              <a:dgm id="{74A387D1-26F9-4764-8A48-5032F4C03A85}"/>
                                            </p:graphicEl>
                                          </p:spTgt>
                                        </p:tgtEl>
                                      </p:cBhvr>
                                    </p:animEffect>
                                    <p:anim calcmode="lin" valueType="num">
                                      <p:cBhvr>
                                        <p:cTn id="8" dur="1000" fill="hold"/>
                                        <p:tgtEl>
                                          <p:spTgt spid="14">
                                            <p:graphicEl>
                                              <a:dgm id="{74A387D1-26F9-4764-8A48-5032F4C03A85}"/>
                                            </p:graphicEl>
                                          </p:spTgt>
                                        </p:tgtEl>
                                        <p:attrNameLst>
                                          <p:attrName>ppt_x</p:attrName>
                                        </p:attrNameLst>
                                      </p:cBhvr>
                                      <p:tavLst>
                                        <p:tav tm="0">
                                          <p:val>
                                            <p:strVal val="#ppt_x"/>
                                          </p:val>
                                        </p:tav>
                                        <p:tav tm="100000">
                                          <p:val>
                                            <p:strVal val="#ppt_x"/>
                                          </p:val>
                                        </p:tav>
                                      </p:tavLst>
                                    </p:anim>
                                    <p:anim calcmode="lin" valueType="num">
                                      <p:cBhvr>
                                        <p:cTn id="9" dur="1000" fill="hold"/>
                                        <p:tgtEl>
                                          <p:spTgt spid="14">
                                            <p:graphicEl>
                                              <a:dgm id="{74A387D1-26F9-4764-8A48-5032F4C03A85}"/>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graphicEl>
                                              <a:dgm id="{CA700539-718A-437A-9A64-7E2993E01D27}"/>
                                            </p:graphicEl>
                                          </p:spTgt>
                                        </p:tgtEl>
                                        <p:attrNameLst>
                                          <p:attrName>style.visibility</p:attrName>
                                        </p:attrNameLst>
                                      </p:cBhvr>
                                      <p:to>
                                        <p:strVal val="visible"/>
                                      </p:to>
                                    </p:set>
                                    <p:animEffect transition="in" filter="fade">
                                      <p:cBhvr>
                                        <p:cTn id="12" dur="1000"/>
                                        <p:tgtEl>
                                          <p:spTgt spid="14">
                                            <p:graphicEl>
                                              <a:dgm id="{CA700539-718A-437A-9A64-7E2993E01D27}"/>
                                            </p:graphicEl>
                                          </p:spTgt>
                                        </p:tgtEl>
                                      </p:cBhvr>
                                    </p:animEffect>
                                    <p:anim calcmode="lin" valueType="num">
                                      <p:cBhvr>
                                        <p:cTn id="13" dur="1000" fill="hold"/>
                                        <p:tgtEl>
                                          <p:spTgt spid="14">
                                            <p:graphicEl>
                                              <a:dgm id="{CA700539-718A-437A-9A64-7E2993E01D27}"/>
                                            </p:graphicEl>
                                          </p:spTgt>
                                        </p:tgtEl>
                                        <p:attrNameLst>
                                          <p:attrName>ppt_x</p:attrName>
                                        </p:attrNameLst>
                                      </p:cBhvr>
                                      <p:tavLst>
                                        <p:tav tm="0">
                                          <p:val>
                                            <p:strVal val="#ppt_x"/>
                                          </p:val>
                                        </p:tav>
                                        <p:tav tm="100000">
                                          <p:val>
                                            <p:strVal val="#ppt_x"/>
                                          </p:val>
                                        </p:tav>
                                      </p:tavLst>
                                    </p:anim>
                                    <p:anim calcmode="lin" valueType="num">
                                      <p:cBhvr>
                                        <p:cTn id="14" dur="1000" fill="hold"/>
                                        <p:tgtEl>
                                          <p:spTgt spid="14">
                                            <p:graphicEl>
                                              <a:dgm id="{CA700539-718A-437A-9A64-7E2993E01D27}"/>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graphicEl>
                                              <a:dgm id="{9A610AB5-F80D-4128-BF1D-9651191B2BC9}"/>
                                            </p:graphicEl>
                                          </p:spTgt>
                                        </p:tgtEl>
                                        <p:attrNameLst>
                                          <p:attrName>style.visibility</p:attrName>
                                        </p:attrNameLst>
                                      </p:cBhvr>
                                      <p:to>
                                        <p:strVal val="visible"/>
                                      </p:to>
                                    </p:set>
                                    <p:animEffect transition="in" filter="fade">
                                      <p:cBhvr>
                                        <p:cTn id="19" dur="1000"/>
                                        <p:tgtEl>
                                          <p:spTgt spid="14">
                                            <p:graphicEl>
                                              <a:dgm id="{9A610AB5-F80D-4128-BF1D-9651191B2BC9}"/>
                                            </p:graphicEl>
                                          </p:spTgt>
                                        </p:tgtEl>
                                      </p:cBhvr>
                                    </p:animEffect>
                                    <p:anim calcmode="lin" valueType="num">
                                      <p:cBhvr>
                                        <p:cTn id="20" dur="1000" fill="hold"/>
                                        <p:tgtEl>
                                          <p:spTgt spid="14">
                                            <p:graphicEl>
                                              <a:dgm id="{9A610AB5-F80D-4128-BF1D-9651191B2BC9}"/>
                                            </p:graphicEl>
                                          </p:spTgt>
                                        </p:tgtEl>
                                        <p:attrNameLst>
                                          <p:attrName>ppt_x</p:attrName>
                                        </p:attrNameLst>
                                      </p:cBhvr>
                                      <p:tavLst>
                                        <p:tav tm="0">
                                          <p:val>
                                            <p:strVal val="#ppt_x"/>
                                          </p:val>
                                        </p:tav>
                                        <p:tav tm="100000">
                                          <p:val>
                                            <p:strVal val="#ppt_x"/>
                                          </p:val>
                                        </p:tav>
                                      </p:tavLst>
                                    </p:anim>
                                    <p:anim calcmode="lin" valueType="num">
                                      <p:cBhvr>
                                        <p:cTn id="21" dur="1000" fill="hold"/>
                                        <p:tgtEl>
                                          <p:spTgt spid="14">
                                            <p:graphicEl>
                                              <a:dgm id="{9A610AB5-F80D-4128-BF1D-9651191B2BC9}"/>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graphicEl>
                                              <a:dgm id="{FCCFF7CE-241B-4D23-8021-D9112A9BD165}"/>
                                            </p:graphicEl>
                                          </p:spTgt>
                                        </p:tgtEl>
                                        <p:attrNameLst>
                                          <p:attrName>style.visibility</p:attrName>
                                        </p:attrNameLst>
                                      </p:cBhvr>
                                      <p:to>
                                        <p:strVal val="visible"/>
                                      </p:to>
                                    </p:set>
                                    <p:animEffect transition="in" filter="fade">
                                      <p:cBhvr>
                                        <p:cTn id="24" dur="1000"/>
                                        <p:tgtEl>
                                          <p:spTgt spid="14">
                                            <p:graphicEl>
                                              <a:dgm id="{FCCFF7CE-241B-4D23-8021-D9112A9BD165}"/>
                                            </p:graphicEl>
                                          </p:spTgt>
                                        </p:tgtEl>
                                      </p:cBhvr>
                                    </p:animEffect>
                                    <p:anim calcmode="lin" valueType="num">
                                      <p:cBhvr>
                                        <p:cTn id="25" dur="1000" fill="hold"/>
                                        <p:tgtEl>
                                          <p:spTgt spid="14">
                                            <p:graphicEl>
                                              <a:dgm id="{FCCFF7CE-241B-4D23-8021-D9112A9BD165}"/>
                                            </p:graphicEl>
                                          </p:spTgt>
                                        </p:tgtEl>
                                        <p:attrNameLst>
                                          <p:attrName>ppt_x</p:attrName>
                                        </p:attrNameLst>
                                      </p:cBhvr>
                                      <p:tavLst>
                                        <p:tav tm="0">
                                          <p:val>
                                            <p:strVal val="#ppt_x"/>
                                          </p:val>
                                        </p:tav>
                                        <p:tav tm="100000">
                                          <p:val>
                                            <p:strVal val="#ppt_x"/>
                                          </p:val>
                                        </p:tav>
                                      </p:tavLst>
                                    </p:anim>
                                    <p:anim calcmode="lin" valueType="num">
                                      <p:cBhvr>
                                        <p:cTn id="26" dur="1000" fill="hold"/>
                                        <p:tgtEl>
                                          <p:spTgt spid="14">
                                            <p:graphicEl>
                                              <a:dgm id="{FCCFF7CE-241B-4D23-8021-D9112A9BD165}"/>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graphicEl>
                                              <a:dgm id="{A719ADFB-0432-44B8-AE1B-C3FC48715A94}"/>
                                            </p:graphicEl>
                                          </p:spTgt>
                                        </p:tgtEl>
                                        <p:attrNameLst>
                                          <p:attrName>style.visibility</p:attrName>
                                        </p:attrNameLst>
                                      </p:cBhvr>
                                      <p:to>
                                        <p:strVal val="visible"/>
                                      </p:to>
                                    </p:set>
                                    <p:animEffect transition="in" filter="fade">
                                      <p:cBhvr>
                                        <p:cTn id="31" dur="1000"/>
                                        <p:tgtEl>
                                          <p:spTgt spid="14">
                                            <p:graphicEl>
                                              <a:dgm id="{A719ADFB-0432-44B8-AE1B-C3FC48715A94}"/>
                                            </p:graphicEl>
                                          </p:spTgt>
                                        </p:tgtEl>
                                      </p:cBhvr>
                                    </p:animEffect>
                                    <p:anim calcmode="lin" valueType="num">
                                      <p:cBhvr>
                                        <p:cTn id="32" dur="1000" fill="hold"/>
                                        <p:tgtEl>
                                          <p:spTgt spid="14">
                                            <p:graphicEl>
                                              <a:dgm id="{A719ADFB-0432-44B8-AE1B-C3FC48715A94}"/>
                                            </p:graphicEl>
                                          </p:spTgt>
                                        </p:tgtEl>
                                        <p:attrNameLst>
                                          <p:attrName>ppt_x</p:attrName>
                                        </p:attrNameLst>
                                      </p:cBhvr>
                                      <p:tavLst>
                                        <p:tav tm="0">
                                          <p:val>
                                            <p:strVal val="#ppt_x"/>
                                          </p:val>
                                        </p:tav>
                                        <p:tav tm="100000">
                                          <p:val>
                                            <p:strVal val="#ppt_x"/>
                                          </p:val>
                                        </p:tav>
                                      </p:tavLst>
                                    </p:anim>
                                    <p:anim calcmode="lin" valueType="num">
                                      <p:cBhvr>
                                        <p:cTn id="33" dur="1000" fill="hold"/>
                                        <p:tgtEl>
                                          <p:spTgt spid="14">
                                            <p:graphicEl>
                                              <a:dgm id="{A719ADFB-0432-44B8-AE1B-C3FC48715A94}"/>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graphicEl>
                                              <a:dgm id="{815BD798-2E75-4288-9ABF-C42F3692436D}"/>
                                            </p:graphicEl>
                                          </p:spTgt>
                                        </p:tgtEl>
                                        <p:attrNameLst>
                                          <p:attrName>style.visibility</p:attrName>
                                        </p:attrNameLst>
                                      </p:cBhvr>
                                      <p:to>
                                        <p:strVal val="visible"/>
                                      </p:to>
                                    </p:set>
                                    <p:animEffect transition="in" filter="fade">
                                      <p:cBhvr>
                                        <p:cTn id="36" dur="1000"/>
                                        <p:tgtEl>
                                          <p:spTgt spid="14">
                                            <p:graphicEl>
                                              <a:dgm id="{815BD798-2E75-4288-9ABF-C42F3692436D}"/>
                                            </p:graphicEl>
                                          </p:spTgt>
                                        </p:tgtEl>
                                      </p:cBhvr>
                                    </p:animEffect>
                                    <p:anim calcmode="lin" valueType="num">
                                      <p:cBhvr>
                                        <p:cTn id="37" dur="1000" fill="hold"/>
                                        <p:tgtEl>
                                          <p:spTgt spid="14">
                                            <p:graphicEl>
                                              <a:dgm id="{815BD798-2E75-4288-9ABF-C42F3692436D}"/>
                                            </p:graphicEl>
                                          </p:spTgt>
                                        </p:tgtEl>
                                        <p:attrNameLst>
                                          <p:attrName>ppt_x</p:attrName>
                                        </p:attrNameLst>
                                      </p:cBhvr>
                                      <p:tavLst>
                                        <p:tav tm="0">
                                          <p:val>
                                            <p:strVal val="#ppt_x"/>
                                          </p:val>
                                        </p:tav>
                                        <p:tav tm="100000">
                                          <p:val>
                                            <p:strVal val="#ppt_x"/>
                                          </p:val>
                                        </p:tav>
                                      </p:tavLst>
                                    </p:anim>
                                    <p:anim calcmode="lin" valueType="num">
                                      <p:cBhvr>
                                        <p:cTn id="38" dur="1000" fill="hold"/>
                                        <p:tgtEl>
                                          <p:spTgt spid="14">
                                            <p:graphicEl>
                                              <a:dgm id="{815BD798-2E75-4288-9ABF-C42F3692436D}"/>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graphicEl>
                                              <a:dgm id="{89B4337F-26D0-4973-9337-70035E13125C}"/>
                                            </p:graphicEl>
                                          </p:spTgt>
                                        </p:tgtEl>
                                        <p:attrNameLst>
                                          <p:attrName>style.visibility</p:attrName>
                                        </p:attrNameLst>
                                      </p:cBhvr>
                                      <p:to>
                                        <p:strVal val="visible"/>
                                      </p:to>
                                    </p:set>
                                    <p:animEffect transition="in" filter="fade">
                                      <p:cBhvr>
                                        <p:cTn id="43" dur="1000"/>
                                        <p:tgtEl>
                                          <p:spTgt spid="14">
                                            <p:graphicEl>
                                              <a:dgm id="{89B4337F-26D0-4973-9337-70035E13125C}"/>
                                            </p:graphicEl>
                                          </p:spTgt>
                                        </p:tgtEl>
                                      </p:cBhvr>
                                    </p:animEffect>
                                    <p:anim calcmode="lin" valueType="num">
                                      <p:cBhvr>
                                        <p:cTn id="44" dur="1000" fill="hold"/>
                                        <p:tgtEl>
                                          <p:spTgt spid="14">
                                            <p:graphicEl>
                                              <a:dgm id="{89B4337F-26D0-4973-9337-70035E13125C}"/>
                                            </p:graphicEl>
                                          </p:spTgt>
                                        </p:tgtEl>
                                        <p:attrNameLst>
                                          <p:attrName>ppt_x</p:attrName>
                                        </p:attrNameLst>
                                      </p:cBhvr>
                                      <p:tavLst>
                                        <p:tav tm="0">
                                          <p:val>
                                            <p:strVal val="#ppt_x"/>
                                          </p:val>
                                        </p:tav>
                                        <p:tav tm="100000">
                                          <p:val>
                                            <p:strVal val="#ppt_x"/>
                                          </p:val>
                                        </p:tav>
                                      </p:tavLst>
                                    </p:anim>
                                    <p:anim calcmode="lin" valueType="num">
                                      <p:cBhvr>
                                        <p:cTn id="45" dur="1000" fill="hold"/>
                                        <p:tgtEl>
                                          <p:spTgt spid="14">
                                            <p:graphicEl>
                                              <a:dgm id="{89B4337F-26D0-4973-9337-70035E13125C}"/>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graphicEl>
                                              <a:dgm id="{26B2496F-0A56-427A-B9D2-200DB258E6D6}"/>
                                            </p:graphicEl>
                                          </p:spTgt>
                                        </p:tgtEl>
                                        <p:attrNameLst>
                                          <p:attrName>style.visibility</p:attrName>
                                        </p:attrNameLst>
                                      </p:cBhvr>
                                      <p:to>
                                        <p:strVal val="visible"/>
                                      </p:to>
                                    </p:set>
                                    <p:animEffect transition="in" filter="fade">
                                      <p:cBhvr>
                                        <p:cTn id="48" dur="1000"/>
                                        <p:tgtEl>
                                          <p:spTgt spid="14">
                                            <p:graphicEl>
                                              <a:dgm id="{26B2496F-0A56-427A-B9D2-200DB258E6D6}"/>
                                            </p:graphicEl>
                                          </p:spTgt>
                                        </p:tgtEl>
                                      </p:cBhvr>
                                    </p:animEffect>
                                    <p:anim calcmode="lin" valueType="num">
                                      <p:cBhvr>
                                        <p:cTn id="49" dur="1000" fill="hold"/>
                                        <p:tgtEl>
                                          <p:spTgt spid="14">
                                            <p:graphicEl>
                                              <a:dgm id="{26B2496F-0A56-427A-B9D2-200DB258E6D6}"/>
                                            </p:graphicEl>
                                          </p:spTgt>
                                        </p:tgtEl>
                                        <p:attrNameLst>
                                          <p:attrName>ppt_x</p:attrName>
                                        </p:attrNameLst>
                                      </p:cBhvr>
                                      <p:tavLst>
                                        <p:tav tm="0">
                                          <p:val>
                                            <p:strVal val="#ppt_x"/>
                                          </p:val>
                                        </p:tav>
                                        <p:tav tm="100000">
                                          <p:val>
                                            <p:strVal val="#ppt_x"/>
                                          </p:val>
                                        </p:tav>
                                      </p:tavLst>
                                    </p:anim>
                                    <p:anim calcmode="lin" valueType="num">
                                      <p:cBhvr>
                                        <p:cTn id="50" dur="1000" fill="hold"/>
                                        <p:tgtEl>
                                          <p:spTgt spid="14">
                                            <p:graphicEl>
                                              <a:dgm id="{26B2496F-0A56-427A-B9D2-200DB258E6D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945E-591E-440E-B05B-2B42D98F1802}"/>
              </a:ext>
            </a:extLst>
          </p:cNvPr>
          <p:cNvSpPr>
            <a:spLocks noGrp="1"/>
          </p:cNvSpPr>
          <p:nvPr>
            <p:ph type="title"/>
          </p:nvPr>
        </p:nvSpPr>
        <p:spPr/>
        <p:txBody>
          <a:bodyPr/>
          <a:lstStyle/>
          <a:p>
            <a:r>
              <a:rPr lang="en-US" dirty="0"/>
              <a:t>Other General Concerns</a:t>
            </a:r>
          </a:p>
        </p:txBody>
      </p:sp>
      <p:sp>
        <p:nvSpPr>
          <p:cNvPr id="3" name="Content Placeholder 2">
            <a:extLst>
              <a:ext uri="{FF2B5EF4-FFF2-40B4-BE49-F238E27FC236}">
                <a16:creationId xmlns:a16="http://schemas.microsoft.com/office/drawing/2014/main" id="{082B38D7-237B-4BEA-B3A9-D726346BA475}"/>
              </a:ext>
            </a:extLst>
          </p:cNvPr>
          <p:cNvSpPr>
            <a:spLocks noGrp="1"/>
          </p:cNvSpPr>
          <p:nvPr>
            <p:ph idx="1"/>
          </p:nvPr>
        </p:nvSpPr>
        <p:spPr>
          <a:xfrm>
            <a:off x="913795" y="1638864"/>
            <a:ext cx="10353762" cy="4609536"/>
          </a:xfrm>
        </p:spPr>
        <p:txBody>
          <a:bodyPr>
            <a:normAutofit/>
          </a:bodyPr>
          <a:lstStyle/>
          <a:p>
            <a:r>
              <a:rPr lang="en-US" dirty="0"/>
              <a:t>Health Insurance</a:t>
            </a:r>
          </a:p>
          <a:p>
            <a:r>
              <a:rPr lang="en-US" dirty="0"/>
              <a:t>Changing Locations</a:t>
            </a:r>
          </a:p>
          <a:p>
            <a:r>
              <a:rPr lang="en-US" dirty="0"/>
              <a:t>Intentional Transfer</a:t>
            </a:r>
          </a:p>
          <a:p>
            <a:r>
              <a:rPr lang="en-US" dirty="0"/>
              <a:t>Appropriate Standards</a:t>
            </a:r>
          </a:p>
          <a:p>
            <a:r>
              <a:rPr lang="en-US" dirty="0"/>
              <a:t>Colleges vs. Foundations</a:t>
            </a:r>
          </a:p>
          <a:p>
            <a:r>
              <a:rPr lang="en-US" dirty="0"/>
              <a:t>Information Security</a:t>
            </a:r>
          </a:p>
          <a:p>
            <a:r>
              <a:rPr lang="en-US" dirty="0"/>
              <a:t>Federal Concerns</a:t>
            </a:r>
          </a:p>
          <a:p>
            <a:r>
              <a:rPr lang="en-US" dirty="0"/>
              <a:t>Clear Policies &amp; Procedures</a:t>
            </a:r>
          </a:p>
        </p:txBody>
      </p:sp>
    </p:spTree>
    <p:extLst>
      <p:ext uri="{BB962C8B-B14F-4D97-AF65-F5344CB8AC3E}">
        <p14:creationId xmlns:p14="http://schemas.microsoft.com/office/powerpoint/2010/main" val="1896193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DFB3-E54F-879F-6230-B901AD8C50C3}"/>
              </a:ext>
            </a:extLst>
          </p:cNvPr>
          <p:cNvSpPr>
            <a:spLocks noGrp="1"/>
          </p:cNvSpPr>
          <p:nvPr>
            <p:ph type="title"/>
          </p:nvPr>
        </p:nvSpPr>
        <p:spPr/>
        <p:txBody>
          <a:bodyPr/>
          <a:lstStyle/>
          <a:p>
            <a:r>
              <a:rPr lang="en-US" dirty="0"/>
              <a:t>Regarding policies &amp; procedures</a:t>
            </a:r>
          </a:p>
        </p:txBody>
      </p:sp>
      <p:sp>
        <p:nvSpPr>
          <p:cNvPr id="3" name="Text Placeholder 2">
            <a:extLst>
              <a:ext uri="{FF2B5EF4-FFF2-40B4-BE49-F238E27FC236}">
                <a16:creationId xmlns:a16="http://schemas.microsoft.com/office/drawing/2014/main" id="{6268453E-DB66-D2CF-E22A-AF4A0D36ED1A}"/>
              </a:ext>
            </a:extLst>
          </p:cNvPr>
          <p:cNvSpPr>
            <a:spLocks noGrp="1"/>
          </p:cNvSpPr>
          <p:nvPr>
            <p:ph type="body" idx="1"/>
          </p:nvPr>
        </p:nvSpPr>
        <p:spPr/>
        <p:txBody>
          <a:bodyPr/>
          <a:lstStyle/>
          <a:p>
            <a:pPr algn="ctr"/>
            <a:r>
              <a:rPr lang="en-US" dirty="0"/>
              <a:t>#1</a:t>
            </a:r>
          </a:p>
        </p:txBody>
      </p:sp>
      <p:sp>
        <p:nvSpPr>
          <p:cNvPr id="4" name="Content Placeholder 3">
            <a:extLst>
              <a:ext uri="{FF2B5EF4-FFF2-40B4-BE49-F238E27FC236}">
                <a16:creationId xmlns:a16="http://schemas.microsoft.com/office/drawing/2014/main" id="{42CBD6D6-1CC8-DD75-DCD4-AED922C29A5C}"/>
              </a:ext>
            </a:extLst>
          </p:cNvPr>
          <p:cNvSpPr>
            <a:spLocks noGrp="1"/>
          </p:cNvSpPr>
          <p:nvPr>
            <p:ph sz="half" idx="2"/>
          </p:nvPr>
        </p:nvSpPr>
        <p:spPr/>
        <p:txBody>
          <a:bodyPr anchor="ctr"/>
          <a:lstStyle/>
          <a:p>
            <a:pPr marL="0" indent="0" algn="ctr">
              <a:buNone/>
            </a:pPr>
            <a:r>
              <a:rPr lang="en-US" dirty="0"/>
              <a:t>FOLLOW YOUR POLICIES &amp; PROCEDURES</a:t>
            </a:r>
          </a:p>
        </p:txBody>
      </p:sp>
      <p:sp>
        <p:nvSpPr>
          <p:cNvPr id="6" name="Text Placeholder 5">
            <a:extLst>
              <a:ext uri="{FF2B5EF4-FFF2-40B4-BE49-F238E27FC236}">
                <a16:creationId xmlns:a16="http://schemas.microsoft.com/office/drawing/2014/main" id="{003F5B73-C3DC-3A80-E89D-8CC10CB14156}"/>
              </a:ext>
            </a:extLst>
          </p:cNvPr>
          <p:cNvSpPr>
            <a:spLocks noGrp="1"/>
          </p:cNvSpPr>
          <p:nvPr>
            <p:ph type="body" sz="quarter" idx="3"/>
          </p:nvPr>
        </p:nvSpPr>
        <p:spPr/>
        <p:txBody>
          <a:bodyPr/>
          <a:lstStyle/>
          <a:p>
            <a:pPr algn="ctr"/>
            <a:r>
              <a:rPr lang="en-US" dirty="0"/>
              <a:t>#2</a:t>
            </a:r>
          </a:p>
        </p:txBody>
      </p:sp>
      <p:sp>
        <p:nvSpPr>
          <p:cNvPr id="5" name="Content Placeholder 4">
            <a:extLst>
              <a:ext uri="{FF2B5EF4-FFF2-40B4-BE49-F238E27FC236}">
                <a16:creationId xmlns:a16="http://schemas.microsoft.com/office/drawing/2014/main" id="{375AC5AD-DD83-3D34-6170-E8319B07EF0C}"/>
              </a:ext>
            </a:extLst>
          </p:cNvPr>
          <p:cNvSpPr>
            <a:spLocks noGrp="1"/>
          </p:cNvSpPr>
          <p:nvPr>
            <p:ph sz="quarter" idx="4"/>
          </p:nvPr>
        </p:nvSpPr>
        <p:spPr/>
        <p:txBody>
          <a:bodyPr anchor="ctr"/>
          <a:lstStyle/>
          <a:p>
            <a:pPr marL="0" indent="0" algn="ctr">
              <a:buNone/>
            </a:pPr>
            <a:r>
              <a:rPr lang="en-US" dirty="0"/>
              <a:t>CONTACT ME IF YOU WOULD LIKE TO DISCUSS QUESTIONS REGARDING THE DETAILS OF POLICIES &amp; PROCEDURES</a:t>
            </a:r>
          </a:p>
        </p:txBody>
      </p:sp>
    </p:spTree>
    <p:extLst>
      <p:ext uri="{BB962C8B-B14F-4D97-AF65-F5344CB8AC3E}">
        <p14:creationId xmlns:p14="http://schemas.microsoft.com/office/powerpoint/2010/main" val="934495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92223F-EB44-2C80-D57B-266D98C9C0F4}"/>
              </a:ext>
            </a:extLst>
          </p:cNvPr>
          <p:cNvSpPr>
            <a:spLocks noGrp="1"/>
          </p:cNvSpPr>
          <p:nvPr>
            <p:ph type="title"/>
          </p:nvPr>
        </p:nvSpPr>
        <p:spPr/>
        <p:txBody>
          <a:bodyPr/>
          <a:lstStyle/>
          <a:p>
            <a:r>
              <a:rPr lang="en-US" dirty="0"/>
              <a:t>But again…</a:t>
            </a:r>
          </a:p>
        </p:txBody>
      </p:sp>
      <p:sp>
        <p:nvSpPr>
          <p:cNvPr id="6" name="Content Placeholder 5">
            <a:extLst>
              <a:ext uri="{FF2B5EF4-FFF2-40B4-BE49-F238E27FC236}">
                <a16:creationId xmlns:a16="http://schemas.microsoft.com/office/drawing/2014/main" id="{B4928F33-9209-89E6-9D0E-367281960721}"/>
              </a:ext>
            </a:extLst>
          </p:cNvPr>
          <p:cNvSpPr>
            <a:spLocks noGrp="1"/>
          </p:cNvSpPr>
          <p:nvPr>
            <p:ph idx="1"/>
          </p:nvPr>
        </p:nvSpPr>
        <p:spPr/>
        <p:txBody>
          <a:bodyPr/>
          <a:lstStyle/>
          <a:p>
            <a:pPr marL="0" indent="0" algn="ctr">
              <a:buNone/>
            </a:pPr>
            <a:r>
              <a:rPr lang="en-US" dirty="0"/>
              <a:t>NOTHING WE DISCUSS IS INTENDED TO BE LEGAL ADVICE</a:t>
            </a:r>
          </a:p>
          <a:p>
            <a:pPr marL="0" indent="0" algn="ctr">
              <a:buNone/>
            </a:pPr>
            <a:endParaRPr lang="en-US" dirty="0"/>
          </a:p>
          <a:p>
            <a:pPr marL="0" indent="0" algn="ctr">
              <a:buNone/>
            </a:pPr>
            <a:r>
              <a:rPr lang="en-US" dirty="0"/>
              <a:t>PLEASE DO NOT SUE ME</a:t>
            </a:r>
          </a:p>
        </p:txBody>
      </p:sp>
    </p:spTree>
    <p:extLst>
      <p:ext uri="{BB962C8B-B14F-4D97-AF65-F5344CB8AC3E}">
        <p14:creationId xmlns:p14="http://schemas.microsoft.com/office/powerpoint/2010/main" val="11749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5305-F12C-4265-BCEB-E3354B63DE71}"/>
              </a:ext>
            </a:extLst>
          </p:cNvPr>
          <p:cNvSpPr>
            <a:spLocks noGrp="1"/>
          </p:cNvSpPr>
          <p:nvPr>
            <p:ph type="title"/>
          </p:nvPr>
        </p:nvSpPr>
        <p:spPr/>
        <p:txBody>
          <a:bodyPr/>
          <a:lstStyle/>
          <a:p>
            <a:r>
              <a:rPr lang="en-US" dirty="0"/>
              <a:t>Teleworking &amp; Its Alternatives</a:t>
            </a:r>
          </a:p>
        </p:txBody>
      </p:sp>
      <p:graphicFrame>
        <p:nvGraphicFramePr>
          <p:cNvPr id="4" name="Content Placeholder 3">
            <a:extLst>
              <a:ext uri="{FF2B5EF4-FFF2-40B4-BE49-F238E27FC236}">
                <a16:creationId xmlns:a16="http://schemas.microsoft.com/office/drawing/2014/main" id="{386AE0B7-6B75-4EC8-9A0F-179C01A7E3BB}"/>
              </a:ext>
            </a:extLst>
          </p:cNvPr>
          <p:cNvGraphicFramePr>
            <a:graphicFrameLocks noGrp="1"/>
          </p:cNvGraphicFramePr>
          <p:nvPr>
            <p:ph idx="1"/>
            <p:extLst>
              <p:ext uri="{D42A27DB-BD31-4B8C-83A1-F6EECF244321}">
                <p14:modId xmlns:p14="http://schemas.microsoft.com/office/powerpoint/2010/main" val="3529016063"/>
              </p:ext>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134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1D1F223-DC77-4CAF-A2A6-602457DD7007}"/>
                                            </p:graphicEl>
                                          </p:spTgt>
                                        </p:tgtEl>
                                        <p:attrNameLst>
                                          <p:attrName>style.visibility</p:attrName>
                                        </p:attrNameLst>
                                      </p:cBhvr>
                                      <p:to>
                                        <p:strVal val="visible"/>
                                      </p:to>
                                    </p:set>
                                    <p:animEffect transition="in" filter="fade">
                                      <p:cBhvr>
                                        <p:cTn id="7" dur="500"/>
                                        <p:tgtEl>
                                          <p:spTgt spid="4">
                                            <p:graphicEl>
                                              <a:dgm id="{F1D1F223-DC77-4CAF-A2A6-602457DD700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11605705-DC12-41B4-A1A1-13C439DC6B56}"/>
                                            </p:graphicEl>
                                          </p:spTgt>
                                        </p:tgtEl>
                                        <p:attrNameLst>
                                          <p:attrName>style.visibility</p:attrName>
                                        </p:attrNameLst>
                                      </p:cBhvr>
                                      <p:to>
                                        <p:strVal val="visible"/>
                                      </p:to>
                                    </p:set>
                                    <p:animEffect transition="in" filter="fade">
                                      <p:cBhvr>
                                        <p:cTn id="11" dur="500"/>
                                        <p:tgtEl>
                                          <p:spTgt spid="4">
                                            <p:graphicEl>
                                              <a:dgm id="{11605705-DC12-41B4-A1A1-13C439DC6B56}"/>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graphicEl>
                                              <a:dgm id="{0F8236FE-E703-4F20-8156-53EEADAD21E6}"/>
                                            </p:graphicEl>
                                          </p:spTgt>
                                        </p:tgtEl>
                                        <p:attrNameLst>
                                          <p:attrName>style.visibility</p:attrName>
                                        </p:attrNameLst>
                                      </p:cBhvr>
                                      <p:to>
                                        <p:strVal val="visible"/>
                                      </p:to>
                                    </p:set>
                                    <p:animEffect transition="in" filter="fade">
                                      <p:cBhvr>
                                        <p:cTn id="14" dur="500"/>
                                        <p:tgtEl>
                                          <p:spTgt spid="4">
                                            <p:graphicEl>
                                              <a:dgm id="{0F8236FE-E703-4F20-8156-53EEADAD21E6}"/>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graphicEl>
                                              <a:dgm id="{7A395120-6B19-4809-82CA-ADE27F748783}"/>
                                            </p:graphicEl>
                                          </p:spTgt>
                                        </p:tgtEl>
                                        <p:attrNameLst>
                                          <p:attrName>style.visibility</p:attrName>
                                        </p:attrNameLst>
                                      </p:cBhvr>
                                      <p:to>
                                        <p:strVal val="visible"/>
                                      </p:to>
                                    </p:set>
                                    <p:animEffect transition="in" filter="fade">
                                      <p:cBhvr>
                                        <p:cTn id="18" dur="500"/>
                                        <p:tgtEl>
                                          <p:spTgt spid="4">
                                            <p:graphicEl>
                                              <a:dgm id="{7A395120-6B19-4809-82CA-ADE27F74878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BC3115E4-2716-4F11-A2CB-6D188C11D2E8}"/>
                                            </p:graphicEl>
                                          </p:spTgt>
                                        </p:tgtEl>
                                        <p:attrNameLst>
                                          <p:attrName>style.visibility</p:attrName>
                                        </p:attrNameLst>
                                      </p:cBhvr>
                                      <p:to>
                                        <p:strVal val="visible"/>
                                      </p:to>
                                    </p:set>
                                    <p:animEffect transition="in" filter="fade">
                                      <p:cBhvr>
                                        <p:cTn id="21" dur="500"/>
                                        <p:tgtEl>
                                          <p:spTgt spid="4">
                                            <p:graphicEl>
                                              <a:dgm id="{BC3115E4-2716-4F11-A2CB-6D188C11D2E8}"/>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graphicEl>
                                              <a:dgm id="{F51CC59F-42A0-4A47-9EEE-5D99F3645FB0}"/>
                                            </p:graphicEl>
                                          </p:spTgt>
                                        </p:tgtEl>
                                        <p:attrNameLst>
                                          <p:attrName>style.visibility</p:attrName>
                                        </p:attrNameLst>
                                      </p:cBhvr>
                                      <p:to>
                                        <p:strVal val="visible"/>
                                      </p:to>
                                    </p:set>
                                    <p:animEffect transition="in" filter="fade">
                                      <p:cBhvr>
                                        <p:cTn id="25" dur="500"/>
                                        <p:tgtEl>
                                          <p:spTgt spid="4">
                                            <p:graphicEl>
                                              <a:dgm id="{F51CC59F-42A0-4A47-9EEE-5D99F3645FB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D4D6C251-BCD2-42EF-860A-CFDF2A7CD4D4}"/>
                                            </p:graphicEl>
                                          </p:spTgt>
                                        </p:tgtEl>
                                        <p:attrNameLst>
                                          <p:attrName>style.visibility</p:attrName>
                                        </p:attrNameLst>
                                      </p:cBhvr>
                                      <p:to>
                                        <p:strVal val="visible"/>
                                      </p:to>
                                    </p:set>
                                    <p:animEffect transition="in" filter="fade">
                                      <p:cBhvr>
                                        <p:cTn id="28" dur="500"/>
                                        <p:tgtEl>
                                          <p:spTgt spid="4">
                                            <p:graphicEl>
                                              <a:dgm id="{D4D6C251-BCD2-42EF-860A-CFDF2A7CD4D4}"/>
                                            </p:graphic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
                                            <p:graphicEl>
                                              <a:dgm id="{45426063-F8EC-4444-B2F2-828A28E9D416}"/>
                                            </p:graphicEl>
                                          </p:spTgt>
                                        </p:tgtEl>
                                        <p:attrNameLst>
                                          <p:attrName>style.visibility</p:attrName>
                                        </p:attrNameLst>
                                      </p:cBhvr>
                                      <p:to>
                                        <p:strVal val="visible"/>
                                      </p:to>
                                    </p:set>
                                    <p:animEffect transition="in" filter="fade">
                                      <p:cBhvr>
                                        <p:cTn id="32" dur="500"/>
                                        <p:tgtEl>
                                          <p:spTgt spid="4">
                                            <p:graphicEl>
                                              <a:dgm id="{45426063-F8EC-4444-B2F2-828A28E9D416}"/>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D7D8AE41-66E1-4189-B698-660A2FDE3398}"/>
                                            </p:graphicEl>
                                          </p:spTgt>
                                        </p:tgtEl>
                                        <p:attrNameLst>
                                          <p:attrName>style.visibility</p:attrName>
                                        </p:attrNameLst>
                                      </p:cBhvr>
                                      <p:to>
                                        <p:strVal val="visible"/>
                                      </p:to>
                                    </p:set>
                                    <p:animEffect transition="in" filter="fade">
                                      <p:cBhvr>
                                        <p:cTn id="35" dur="500"/>
                                        <p:tgtEl>
                                          <p:spTgt spid="4">
                                            <p:graphicEl>
                                              <a:dgm id="{D7D8AE41-66E1-4189-B698-660A2FDE3398}"/>
                                            </p:graphic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37CE61CC-EA4E-448A-AE09-F7792EC57EE1}"/>
                                            </p:graphicEl>
                                          </p:spTgt>
                                        </p:tgtEl>
                                        <p:attrNameLst>
                                          <p:attrName>style.visibility</p:attrName>
                                        </p:attrNameLst>
                                      </p:cBhvr>
                                      <p:to>
                                        <p:strVal val="visible"/>
                                      </p:to>
                                    </p:set>
                                    <p:animEffect transition="in" filter="fade">
                                      <p:cBhvr>
                                        <p:cTn id="39" dur="500"/>
                                        <p:tgtEl>
                                          <p:spTgt spid="4">
                                            <p:graphicEl>
                                              <a:dgm id="{37CE61CC-EA4E-448A-AE09-F7792EC57EE1}"/>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6D3B074F-336C-4D69-8D21-1486F9DD9AD9}"/>
                                            </p:graphicEl>
                                          </p:spTgt>
                                        </p:tgtEl>
                                        <p:attrNameLst>
                                          <p:attrName>style.visibility</p:attrName>
                                        </p:attrNameLst>
                                      </p:cBhvr>
                                      <p:to>
                                        <p:strVal val="visible"/>
                                      </p:to>
                                    </p:set>
                                    <p:animEffect transition="in" filter="fade">
                                      <p:cBhvr>
                                        <p:cTn id="42" dur="500"/>
                                        <p:tgtEl>
                                          <p:spTgt spid="4">
                                            <p:graphicEl>
                                              <a:dgm id="{6D3B074F-336C-4D69-8D21-1486F9DD9AD9}"/>
                                            </p:graphicEl>
                                          </p:spTgt>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
                                            <p:graphicEl>
                                              <a:dgm id="{3CFE2D1F-8446-42AF-BEFA-9C8912E0F497}"/>
                                            </p:graphicEl>
                                          </p:spTgt>
                                        </p:tgtEl>
                                        <p:attrNameLst>
                                          <p:attrName>style.visibility</p:attrName>
                                        </p:attrNameLst>
                                      </p:cBhvr>
                                      <p:to>
                                        <p:strVal val="visible"/>
                                      </p:to>
                                    </p:set>
                                    <p:animEffect transition="in" filter="fade">
                                      <p:cBhvr>
                                        <p:cTn id="46" dur="500"/>
                                        <p:tgtEl>
                                          <p:spTgt spid="4">
                                            <p:graphicEl>
                                              <a:dgm id="{3CFE2D1F-8446-42AF-BEFA-9C8912E0F497}"/>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0FE39372-0042-4F08-989D-28EC51409F21}"/>
                                            </p:graphicEl>
                                          </p:spTgt>
                                        </p:tgtEl>
                                        <p:attrNameLst>
                                          <p:attrName>style.visibility</p:attrName>
                                        </p:attrNameLst>
                                      </p:cBhvr>
                                      <p:to>
                                        <p:strVal val="visible"/>
                                      </p:to>
                                    </p:set>
                                    <p:animEffect transition="in" filter="fade">
                                      <p:cBhvr>
                                        <p:cTn id="49" dur="500"/>
                                        <p:tgtEl>
                                          <p:spTgt spid="4">
                                            <p:graphicEl>
                                              <a:dgm id="{0FE39372-0042-4F08-989D-28EC51409F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3D8E-D33F-4C53-B0A9-78E60B8FD5F5}"/>
              </a:ext>
            </a:extLst>
          </p:cNvPr>
          <p:cNvSpPr>
            <a:spLocks noGrp="1"/>
          </p:cNvSpPr>
          <p:nvPr>
            <p:ph type="title"/>
          </p:nvPr>
        </p:nvSpPr>
        <p:spPr/>
        <p:txBody>
          <a:bodyPr/>
          <a:lstStyle/>
          <a:p>
            <a:r>
              <a:rPr lang="en-US" dirty="0"/>
              <a:t>Teleworking &amp; Its Alternatives</a:t>
            </a:r>
          </a:p>
        </p:txBody>
      </p:sp>
      <p:sp>
        <p:nvSpPr>
          <p:cNvPr id="3" name="Content Placeholder 2">
            <a:extLst>
              <a:ext uri="{FF2B5EF4-FFF2-40B4-BE49-F238E27FC236}">
                <a16:creationId xmlns:a16="http://schemas.microsoft.com/office/drawing/2014/main" id="{4C20FEFA-2A65-4958-BA29-FBA164BB7AC8}"/>
              </a:ext>
            </a:extLst>
          </p:cNvPr>
          <p:cNvSpPr>
            <a:spLocks noGrp="1"/>
          </p:cNvSpPr>
          <p:nvPr>
            <p:ph sz="half" idx="1"/>
          </p:nvPr>
        </p:nvSpPr>
        <p:spPr>
          <a:xfrm>
            <a:off x="913795" y="1702654"/>
            <a:ext cx="5106004" cy="4474212"/>
          </a:xfrm>
        </p:spPr>
        <p:txBody>
          <a:bodyPr>
            <a:normAutofit fontScale="92500" lnSpcReduction="10000"/>
          </a:bodyPr>
          <a:lstStyle/>
          <a:p>
            <a:r>
              <a:rPr lang="en-US" dirty="0"/>
              <a:t>Alternative Hiring Arrangements</a:t>
            </a:r>
          </a:p>
          <a:p>
            <a:pPr lvl="1"/>
            <a:r>
              <a:rPr lang="en-US" dirty="0"/>
              <a:t>Example: Reduced Hours Full-Time</a:t>
            </a:r>
          </a:p>
          <a:p>
            <a:pPr lvl="1"/>
            <a:r>
              <a:rPr lang="en-US" dirty="0"/>
              <a:t>Work-life balance, customizable</a:t>
            </a:r>
          </a:p>
          <a:p>
            <a:pPr lvl="1"/>
            <a:r>
              <a:rPr lang="en-US" dirty="0"/>
              <a:t>Very situationally dependent.</a:t>
            </a:r>
          </a:p>
          <a:p>
            <a:pPr lvl="1"/>
            <a:r>
              <a:rPr lang="en-US" dirty="0"/>
              <a:t>No extra risk</a:t>
            </a:r>
          </a:p>
          <a:p>
            <a:pPr lvl="1"/>
            <a:endParaRPr lang="en-US" dirty="0"/>
          </a:p>
          <a:p>
            <a:r>
              <a:rPr lang="en-US" dirty="0"/>
              <a:t>Compressed Work Weeks</a:t>
            </a:r>
          </a:p>
          <a:p>
            <a:pPr lvl="1"/>
            <a:r>
              <a:rPr lang="en-US" dirty="0"/>
              <a:t>Example: Four 10-Hour Days</a:t>
            </a:r>
          </a:p>
          <a:p>
            <a:pPr lvl="1"/>
            <a:r>
              <a:rPr lang="en-US" dirty="0"/>
              <a:t>Work-life balance, customizable</a:t>
            </a:r>
          </a:p>
          <a:p>
            <a:pPr lvl="1"/>
            <a:r>
              <a:rPr lang="en-US" dirty="0"/>
              <a:t>May negatively impact productivity and service delivery</a:t>
            </a:r>
          </a:p>
          <a:p>
            <a:pPr lvl="1"/>
            <a:r>
              <a:rPr lang="en-US" dirty="0"/>
              <a:t>No extra risk</a:t>
            </a:r>
          </a:p>
        </p:txBody>
      </p:sp>
      <p:sp>
        <p:nvSpPr>
          <p:cNvPr id="4" name="Content Placeholder 3">
            <a:extLst>
              <a:ext uri="{FF2B5EF4-FFF2-40B4-BE49-F238E27FC236}">
                <a16:creationId xmlns:a16="http://schemas.microsoft.com/office/drawing/2014/main" id="{E3A29C8E-DC73-4817-B7A0-3C23319C597C}"/>
              </a:ext>
            </a:extLst>
          </p:cNvPr>
          <p:cNvSpPr>
            <a:spLocks noGrp="1"/>
          </p:cNvSpPr>
          <p:nvPr>
            <p:ph sz="half" idx="2"/>
          </p:nvPr>
        </p:nvSpPr>
        <p:spPr>
          <a:xfrm>
            <a:off x="6173403" y="1702653"/>
            <a:ext cx="5094154" cy="4474214"/>
          </a:xfrm>
        </p:spPr>
        <p:txBody>
          <a:bodyPr>
            <a:normAutofit fontScale="92500" lnSpcReduction="10000"/>
          </a:bodyPr>
          <a:lstStyle/>
          <a:p>
            <a:r>
              <a:rPr lang="en-US" dirty="0"/>
              <a:t>Hybrid Arrangements</a:t>
            </a:r>
          </a:p>
          <a:p>
            <a:pPr lvl="1"/>
            <a:r>
              <a:rPr lang="en-US" dirty="0"/>
              <a:t>Example: Teleworking two days per week</a:t>
            </a:r>
          </a:p>
          <a:p>
            <a:pPr lvl="1"/>
            <a:r>
              <a:rPr lang="en-US" dirty="0"/>
              <a:t>Blends benefits of telework and office</a:t>
            </a:r>
          </a:p>
          <a:p>
            <a:pPr lvl="1"/>
            <a:r>
              <a:rPr lang="en-US" dirty="0"/>
              <a:t>May negatively impact service delivery</a:t>
            </a:r>
          </a:p>
          <a:p>
            <a:pPr lvl="1"/>
            <a:r>
              <a:rPr lang="en-US" dirty="0"/>
              <a:t>Increased risk, but not from out-of-state</a:t>
            </a:r>
          </a:p>
          <a:p>
            <a:pPr lvl="1"/>
            <a:endParaRPr lang="en-US" dirty="0"/>
          </a:p>
          <a:p>
            <a:r>
              <a:rPr lang="en-US" dirty="0"/>
              <a:t>Flex Scheduling</a:t>
            </a:r>
          </a:p>
          <a:p>
            <a:pPr lvl="1"/>
            <a:r>
              <a:rPr lang="en-US" dirty="0"/>
              <a:t>Example: Staggered work hours</a:t>
            </a:r>
          </a:p>
          <a:p>
            <a:pPr lvl="1"/>
            <a:r>
              <a:rPr lang="en-US" dirty="0"/>
              <a:t>Work-life balance, customizable</a:t>
            </a:r>
          </a:p>
          <a:p>
            <a:pPr lvl="1"/>
            <a:r>
              <a:rPr lang="en-US" dirty="0"/>
              <a:t>May negatively impact service delivery</a:t>
            </a:r>
          </a:p>
          <a:p>
            <a:pPr lvl="1"/>
            <a:r>
              <a:rPr lang="en-US" dirty="0"/>
              <a:t>No extra risk</a:t>
            </a:r>
          </a:p>
          <a:p>
            <a:endParaRPr lang="en-US" dirty="0"/>
          </a:p>
        </p:txBody>
      </p:sp>
    </p:spTree>
    <p:extLst>
      <p:ext uri="{BB962C8B-B14F-4D97-AF65-F5344CB8AC3E}">
        <p14:creationId xmlns:p14="http://schemas.microsoft.com/office/powerpoint/2010/main" val="1247256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500"/>
                                        <p:tgtEl>
                                          <p:spTgt spid="4">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500"/>
                                        <p:tgtEl>
                                          <p:spTgt spid="4">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500"/>
                                        <p:tgtEl>
                                          <p:spTgt spid="4">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500"/>
                                        <p:tgtEl>
                                          <p:spTgt spid="4">
                                            <p:txEl>
                                              <p:pRg st="7" end="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fade">
                                      <p:cBhvr>
                                        <p:cTn id="64" dur="500"/>
                                        <p:tgtEl>
                                          <p:spTgt spid="4">
                                            <p:txEl>
                                              <p:pRg st="8" end="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fade">
                                      <p:cBhvr>
                                        <p:cTn id="7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E22F-B3A7-4219-9942-6DD5B5A5D1A7}"/>
              </a:ext>
            </a:extLst>
          </p:cNvPr>
          <p:cNvSpPr>
            <a:spLocks noGrp="1"/>
          </p:cNvSpPr>
          <p:nvPr>
            <p:ph type="title"/>
          </p:nvPr>
        </p:nvSpPr>
        <p:spPr/>
        <p:txBody>
          <a:bodyPr/>
          <a:lstStyle/>
          <a:p>
            <a:r>
              <a:rPr lang="en-US" dirty="0"/>
              <a:t>Potential Models</a:t>
            </a:r>
          </a:p>
        </p:txBody>
      </p:sp>
      <p:graphicFrame>
        <p:nvGraphicFramePr>
          <p:cNvPr id="6" name="Content Placeholder 5">
            <a:extLst>
              <a:ext uri="{FF2B5EF4-FFF2-40B4-BE49-F238E27FC236}">
                <a16:creationId xmlns:a16="http://schemas.microsoft.com/office/drawing/2014/main" id="{B8973316-AFDA-4635-A533-8E78BC8800A5}"/>
              </a:ext>
            </a:extLst>
          </p:cNvPr>
          <p:cNvGraphicFramePr>
            <a:graphicFrameLocks noGrp="1"/>
          </p:cNvGraphicFramePr>
          <p:nvPr>
            <p:ph idx="1"/>
            <p:extLst>
              <p:ext uri="{D42A27DB-BD31-4B8C-83A1-F6EECF244321}">
                <p14:modId xmlns:p14="http://schemas.microsoft.com/office/powerpoint/2010/main" val="858209349"/>
              </p:ext>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114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00279010-D22E-4383-A6FF-62EB6725F0F8}"/>
                                            </p:graphicEl>
                                          </p:spTgt>
                                        </p:tgtEl>
                                        <p:attrNameLst>
                                          <p:attrName>style.visibility</p:attrName>
                                        </p:attrNameLst>
                                      </p:cBhvr>
                                      <p:to>
                                        <p:strVal val="visible"/>
                                      </p:to>
                                    </p:set>
                                    <p:animEffect transition="in" filter="fade">
                                      <p:cBhvr>
                                        <p:cTn id="7" dur="500"/>
                                        <p:tgtEl>
                                          <p:spTgt spid="6">
                                            <p:graphicEl>
                                              <a:dgm id="{00279010-D22E-4383-A6FF-62EB6725F0F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A5F323C8-0A24-4888-AA37-531D929F9228}"/>
                                            </p:graphicEl>
                                          </p:spTgt>
                                        </p:tgtEl>
                                        <p:attrNameLst>
                                          <p:attrName>style.visibility</p:attrName>
                                        </p:attrNameLst>
                                      </p:cBhvr>
                                      <p:to>
                                        <p:strVal val="visible"/>
                                      </p:to>
                                    </p:set>
                                    <p:animEffect transition="in" filter="fade">
                                      <p:cBhvr>
                                        <p:cTn id="10" dur="500"/>
                                        <p:tgtEl>
                                          <p:spTgt spid="6">
                                            <p:graphicEl>
                                              <a:dgm id="{A5F323C8-0A24-4888-AA37-531D929F922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32584F40-C89B-4075-89D9-B3BF6E3A433B}"/>
                                            </p:graphicEl>
                                          </p:spTgt>
                                        </p:tgtEl>
                                        <p:attrNameLst>
                                          <p:attrName>style.visibility</p:attrName>
                                        </p:attrNameLst>
                                      </p:cBhvr>
                                      <p:to>
                                        <p:strVal val="visible"/>
                                      </p:to>
                                    </p:set>
                                    <p:animEffect transition="in" filter="fade">
                                      <p:cBhvr>
                                        <p:cTn id="13" dur="500"/>
                                        <p:tgtEl>
                                          <p:spTgt spid="6">
                                            <p:graphicEl>
                                              <a:dgm id="{32584F40-C89B-4075-89D9-B3BF6E3A433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409DC6ED-ADD5-4F8B-A6A5-43530C1EF18D}"/>
                                            </p:graphicEl>
                                          </p:spTgt>
                                        </p:tgtEl>
                                        <p:attrNameLst>
                                          <p:attrName>style.visibility</p:attrName>
                                        </p:attrNameLst>
                                      </p:cBhvr>
                                      <p:to>
                                        <p:strVal val="visible"/>
                                      </p:to>
                                    </p:set>
                                    <p:animEffect transition="in" filter="fade">
                                      <p:cBhvr>
                                        <p:cTn id="18" dur="500"/>
                                        <p:tgtEl>
                                          <p:spTgt spid="6">
                                            <p:graphicEl>
                                              <a:dgm id="{409DC6ED-ADD5-4F8B-A6A5-43530C1EF18D}"/>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E8A6591C-AAB8-42B3-A67D-4247A5311EB7}"/>
                                            </p:graphicEl>
                                          </p:spTgt>
                                        </p:tgtEl>
                                        <p:attrNameLst>
                                          <p:attrName>style.visibility</p:attrName>
                                        </p:attrNameLst>
                                      </p:cBhvr>
                                      <p:to>
                                        <p:strVal val="visible"/>
                                      </p:to>
                                    </p:set>
                                    <p:animEffect transition="in" filter="fade">
                                      <p:cBhvr>
                                        <p:cTn id="21" dur="500"/>
                                        <p:tgtEl>
                                          <p:spTgt spid="6">
                                            <p:graphicEl>
                                              <a:dgm id="{E8A6591C-AAB8-42B3-A67D-4247A5311EB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A9B9CCF6-4ED5-48AD-A8A5-EB5BC24DCB87}"/>
                                            </p:graphicEl>
                                          </p:spTgt>
                                        </p:tgtEl>
                                        <p:attrNameLst>
                                          <p:attrName>style.visibility</p:attrName>
                                        </p:attrNameLst>
                                      </p:cBhvr>
                                      <p:to>
                                        <p:strVal val="visible"/>
                                      </p:to>
                                    </p:set>
                                    <p:animEffect transition="in" filter="fade">
                                      <p:cBhvr>
                                        <p:cTn id="26" dur="500"/>
                                        <p:tgtEl>
                                          <p:spTgt spid="6">
                                            <p:graphicEl>
                                              <a:dgm id="{A9B9CCF6-4ED5-48AD-A8A5-EB5BC24DCB87}"/>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CA2E0314-0770-4601-AD09-4427B6815EF7}"/>
                                            </p:graphicEl>
                                          </p:spTgt>
                                        </p:tgtEl>
                                        <p:attrNameLst>
                                          <p:attrName>style.visibility</p:attrName>
                                        </p:attrNameLst>
                                      </p:cBhvr>
                                      <p:to>
                                        <p:strVal val="visible"/>
                                      </p:to>
                                    </p:set>
                                    <p:animEffect transition="in" filter="fade">
                                      <p:cBhvr>
                                        <p:cTn id="29" dur="500"/>
                                        <p:tgtEl>
                                          <p:spTgt spid="6">
                                            <p:graphicEl>
                                              <a:dgm id="{CA2E0314-0770-4601-AD09-4427B6815EF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2183E5ED-4BF9-4C1E-A1EB-3A24141710B6}"/>
                                            </p:graphicEl>
                                          </p:spTgt>
                                        </p:tgtEl>
                                        <p:attrNameLst>
                                          <p:attrName>style.visibility</p:attrName>
                                        </p:attrNameLst>
                                      </p:cBhvr>
                                      <p:to>
                                        <p:strVal val="visible"/>
                                      </p:to>
                                    </p:set>
                                    <p:animEffect transition="in" filter="fade">
                                      <p:cBhvr>
                                        <p:cTn id="34" dur="500"/>
                                        <p:tgtEl>
                                          <p:spTgt spid="6">
                                            <p:graphicEl>
                                              <a:dgm id="{2183E5ED-4BF9-4C1E-A1EB-3A24141710B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F7FB8F91-0E4A-44DF-9444-ECC217494C13}"/>
                                            </p:graphicEl>
                                          </p:spTgt>
                                        </p:tgtEl>
                                        <p:attrNameLst>
                                          <p:attrName>style.visibility</p:attrName>
                                        </p:attrNameLst>
                                      </p:cBhvr>
                                      <p:to>
                                        <p:strVal val="visible"/>
                                      </p:to>
                                    </p:set>
                                    <p:animEffect transition="in" filter="fade">
                                      <p:cBhvr>
                                        <p:cTn id="37" dur="500"/>
                                        <p:tgtEl>
                                          <p:spTgt spid="6">
                                            <p:graphicEl>
                                              <a:dgm id="{F7FB8F91-0E4A-44DF-9444-ECC217494C1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0A54F51F-FE83-4E57-A2C4-4C07BB566746}"/>
                                            </p:graphicEl>
                                          </p:spTgt>
                                        </p:tgtEl>
                                        <p:attrNameLst>
                                          <p:attrName>style.visibility</p:attrName>
                                        </p:attrNameLst>
                                      </p:cBhvr>
                                      <p:to>
                                        <p:strVal val="visible"/>
                                      </p:to>
                                    </p:set>
                                    <p:animEffect transition="in" filter="fade">
                                      <p:cBhvr>
                                        <p:cTn id="42" dur="500"/>
                                        <p:tgtEl>
                                          <p:spTgt spid="6">
                                            <p:graphicEl>
                                              <a:dgm id="{0A54F51F-FE83-4E57-A2C4-4C07BB566746}"/>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693D2E3D-0731-4E07-8528-F212A6D4C8F4}"/>
                                            </p:graphicEl>
                                          </p:spTgt>
                                        </p:tgtEl>
                                        <p:attrNameLst>
                                          <p:attrName>style.visibility</p:attrName>
                                        </p:attrNameLst>
                                      </p:cBhvr>
                                      <p:to>
                                        <p:strVal val="visible"/>
                                      </p:to>
                                    </p:set>
                                    <p:animEffect transition="in" filter="fade">
                                      <p:cBhvr>
                                        <p:cTn id="45" dur="500"/>
                                        <p:tgtEl>
                                          <p:spTgt spid="6">
                                            <p:graphicEl>
                                              <a:dgm id="{693D2E3D-0731-4E07-8528-F212A6D4C8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4B6FA14-EBA8-44DD-9DD5-52449807CCC5}"/>
              </a:ext>
            </a:extLst>
          </p:cNvPr>
          <p:cNvSpPr>
            <a:spLocks noGrp="1"/>
          </p:cNvSpPr>
          <p:nvPr>
            <p:ph type="title"/>
          </p:nvPr>
        </p:nvSpPr>
        <p:spPr/>
        <p:txBody>
          <a:bodyPr/>
          <a:lstStyle/>
          <a:p>
            <a:r>
              <a:rPr lang="en-US" dirty="0"/>
              <a:t>Sources</a:t>
            </a:r>
          </a:p>
        </p:txBody>
      </p:sp>
      <p:sp>
        <p:nvSpPr>
          <p:cNvPr id="10" name="Content Placeholder 9">
            <a:extLst>
              <a:ext uri="{FF2B5EF4-FFF2-40B4-BE49-F238E27FC236}">
                <a16:creationId xmlns:a16="http://schemas.microsoft.com/office/drawing/2014/main" id="{C7D77B8A-CD44-489F-8C99-45205A4272F7}"/>
              </a:ext>
            </a:extLst>
          </p:cNvPr>
          <p:cNvSpPr>
            <a:spLocks noGrp="1"/>
          </p:cNvSpPr>
          <p:nvPr>
            <p:ph idx="1"/>
          </p:nvPr>
        </p:nvSpPr>
        <p:spPr/>
        <p:txBody>
          <a:bodyPr>
            <a:normAutofit fontScale="47500" lnSpcReduction="20000"/>
          </a:bodyPr>
          <a:lstStyle/>
          <a:p>
            <a:r>
              <a:rPr lang="en-US" dirty="0"/>
              <a:t>ADP: </a:t>
            </a:r>
            <a:r>
              <a:rPr lang="en-US" dirty="0">
                <a:hlinkClick r:id="rId3"/>
              </a:rPr>
              <a:t>https://www.adp.com/spark/articles/2022/06/implications-of-work-from-anywhere-when-remote-workers-cross-state-lines.aspx</a:t>
            </a:r>
            <a:endParaRPr lang="en-US" dirty="0"/>
          </a:p>
          <a:p>
            <a:r>
              <a:rPr lang="en-US" dirty="0"/>
              <a:t>Justia: </a:t>
            </a:r>
            <a:r>
              <a:rPr lang="en-US" dirty="0">
                <a:hlinkClick r:id="rId4"/>
              </a:rPr>
              <a:t>https://www.justia.com/50-state-surveys/recording-phone-calls-and-conversations/</a:t>
            </a:r>
            <a:endParaRPr lang="en-US" dirty="0"/>
          </a:p>
          <a:p>
            <a:r>
              <a:rPr lang="en-US" dirty="0"/>
              <a:t>Military OneSource: </a:t>
            </a:r>
            <a:r>
              <a:rPr lang="en-US" dirty="0">
                <a:hlinkClick r:id="rId5"/>
              </a:rPr>
              <a:t>https://www.militaryonesource.mil/financial-legal/legal/military-spouses-residency-relief-act/</a:t>
            </a:r>
            <a:endParaRPr lang="en-US" dirty="0"/>
          </a:p>
          <a:p>
            <a:r>
              <a:rPr lang="en-US" dirty="0"/>
              <a:t>NC Office of State Human Resources: </a:t>
            </a:r>
            <a:r>
              <a:rPr lang="en-US" dirty="0">
                <a:hlinkClick r:id="rId6"/>
              </a:rPr>
              <a:t>https://oshr.nc.gov/policies/teleworking-program-policy</a:t>
            </a:r>
            <a:r>
              <a:rPr lang="en-US" dirty="0"/>
              <a:t>; </a:t>
            </a:r>
            <a:r>
              <a:rPr lang="en-US" dirty="0">
                <a:hlinkClick r:id="rId7"/>
              </a:rPr>
              <a:t>https://oshr.nc.gov/policies/hours-work-and-overtime-compensation</a:t>
            </a:r>
            <a:endParaRPr lang="en-US" dirty="0"/>
          </a:p>
          <a:p>
            <a:r>
              <a:rPr lang="en-US" dirty="0"/>
              <a:t>NC State Board of Community Colleges Code: </a:t>
            </a:r>
            <a:r>
              <a:rPr lang="en-US" dirty="0">
                <a:hlinkClick r:id="rId8"/>
              </a:rPr>
              <a:t>https://www.nccommunitycolleges.edu/sbcccode</a:t>
            </a:r>
            <a:endParaRPr lang="en-US" dirty="0"/>
          </a:p>
          <a:p>
            <a:r>
              <a:rPr lang="en-US" dirty="0"/>
              <a:t>Oregon Bureau of Labor &amp; Industries: </a:t>
            </a:r>
            <a:r>
              <a:rPr lang="en-US" dirty="0">
                <a:hlinkClick r:id="rId9"/>
              </a:rPr>
              <a:t>https://www.oregon.gov/boli/workers/Pages/minimum-wage-schedule.aspx</a:t>
            </a:r>
            <a:endParaRPr lang="en-US" dirty="0"/>
          </a:p>
          <a:p>
            <a:r>
              <a:rPr lang="en-US" dirty="0"/>
              <a:t>Pew Research: </a:t>
            </a:r>
            <a:r>
              <a:rPr lang="en-US" dirty="0">
                <a:hlinkClick r:id="rId10"/>
              </a:rPr>
              <a:t>https://www.pewresearch.org/short-reads/2023/03/30/about-a-third-of-us-workers-who-can-work-from-home-do-so-all-the-time/</a:t>
            </a:r>
            <a:r>
              <a:rPr lang="en-US" dirty="0"/>
              <a:t>; </a:t>
            </a:r>
            <a:r>
              <a:rPr lang="en-US" dirty="0">
                <a:hlinkClick r:id="rId11"/>
              </a:rPr>
              <a:t>https://www.pewresearch.org/wp-content/uploads/2023/03/remote-hybrid-workers-topline.pdf</a:t>
            </a:r>
            <a:endParaRPr lang="en-US" dirty="0"/>
          </a:p>
          <a:p>
            <a:r>
              <a:rPr lang="en-US" dirty="0"/>
              <a:t>Society of Human Resource Management: </a:t>
            </a:r>
            <a:r>
              <a:rPr lang="en-US" dirty="0">
                <a:hlinkClick r:id="rId12"/>
              </a:rPr>
              <a:t>https://www.shrm.org/resourcesandtools/hr-topics/technology/pages/why-are-some-companies-moving-away-from-telework.aspx</a:t>
            </a:r>
            <a:endParaRPr lang="en-US" dirty="0"/>
          </a:p>
          <a:p>
            <a:r>
              <a:rPr lang="en-US" dirty="0"/>
              <a:t>Thomson Reuters Westlaw – Practical Law: </a:t>
            </a:r>
            <a:r>
              <a:rPr lang="en-US" dirty="0">
                <a:hlinkClick r:id="rId13"/>
              </a:rPr>
              <a:t>https://us.practicallaw.thomsonreuters.com/w-001-3935</a:t>
            </a:r>
            <a:r>
              <a:rPr lang="en-US" dirty="0"/>
              <a:t>; </a:t>
            </a:r>
            <a:r>
              <a:rPr lang="en-US" dirty="0">
                <a:hlinkClick r:id="rId14"/>
              </a:rPr>
              <a:t>https://us.practicallaw.thomsonreuters.com/4-597-3867</a:t>
            </a:r>
            <a:r>
              <a:rPr lang="en-US" dirty="0"/>
              <a:t>; </a:t>
            </a:r>
            <a:r>
              <a:rPr lang="en-US" dirty="0">
                <a:hlinkClick r:id="rId15"/>
              </a:rPr>
              <a:t>https://us.practicallaw.thomsonreuters.com/w-027-3761</a:t>
            </a:r>
            <a:r>
              <a:rPr lang="en-US" dirty="0"/>
              <a:t>; </a:t>
            </a:r>
            <a:r>
              <a:rPr lang="en-US" dirty="0">
                <a:hlinkClick r:id="rId16"/>
              </a:rPr>
              <a:t>https://us.practicallaw.thomsonreuters.com/QACompare/Builder/State</a:t>
            </a:r>
            <a:endParaRPr lang="en-US" dirty="0"/>
          </a:p>
          <a:p>
            <a:r>
              <a:rPr lang="en-US" dirty="0"/>
              <a:t>US Department of Labor: </a:t>
            </a:r>
            <a:r>
              <a:rPr lang="en-US" dirty="0">
                <a:hlinkClick r:id="rId17"/>
              </a:rPr>
              <a:t>https://www.dol.gov/agencies/eta/advisories/unemployment-insurance-program-letter-no-20-04</a:t>
            </a:r>
            <a:endParaRPr lang="en-US" dirty="0"/>
          </a:p>
          <a:p>
            <a:r>
              <a:rPr lang="en-US" dirty="0"/>
              <a:t>US Bureau of Labor Statistics: </a:t>
            </a:r>
            <a:r>
              <a:rPr lang="en-US" dirty="0">
                <a:hlinkClick r:id="rId18"/>
              </a:rPr>
              <a:t>https://www.bls.gov/news.release/atus.nr0.htm</a:t>
            </a:r>
            <a:endParaRPr lang="en-US" dirty="0"/>
          </a:p>
          <a:p>
            <a:pPr lvl="1"/>
            <a:endParaRPr lang="en-US" dirty="0"/>
          </a:p>
        </p:txBody>
      </p:sp>
    </p:spTree>
    <p:extLst>
      <p:ext uri="{BB962C8B-B14F-4D97-AF65-F5344CB8AC3E}">
        <p14:creationId xmlns:p14="http://schemas.microsoft.com/office/powerpoint/2010/main" val="143832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F446-1522-206B-0C26-7F6F9C9C6DD7}"/>
              </a:ext>
            </a:extLst>
          </p:cNvPr>
          <p:cNvSpPr>
            <a:spLocks noGrp="1"/>
          </p:cNvSpPr>
          <p:nvPr>
            <p:ph type="title"/>
          </p:nvPr>
        </p:nvSpPr>
        <p:spPr/>
        <p:txBody>
          <a:bodyPr/>
          <a:lstStyle/>
          <a:p>
            <a:r>
              <a:rPr lang="en-US" dirty="0"/>
              <a:t>Other Potential sources</a:t>
            </a:r>
          </a:p>
        </p:txBody>
      </p:sp>
      <p:sp>
        <p:nvSpPr>
          <p:cNvPr id="3" name="Content Placeholder 2">
            <a:extLst>
              <a:ext uri="{FF2B5EF4-FFF2-40B4-BE49-F238E27FC236}">
                <a16:creationId xmlns:a16="http://schemas.microsoft.com/office/drawing/2014/main" id="{8CA417E1-9142-BB28-3159-B1C268F07E13}"/>
              </a:ext>
            </a:extLst>
          </p:cNvPr>
          <p:cNvSpPr>
            <a:spLocks noGrp="1"/>
          </p:cNvSpPr>
          <p:nvPr>
            <p:ph idx="1"/>
          </p:nvPr>
        </p:nvSpPr>
        <p:spPr/>
        <p:txBody>
          <a:bodyPr/>
          <a:lstStyle/>
          <a:p>
            <a:r>
              <a:rPr lang="en-US" dirty="0"/>
              <a:t>Society for Human Resource Management (SHRM)</a:t>
            </a:r>
          </a:p>
          <a:p>
            <a:r>
              <a:rPr lang="en-US" dirty="0"/>
              <a:t>North Carolina Office of State Human Resources (OSHR)</a:t>
            </a:r>
          </a:p>
          <a:p>
            <a:r>
              <a:rPr lang="en-US" dirty="0"/>
              <a:t>Your insurance provider</a:t>
            </a:r>
          </a:p>
          <a:p>
            <a:r>
              <a:rPr lang="en-US" dirty="0"/>
              <a:t>Your employees</a:t>
            </a:r>
          </a:p>
          <a:p>
            <a:r>
              <a:rPr lang="en-US" dirty="0"/>
              <a:t>Your friends, family, and others in the workforce</a:t>
            </a:r>
          </a:p>
        </p:txBody>
      </p:sp>
    </p:spTree>
    <p:extLst>
      <p:ext uri="{BB962C8B-B14F-4D97-AF65-F5344CB8AC3E}">
        <p14:creationId xmlns:p14="http://schemas.microsoft.com/office/powerpoint/2010/main" val="2881398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19A0-3916-49B7-BBA8-42BDD70F6BBE}"/>
              </a:ext>
            </a:extLst>
          </p:cNvPr>
          <p:cNvSpPr>
            <a:spLocks noGrp="1"/>
          </p:cNvSpPr>
          <p:nvPr>
            <p:ph type="title"/>
          </p:nvPr>
        </p:nvSpPr>
        <p:spPr>
          <a:xfrm>
            <a:off x="4927472" y="609600"/>
            <a:ext cx="6340084" cy="1326321"/>
          </a:xfrm>
        </p:spPr>
        <p:txBody>
          <a:bodyPr>
            <a:normAutofit/>
          </a:bodyPr>
          <a:lstStyle/>
          <a:p>
            <a:r>
              <a:rPr lang="en-US" dirty="0"/>
              <a:t>Outline</a:t>
            </a:r>
          </a:p>
        </p:txBody>
      </p:sp>
      <p:pic>
        <p:nvPicPr>
          <p:cNvPr id="15" name="Picture 8" descr="Many question marks on black background">
            <a:extLst>
              <a:ext uri="{FF2B5EF4-FFF2-40B4-BE49-F238E27FC236}">
                <a16:creationId xmlns:a16="http://schemas.microsoft.com/office/drawing/2014/main" id="{7641D00B-1CDA-9EF8-472D-C19067C7E829}"/>
              </a:ext>
            </a:extLst>
          </p:cNvPr>
          <p:cNvPicPr>
            <a:picLocks noChangeAspect="1"/>
          </p:cNvPicPr>
          <p:nvPr/>
        </p:nvPicPr>
        <p:blipFill rotWithShape="1">
          <a:blip r:embed="rId4"/>
          <a:srcRect l="58763" r="2" b="2"/>
          <a:stretch/>
        </p:blipFill>
        <p:spPr>
          <a:xfrm>
            <a:off x="20" y="10"/>
            <a:ext cx="4635987" cy="6857990"/>
          </a:xfrm>
          <a:prstGeom prst="rect">
            <a:avLst/>
          </a:prstGeom>
        </p:spPr>
      </p:pic>
      <p:sp>
        <p:nvSpPr>
          <p:cNvPr id="7" name="Content Placeholder 6">
            <a:extLst>
              <a:ext uri="{FF2B5EF4-FFF2-40B4-BE49-F238E27FC236}">
                <a16:creationId xmlns:a16="http://schemas.microsoft.com/office/drawing/2014/main" id="{D1930E58-71E1-0FFF-4C3E-B73E3C4C6654}"/>
              </a:ext>
            </a:extLst>
          </p:cNvPr>
          <p:cNvSpPr>
            <a:spLocks noGrp="1"/>
          </p:cNvSpPr>
          <p:nvPr>
            <p:ph idx="1"/>
          </p:nvPr>
        </p:nvSpPr>
        <p:spPr>
          <a:xfrm>
            <a:off x="4927471" y="2096064"/>
            <a:ext cx="6340085" cy="3695136"/>
          </a:xfrm>
        </p:spPr>
        <p:txBody>
          <a:bodyPr anchorCtr="0">
            <a:normAutofit/>
          </a:bodyPr>
          <a:lstStyle/>
          <a:p>
            <a:pPr marL="571500" indent="-571500">
              <a:buFont typeface="+mj-lt"/>
              <a:buAutoNum type="romanUcPeriod"/>
            </a:pPr>
            <a:r>
              <a:rPr lang="en-US" dirty="0"/>
              <a:t>Why Teleworking Matters</a:t>
            </a:r>
          </a:p>
          <a:p>
            <a:pPr marL="571500" indent="-571500">
              <a:buFont typeface="+mj-lt"/>
              <a:buAutoNum type="romanUcPeriod"/>
            </a:pPr>
            <a:r>
              <a:rPr lang="en-US" dirty="0"/>
              <a:t>Benefits of Teleworking</a:t>
            </a:r>
          </a:p>
          <a:p>
            <a:pPr marL="571500" indent="-571500">
              <a:buFont typeface="+mj-lt"/>
              <a:buAutoNum type="romanUcPeriod"/>
            </a:pPr>
            <a:r>
              <a:rPr lang="en-US" dirty="0"/>
              <a:t>Drawbacks of Teleworking</a:t>
            </a:r>
          </a:p>
          <a:p>
            <a:pPr marL="571500" indent="-571500">
              <a:buFont typeface="+mj-lt"/>
              <a:buAutoNum type="romanUcPeriod"/>
            </a:pPr>
            <a:r>
              <a:rPr lang="en-US" dirty="0"/>
              <a:t>Legal &amp; Risk Concerns</a:t>
            </a:r>
          </a:p>
          <a:p>
            <a:pPr marL="571500" indent="-571500">
              <a:buFont typeface="+mj-lt"/>
              <a:buAutoNum type="romanUcPeriod"/>
            </a:pPr>
            <a:r>
              <a:rPr lang="en-US" dirty="0"/>
              <a:t>Alternatives</a:t>
            </a:r>
          </a:p>
          <a:p>
            <a:pPr marL="571500" indent="-571500">
              <a:buFont typeface="+mj-lt"/>
              <a:buAutoNum type="romanUcPeriod"/>
            </a:pPr>
            <a:r>
              <a:rPr lang="en-US" dirty="0"/>
              <a:t>Potential Models</a:t>
            </a:r>
          </a:p>
        </p:txBody>
      </p:sp>
      <p:cxnSp>
        <p:nvCxnSpPr>
          <p:cNvPr id="16" name="Straight Connector 12">
            <a:extLst>
              <a:ext uri="{FF2B5EF4-FFF2-40B4-BE49-F238E27FC236}">
                <a16:creationId xmlns:a16="http://schemas.microsoft.com/office/drawing/2014/main" id="{1230DAD1-5153-48E1-99E6-8B2D5BEA1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331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BF34-130E-4737-BD76-3569B1EE6D8F}"/>
              </a:ext>
            </a:extLst>
          </p:cNvPr>
          <p:cNvSpPr>
            <a:spLocks noGrp="1"/>
          </p:cNvSpPr>
          <p:nvPr>
            <p:ph type="title"/>
          </p:nvPr>
        </p:nvSpPr>
        <p:spPr>
          <a:xfrm>
            <a:off x="752475" y="609600"/>
            <a:ext cx="3643150" cy="5603310"/>
          </a:xfrm>
        </p:spPr>
        <p:txBody>
          <a:bodyPr>
            <a:normAutofit/>
          </a:bodyPr>
          <a:lstStyle/>
          <a:p>
            <a:r>
              <a:rPr lang="en-US" sz="3100" dirty="0"/>
              <a:t>Why Teleworking Matters</a:t>
            </a:r>
          </a:p>
        </p:txBody>
      </p:sp>
      <p:graphicFrame>
        <p:nvGraphicFramePr>
          <p:cNvPr id="16" name="Content Placeholder 15">
            <a:extLst>
              <a:ext uri="{FF2B5EF4-FFF2-40B4-BE49-F238E27FC236}">
                <a16:creationId xmlns:a16="http://schemas.microsoft.com/office/drawing/2014/main" id="{7E0BE5E9-C201-49F0-99F3-7F9D38DD8378}"/>
              </a:ext>
            </a:extLst>
          </p:cNvPr>
          <p:cNvGraphicFramePr>
            <a:graphicFrameLocks noGrp="1"/>
          </p:cNvGraphicFramePr>
          <p:nvPr>
            <p:ph idx="1"/>
            <p:extLst>
              <p:ext uri="{D42A27DB-BD31-4B8C-83A1-F6EECF244321}">
                <p14:modId xmlns:p14="http://schemas.microsoft.com/office/powerpoint/2010/main" val="660422041"/>
              </p:ext>
            </p:extLst>
          </p:nvPr>
        </p:nvGraphicFramePr>
        <p:xfrm>
          <a:off x="4442523" y="579120"/>
          <a:ext cx="7294754" cy="5699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3775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BF34-130E-4737-BD76-3569B1EE6D8F}"/>
              </a:ext>
            </a:extLst>
          </p:cNvPr>
          <p:cNvSpPr>
            <a:spLocks noGrp="1"/>
          </p:cNvSpPr>
          <p:nvPr>
            <p:ph type="title"/>
          </p:nvPr>
        </p:nvSpPr>
        <p:spPr>
          <a:xfrm>
            <a:off x="752475" y="609600"/>
            <a:ext cx="3643150" cy="5603310"/>
          </a:xfrm>
        </p:spPr>
        <p:txBody>
          <a:bodyPr>
            <a:normAutofit/>
          </a:bodyPr>
          <a:lstStyle/>
          <a:p>
            <a:r>
              <a:rPr lang="en-US" sz="3100" dirty="0"/>
              <a:t>Why Teleworking Matters</a:t>
            </a:r>
          </a:p>
        </p:txBody>
      </p:sp>
      <p:graphicFrame>
        <p:nvGraphicFramePr>
          <p:cNvPr id="16" name="Content Placeholder 15">
            <a:extLst>
              <a:ext uri="{FF2B5EF4-FFF2-40B4-BE49-F238E27FC236}">
                <a16:creationId xmlns:a16="http://schemas.microsoft.com/office/drawing/2014/main" id="{7E0BE5E9-C201-49F0-99F3-7F9D38DD8378}"/>
              </a:ext>
            </a:extLst>
          </p:cNvPr>
          <p:cNvGraphicFramePr>
            <a:graphicFrameLocks noGrp="1"/>
          </p:cNvGraphicFramePr>
          <p:nvPr>
            <p:ph idx="1"/>
            <p:extLst>
              <p:ext uri="{D42A27DB-BD31-4B8C-83A1-F6EECF244321}">
                <p14:modId xmlns:p14="http://schemas.microsoft.com/office/powerpoint/2010/main" val="3372845391"/>
              </p:ext>
            </p:extLst>
          </p:nvPr>
        </p:nvGraphicFramePr>
        <p:xfrm>
          <a:off x="4360333" y="514901"/>
          <a:ext cx="7459134" cy="58281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2785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BF34-130E-4737-BD76-3569B1EE6D8F}"/>
              </a:ext>
            </a:extLst>
          </p:cNvPr>
          <p:cNvSpPr>
            <a:spLocks noGrp="1"/>
          </p:cNvSpPr>
          <p:nvPr>
            <p:ph type="title"/>
          </p:nvPr>
        </p:nvSpPr>
        <p:spPr>
          <a:xfrm>
            <a:off x="6435091" y="609600"/>
            <a:ext cx="4832465" cy="1326321"/>
          </a:xfrm>
        </p:spPr>
        <p:txBody>
          <a:bodyPr>
            <a:normAutofit/>
          </a:bodyPr>
          <a:lstStyle/>
          <a:p>
            <a:r>
              <a:rPr lang="en-US" sz="3100" dirty="0"/>
              <a:t>Why Teleworking Matters</a:t>
            </a:r>
          </a:p>
        </p:txBody>
      </p:sp>
      <p:sp>
        <p:nvSpPr>
          <p:cNvPr id="20" name="Rectangle 19">
            <a:extLst>
              <a:ext uri="{FF2B5EF4-FFF2-40B4-BE49-F238E27FC236}">
                <a16:creationId xmlns:a16="http://schemas.microsoft.com/office/drawing/2014/main" id="{66DC9962-D7D3-42F4-91E6-7F869A27E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Office Worker">
            <a:extLst>
              <a:ext uri="{FF2B5EF4-FFF2-40B4-BE49-F238E27FC236}">
                <a16:creationId xmlns:a16="http://schemas.microsoft.com/office/drawing/2014/main" id="{B5963654-877F-1CEA-55BE-01D74B15FA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857" y="1203770"/>
            <a:ext cx="4450460" cy="4450460"/>
          </a:xfrm>
          <a:prstGeom prst="rect">
            <a:avLst/>
          </a:prstGeom>
        </p:spPr>
      </p:pic>
      <p:sp>
        <p:nvSpPr>
          <p:cNvPr id="22" name="Rectangle 21">
            <a:extLst>
              <a:ext uri="{FF2B5EF4-FFF2-40B4-BE49-F238E27FC236}">
                <a16:creationId xmlns:a16="http://schemas.microsoft.com/office/drawing/2014/main" id="{3B989360-D69A-4A32-87FD-D2226A028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A13DA3F2-03BE-4063-93EB-C4FB032111FC}"/>
              </a:ext>
            </a:extLst>
          </p:cNvPr>
          <p:cNvSpPr>
            <a:spLocks noGrp="1"/>
          </p:cNvSpPr>
          <p:nvPr>
            <p:ph idx="1"/>
          </p:nvPr>
        </p:nvSpPr>
        <p:spPr>
          <a:xfrm>
            <a:off x="6435091" y="2096064"/>
            <a:ext cx="4832465" cy="3695136"/>
          </a:xfrm>
        </p:spPr>
        <p:txBody>
          <a:bodyPr>
            <a:normAutofit fontScale="92500" lnSpcReduction="10000"/>
          </a:bodyPr>
          <a:lstStyle/>
          <a:p>
            <a:pPr marL="0" indent="0" algn="ctr">
              <a:lnSpc>
                <a:spcPct val="110000"/>
              </a:lnSpc>
              <a:buNone/>
            </a:pPr>
            <a:r>
              <a:rPr lang="en-US" sz="1800" b="1" cap="all" dirty="0">
                <a:effectLst>
                  <a:outerShdw blurRad="50800" dist="63500" dir="2700000" algn="tl" rotWithShape="0">
                    <a:srgbClr val="000000">
                      <a:alpha val="48000"/>
                    </a:srgbClr>
                  </a:outerShdw>
                </a:effectLst>
                <a:latin typeface="+mj-lt"/>
                <a:ea typeface="+mj-ea"/>
                <a:cs typeface="+mj-cs"/>
              </a:rPr>
              <a:t>EMPLOYEE PERSPECTIVES</a:t>
            </a:r>
          </a:p>
          <a:p>
            <a:pPr marL="0" indent="0" algn="ctr">
              <a:lnSpc>
                <a:spcPct val="110000"/>
              </a:lnSpc>
              <a:buNone/>
            </a:pPr>
            <a:endParaRPr lang="en-US" sz="1800" b="1" cap="all" dirty="0">
              <a:effectLst>
                <a:outerShdw blurRad="50800" dist="63500" dir="2700000" algn="tl" rotWithShape="0">
                  <a:srgbClr val="000000">
                    <a:alpha val="48000"/>
                  </a:srgbClr>
                </a:outerShdw>
              </a:effectLst>
              <a:latin typeface="+mj-lt"/>
              <a:ea typeface="+mj-ea"/>
              <a:cs typeface="+mj-cs"/>
            </a:endParaRPr>
          </a:p>
          <a:p>
            <a:pPr>
              <a:lnSpc>
                <a:spcPct val="110000"/>
              </a:lnSpc>
            </a:pPr>
            <a:r>
              <a:rPr lang="en-US" sz="1700" dirty="0"/>
              <a:t>Work-Life Balance</a:t>
            </a:r>
          </a:p>
          <a:p>
            <a:pPr>
              <a:lnSpc>
                <a:spcPct val="110000"/>
              </a:lnSpc>
            </a:pPr>
            <a:r>
              <a:rPr lang="en-US" sz="1700" dirty="0"/>
              <a:t>Increased Productivity</a:t>
            </a:r>
          </a:p>
          <a:p>
            <a:pPr>
              <a:lnSpc>
                <a:spcPct val="110000"/>
              </a:lnSpc>
            </a:pPr>
            <a:r>
              <a:rPr lang="en-US" sz="1700" dirty="0"/>
              <a:t>Decreased Costs</a:t>
            </a:r>
          </a:p>
          <a:p>
            <a:pPr>
              <a:lnSpc>
                <a:spcPct val="110000"/>
              </a:lnSpc>
            </a:pPr>
            <a:r>
              <a:rPr lang="en-US" sz="1700" dirty="0"/>
              <a:t>Supports Preferred Work-Styles &amp; Diverse Personality Types</a:t>
            </a:r>
          </a:p>
          <a:p>
            <a:pPr>
              <a:lnSpc>
                <a:spcPct val="110000"/>
              </a:lnSpc>
            </a:pPr>
            <a:r>
              <a:rPr lang="en-US" sz="1700" dirty="0"/>
              <a:t>In 2022, 34% of employed people did some or all of their work from home; 54% of those with a Bachelor’s degree or higher performed some work at home.</a:t>
            </a:r>
          </a:p>
        </p:txBody>
      </p:sp>
    </p:spTree>
    <p:extLst>
      <p:ext uri="{BB962C8B-B14F-4D97-AF65-F5344CB8AC3E}">
        <p14:creationId xmlns:p14="http://schemas.microsoft.com/office/powerpoint/2010/main" val="1339554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fade">
                                      <p:cBhvr>
                                        <p:cTn id="28" dur="1000"/>
                                        <p:tgtEl>
                                          <p:spTgt spid="13">
                                            <p:txEl>
                                              <p:pRg st="4" end="4"/>
                                            </p:txEl>
                                          </p:spTgt>
                                        </p:tgtEl>
                                      </p:cBhvr>
                                    </p:animEffect>
                                    <p:anim calcmode="lin" valueType="num">
                                      <p:cBhvr>
                                        <p:cTn id="2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1000"/>
                                        <p:tgtEl>
                                          <p:spTgt spid="13">
                                            <p:txEl>
                                              <p:pRg st="5" end="5"/>
                                            </p:txEl>
                                          </p:spTgt>
                                        </p:tgtEl>
                                      </p:cBhvr>
                                    </p:animEffect>
                                    <p:anim calcmode="lin" valueType="num">
                                      <p:cBhvr>
                                        <p:cTn id="3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fade">
                                      <p:cBhvr>
                                        <p:cTn id="42" dur="1000"/>
                                        <p:tgtEl>
                                          <p:spTgt spid="13">
                                            <p:txEl>
                                              <p:pRg st="6" end="6"/>
                                            </p:txEl>
                                          </p:spTgt>
                                        </p:tgtEl>
                                      </p:cBhvr>
                                    </p:animEffect>
                                    <p:anim calcmode="lin" valueType="num">
                                      <p:cBhvr>
                                        <p:cTn id="4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57E694-E1B5-4B76-BCE8-71FDA5DDF0EF}"/>
              </a:ext>
            </a:extLst>
          </p:cNvPr>
          <p:cNvSpPr>
            <a:spLocks noGrp="1"/>
          </p:cNvSpPr>
          <p:nvPr>
            <p:ph type="title"/>
          </p:nvPr>
        </p:nvSpPr>
        <p:spPr/>
        <p:txBody>
          <a:bodyPr>
            <a:normAutofit/>
          </a:bodyPr>
          <a:lstStyle/>
          <a:p>
            <a:r>
              <a:rPr lang="en-US" dirty="0"/>
              <a:t>Benefits of Teleworking</a:t>
            </a:r>
          </a:p>
        </p:txBody>
      </p:sp>
      <p:graphicFrame>
        <p:nvGraphicFramePr>
          <p:cNvPr id="33" name="Content Placeholder 8">
            <a:extLst>
              <a:ext uri="{FF2B5EF4-FFF2-40B4-BE49-F238E27FC236}">
                <a16:creationId xmlns:a16="http://schemas.microsoft.com/office/drawing/2014/main" id="{C332FF7C-6686-9755-1CCE-FC644BBFE106}"/>
              </a:ext>
            </a:extLst>
          </p:cNvPr>
          <p:cNvGraphicFramePr>
            <a:graphicFrameLocks noGrp="1"/>
          </p:cNvGraphicFramePr>
          <p:nvPr>
            <p:ph idx="1"/>
            <p:extLst>
              <p:ext uri="{D42A27DB-BD31-4B8C-83A1-F6EECF244321}">
                <p14:modId xmlns:p14="http://schemas.microsoft.com/office/powerpoint/2010/main" val="3975839837"/>
              </p:ext>
            </p:extLst>
          </p:nvPr>
        </p:nvGraphicFramePr>
        <p:xfrm>
          <a:off x="914400" y="1558212"/>
          <a:ext cx="10353675" cy="4232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3927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graphicEl>
                                              <a:dgm id="{418D6283-5DB0-42FF-9D56-5D7B11580A4D}"/>
                                            </p:graphicEl>
                                          </p:spTgt>
                                        </p:tgtEl>
                                        <p:attrNameLst>
                                          <p:attrName>style.visibility</p:attrName>
                                        </p:attrNameLst>
                                      </p:cBhvr>
                                      <p:to>
                                        <p:strVal val="visible"/>
                                      </p:to>
                                    </p:set>
                                    <p:animEffect transition="in" filter="fade">
                                      <p:cBhvr>
                                        <p:cTn id="7" dur="500"/>
                                        <p:tgtEl>
                                          <p:spTgt spid="33">
                                            <p:graphicEl>
                                              <a:dgm id="{418D6283-5DB0-42FF-9D56-5D7B11580A4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graphicEl>
                                              <a:dgm id="{34C60AE8-1F97-4A2C-AE87-06A0552737CE}"/>
                                            </p:graphicEl>
                                          </p:spTgt>
                                        </p:tgtEl>
                                        <p:attrNameLst>
                                          <p:attrName>style.visibility</p:attrName>
                                        </p:attrNameLst>
                                      </p:cBhvr>
                                      <p:to>
                                        <p:strVal val="visible"/>
                                      </p:to>
                                    </p:set>
                                    <p:animEffect transition="in" filter="fade">
                                      <p:cBhvr>
                                        <p:cTn id="10" dur="500"/>
                                        <p:tgtEl>
                                          <p:spTgt spid="33">
                                            <p:graphicEl>
                                              <a:dgm id="{34C60AE8-1F97-4A2C-AE87-06A0552737C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graphicEl>
                                              <a:dgm id="{B3E05F95-ED82-46B9-B65C-0B5CFFEB67C0}"/>
                                            </p:graphicEl>
                                          </p:spTgt>
                                        </p:tgtEl>
                                        <p:attrNameLst>
                                          <p:attrName>style.visibility</p:attrName>
                                        </p:attrNameLst>
                                      </p:cBhvr>
                                      <p:to>
                                        <p:strVal val="visible"/>
                                      </p:to>
                                    </p:set>
                                    <p:animEffect transition="in" filter="fade">
                                      <p:cBhvr>
                                        <p:cTn id="15" dur="500"/>
                                        <p:tgtEl>
                                          <p:spTgt spid="33">
                                            <p:graphicEl>
                                              <a:dgm id="{B3E05F95-ED82-46B9-B65C-0B5CFFEB67C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graphicEl>
                                              <a:dgm id="{18ADDF76-9C6C-47A3-B2A8-78097C7821EE}"/>
                                            </p:graphicEl>
                                          </p:spTgt>
                                        </p:tgtEl>
                                        <p:attrNameLst>
                                          <p:attrName>style.visibility</p:attrName>
                                        </p:attrNameLst>
                                      </p:cBhvr>
                                      <p:to>
                                        <p:strVal val="visible"/>
                                      </p:to>
                                    </p:set>
                                    <p:animEffect transition="in" filter="fade">
                                      <p:cBhvr>
                                        <p:cTn id="18" dur="500"/>
                                        <p:tgtEl>
                                          <p:spTgt spid="33">
                                            <p:graphicEl>
                                              <a:dgm id="{18ADDF76-9C6C-47A3-B2A8-78097C7821E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graphicEl>
                                              <a:dgm id="{EC6AF3BA-D6F3-4621-AF5E-8506EC73F9AB}"/>
                                            </p:graphicEl>
                                          </p:spTgt>
                                        </p:tgtEl>
                                        <p:attrNameLst>
                                          <p:attrName>style.visibility</p:attrName>
                                        </p:attrNameLst>
                                      </p:cBhvr>
                                      <p:to>
                                        <p:strVal val="visible"/>
                                      </p:to>
                                    </p:set>
                                    <p:animEffect transition="in" filter="fade">
                                      <p:cBhvr>
                                        <p:cTn id="23" dur="500"/>
                                        <p:tgtEl>
                                          <p:spTgt spid="33">
                                            <p:graphicEl>
                                              <a:dgm id="{EC6AF3BA-D6F3-4621-AF5E-8506EC73F9A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graphicEl>
                                              <a:dgm id="{A552B36B-F198-4CB4-B3C0-E2E6F75F9DC6}"/>
                                            </p:graphicEl>
                                          </p:spTgt>
                                        </p:tgtEl>
                                        <p:attrNameLst>
                                          <p:attrName>style.visibility</p:attrName>
                                        </p:attrNameLst>
                                      </p:cBhvr>
                                      <p:to>
                                        <p:strVal val="visible"/>
                                      </p:to>
                                    </p:set>
                                    <p:animEffect transition="in" filter="fade">
                                      <p:cBhvr>
                                        <p:cTn id="26" dur="500"/>
                                        <p:tgtEl>
                                          <p:spTgt spid="33">
                                            <p:graphicEl>
                                              <a:dgm id="{A552B36B-F198-4CB4-B3C0-E2E6F75F9DC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graphicEl>
                                              <a:dgm id="{2CAE0622-93EE-4E6A-8EAF-7708894B4A60}"/>
                                            </p:graphicEl>
                                          </p:spTgt>
                                        </p:tgtEl>
                                        <p:attrNameLst>
                                          <p:attrName>style.visibility</p:attrName>
                                        </p:attrNameLst>
                                      </p:cBhvr>
                                      <p:to>
                                        <p:strVal val="visible"/>
                                      </p:to>
                                    </p:set>
                                    <p:animEffect transition="in" filter="fade">
                                      <p:cBhvr>
                                        <p:cTn id="31" dur="500"/>
                                        <p:tgtEl>
                                          <p:spTgt spid="33">
                                            <p:graphicEl>
                                              <a:dgm id="{2CAE0622-93EE-4E6A-8EAF-7708894B4A6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graphicEl>
                                              <a:dgm id="{7B985DBD-AC75-4941-8485-EAE952BA06C8}"/>
                                            </p:graphicEl>
                                          </p:spTgt>
                                        </p:tgtEl>
                                        <p:attrNameLst>
                                          <p:attrName>style.visibility</p:attrName>
                                        </p:attrNameLst>
                                      </p:cBhvr>
                                      <p:to>
                                        <p:strVal val="visible"/>
                                      </p:to>
                                    </p:set>
                                    <p:animEffect transition="in" filter="fade">
                                      <p:cBhvr>
                                        <p:cTn id="34" dur="500"/>
                                        <p:tgtEl>
                                          <p:spTgt spid="33">
                                            <p:graphicEl>
                                              <a:dgm id="{7B985DBD-AC75-4941-8485-EAE952BA06C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graphicEl>
                                              <a:dgm id="{65785883-EE90-40D4-A57B-2E8A56451CF9}"/>
                                            </p:graphicEl>
                                          </p:spTgt>
                                        </p:tgtEl>
                                        <p:attrNameLst>
                                          <p:attrName>style.visibility</p:attrName>
                                        </p:attrNameLst>
                                      </p:cBhvr>
                                      <p:to>
                                        <p:strVal val="visible"/>
                                      </p:to>
                                    </p:set>
                                    <p:animEffect transition="in" filter="fade">
                                      <p:cBhvr>
                                        <p:cTn id="39" dur="500"/>
                                        <p:tgtEl>
                                          <p:spTgt spid="33">
                                            <p:graphicEl>
                                              <a:dgm id="{65785883-EE90-40D4-A57B-2E8A56451CF9}"/>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graphicEl>
                                              <a:dgm id="{3B60243F-22DC-4A79-BACF-59670F4210B6}"/>
                                            </p:graphicEl>
                                          </p:spTgt>
                                        </p:tgtEl>
                                        <p:attrNameLst>
                                          <p:attrName>style.visibility</p:attrName>
                                        </p:attrNameLst>
                                      </p:cBhvr>
                                      <p:to>
                                        <p:strVal val="visible"/>
                                      </p:to>
                                    </p:set>
                                    <p:animEffect transition="in" filter="fade">
                                      <p:cBhvr>
                                        <p:cTn id="42" dur="500"/>
                                        <p:tgtEl>
                                          <p:spTgt spid="33">
                                            <p:graphicEl>
                                              <a:dgm id="{3B60243F-22DC-4A79-BACF-59670F4210B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graphicEl>
                                              <a:dgm id="{FA10EF5C-612E-448D-BB6C-8B2A328E95BF}"/>
                                            </p:graphicEl>
                                          </p:spTgt>
                                        </p:tgtEl>
                                        <p:attrNameLst>
                                          <p:attrName>style.visibility</p:attrName>
                                        </p:attrNameLst>
                                      </p:cBhvr>
                                      <p:to>
                                        <p:strVal val="visible"/>
                                      </p:to>
                                    </p:set>
                                    <p:animEffect transition="in" filter="fade">
                                      <p:cBhvr>
                                        <p:cTn id="47" dur="500"/>
                                        <p:tgtEl>
                                          <p:spTgt spid="33">
                                            <p:graphicEl>
                                              <a:dgm id="{FA10EF5C-612E-448D-BB6C-8B2A328E95B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graphicEl>
                                              <a:dgm id="{290DCDEA-A217-44DB-94AD-7744D20DFF31}"/>
                                            </p:graphicEl>
                                          </p:spTgt>
                                        </p:tgtEl>
                                        <p:attrNameLst>
                                          <p:attrName>style.visibility</p:attrName>
                                        </p:attrNameLst>
                                      </p:cBhvr>
                                      <p:to>
                                        <p:strVal val="visible"/>
                                      </p:to>
                                    </p:set>
                                    <p:animEffect transition="in" filter="fade">
                                      <p:cBhvr>
                                        <p:cTn id="50" dur="500"/>
                                        <p:tgtEl>
                                          <p:spTgt spid="33">
                                            <p:graphicEl>
                                              <a:dgm id="{290DCDEA-A217-44DB-94AD-7744D20DFF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37-A64C-4AC1-97AF-0E500C1053AA}"/>
              </a:ext>
            </a:extLst>
          </p:cNvPr>
          <p:cNvSpPr>
            <a:spLocks noGrp="1"/>
          </p:cNvSpPr>
          <p:nvPr>
            <p:ph type="title"/>
          </p:nvPr>
        </p:nvSpPr>
        <p:spPr>
          <a:xfrm>
            <a:off x="913795" y="609600"/>
            <a:ext cx="10353761" cy="1326321"/>
          </a:xfrm>
        </p:spPr>
        <p:txBody>
          <a:bodyPr>
            <a:normAutofit/>
          </a:bodyPr>
          <a:lstStyle/>
          <a:p>
            <a:r>
              <a:rPr lang="en-US" dirty="0"/>
              <a:t>Drawbacks of Teleworking</a:t>
            </a:r>
          </a:p>
        </p:txBody>
      </p:sp>
      <p:graphicFrame>
        <p:nvGraphicFramePr>
          <p:cNvPr id="5" name="Content Placeholder 2">
            <a:extLst>
              <a:ext uri="{FF2B5EF4-FFF2-40B4-BE49-F238E27FC236}">
                <a16:creationId xmlns:a16="http://schemas.microsoft.com/office/drawing/2014/main" id="{9EB3F9A7-52C9-121E-CC06-93AB7CACB9C3}"/>
              </a:ext>
            </a:extLst>
          </p:cNvPr>
          <p:cNvGraphicFramePr>
            <a:graphicFrameLocks noGrp="1"/>
          </p:cNvGraphicFramePr>
          <p:nvPr>
            <p:ph idx="1"/>
            <p:extLst>
              <p:ext uri="{D42A27DB-BD31-4B8C-83A1-F6EECF244321}">
                <p14:modId xmlns:p14="http://schemas.microsoft.com/office/powerpoint/2010/main" val="2229499695"/>
              </p:ext>
            </p:extLst>
          </p:nvPr>
        </p:nvGraphicFramePr>
        <p:xfrm>
          <a:off x="914400" y="1548883"/>
          <a:ext cx="10353675" cy="4012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0598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BCDD71A-C4FB-4627-AA9F-406653FB8FC3}"/>
                                            </p:graphicEl>
                                          </p:spTgt>
                                        </p:tgtEl>
                                        <p:attrNameLst>
                                          <p:attrName>style.visibility</p:attrName>
                                        </p:attrNameLst>
                                      </p:cBhvr>
                                      <p:to>
                                        <p:strVal val="visible"/>
                                      </p:to>
                                    </p:set>
                                    <p:animEffect transition="in" filter="fade">
                                      <p:cBhvr>
                                        <p:cTn id="7" dur="500"/>
                                        <p:tgtEl>
                                          <p:spTgt spid="5">
                                            <p:graphicEl>
                                              <a:dgm id="{CBCDD71A-C4FB-4627-AA9F-406653FB8FC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03D9EFB5-2E53-4042-8951-343A83EDA30E}"/>
                                            </p:graphicEl>
                                          </p:spTgt>
                                        </p:tgtEl>
                                        <p:attrNameLst>
                                          <p:attrName>style.visibility</p:attrName>
                                        </p:attrNameLst>
                                      </p:cBhvr>
                                      <p:to>
                                        <p:strVal val="visible"/>
                                      </p:to>
                                    </p:set>
                                    <p:animEffect transition="in" filter="fade">
                                      <p:cBhvr>
                                        <p:cTn id="10" dur="500"/>
                                        <p:tgtEl>
                                          <p:spTgt spid="5">
                                            <p:graphicEl>
                                              <a:dgm id="{03D9EFB5-2E53-4042-8951-343A83EDA30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E92A71CD-2F7A-4DD4-BFD2-CBF4FACBE6F9}"/>
                                            </p:graphicEl>
                                          </p:spTgt>
                                        </p:tgtEl>
                                        <p:attrNameLst>
                                          <p:attrName>style.visibility</p:attrName>
                                        </p:attrNameLst>
                                      </p:cBhvr>
                                      <p:to>
                                        <p:strVal val="visible"/>
                                      </p:to>
                                    </p:set>
                                    <p:animEffect transition="in" filter="fade">
                                      <p:cBhvr>
                                        <p:cTn id="15" dur="500"/>
                                        <p:tgtEl>
                                          <p:spTgt spid="5">
                                            <p:graphicEl>
                                              <a:dgm id="{E92A71CD-2F7A-4DD4-BFD2-CBF4FACBE6F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A4F67EF6-D5DB-49EB-A9EE-FF5315D75AE1}"/>
                                            </p:graphicEl>
                                          </p:spTgt>
                                        </p:tgtEl>
                                        <p:attrNameLst>
                                          <p:attrName>style.visibility</p:attrName>
                                        </p:attrNameLst>
                                      </p:cBhvr>
                                      <p:to>
                                        <p:strVal val="visible"/>
                                      </p:to>
                                    </p:set>
                                    <p:animEffect transition="in" filter="fade">
                                      <p:cBhvr>
                                        <p:cTn id="18" dur="500"/>
                                        <p:tgtEl>
                                          <p:spTgt spid="5">
                                            <p:graphicEl>
                                              <a:dgm id="{A4F67EF6-D5DB-49EB-A9EE-FF5315D75AE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DF9C037A-30D9-4AC5-9A3C-8AEEC560E340}"/>
                                            </p:graphicEl>
                                          </p:spTgt>
                                        </p:tgtEl>
                                        <p:attrNameLst>
                                          <p:attrName>style.visibility</p:attrName>
                                        </p:attrNameLst>
                                      </p:cBhvr>
                                      <p:to>
                                        <p:strVal val="visible"/>
                                      </p:to>
                                    </p:set>
                                    <p:animEffect transition="in" filter="fade">
                                      <p:cBhvr>
                                        <p:cTn id="23" dur="500"/>
                                        <p:tgtEl>
                                          <p:spTgt spid="5">
                                            <p:graphicEl>
                                              <a:dgm id="{DF9C037A-30D9-4AC5-9A3C-8AEEC560E34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CFACB5ED-FF00-48FB-B38B-80E48C7E614E}"/>
                                            </p:graphicEl>
                                          </p:spTgt>
                                        </p:tgtEl>
                                        <p:attrNameLst>
                                          <p:attrName>style.visibility</p:attrName>
                                        </p:attrNameLst>
                                      </p:cBhvr>
                                      <p:to>
                                        <p:strVal val="visible"/>
                                      </p:to>
                                    </p:set>
                                    <p:animEffect transition="in" filter="fade">
                                      <p:cBhvr>
                                        <p:cTn id="26" dur="500"/>
                                        <p:tgtEl>
                                          <p:spTgt spid="5">
                                            <p:graphicEl>
                                              <a:dgm id="{CFACB5ED-FF00-48FB-B38B-80E48C7E61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29F2C8B7-16B1-44DB-972D-4FF9B76A378C}"/>
                                            </p:graphicEl>
                                          </p:spTgt>
                                        </p:tgtEl>
                                        <p:attrNameLst>
                                          <p:attrName>style.visibility</p:attrName>
                                        </p:attrNameLst>
                                      </p:cBhvr>
                                      <p:to>
                                        <p:strVal val="visible"/>
                                      </p:to>
                                    </p:set>
                                    <p:animEffect transition="in" filter="fade">
                                      <p:cBhvr>
                                        <p:cTn id="31" dur="500"/>
                                        <p:tgtEl>
                                          <p:spTgt spid="5">
                                            <p:graphicEl>
                                              <a:dgm id="{29F2C8B7-16B1-44DB-972D-4FF9B76A378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39152909-420A-41CF-82D8-82F316812CD9}"/>
                                            </p:graphicEl>
                                          </p:spTgt>
                                        </p:tgtEl>
                                        <p:attrNameLst>
                                          <p:attrName>style.visibility</p:attrName>
                                        </p:attrNameLst>
                                      </p:cBhvr>
                                      <p:to>
                                        <p:strVal val="visible"/>
                                      </p:to>
                                    </p:set>
                                    <p:animEffect transition="in" filter="fade">
                                      <p:cBhvr>
                                        <p:cTn id="34" dur="500"/>
                                        <p:tgtEl>
                                          <p:spTgt spid="5">
                                            <p:graphicEl>
                                              <a:dgm id="{39152909-420A-41CF-82D8-82F316812CD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A483311D-D880-4A59-B7B2-8B3B64E19718}"/>
                                            </p:graphicEl>
                                          </p:spTgt>
                                        </p:tgtEl>
                                        <p:attrNameLst>
                                          <p:attrName>style.visibility</p:attrName>
                                        </p:attrNameLst>
                                      </p:cBhvr>
                                      <p:to>
                                        <p:strVal val="visible"/>
                                      </p:to>
                                    </p:set>
                                    <p:animEffect transition="in" filter="fade">
                                      <p:cBhvr>
                                        <p:cTn id="39" dur="500"/>
                                        <p:tgtEl>
                                          <p:spTgt spid="5">
                                            <p:graphicEl>
                                              <a:dgm id="{A483311D-D880-4A59-B7B2-8B3B64E1971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D5182573-3DE9-4B99-B847-B9B36E7301D8}"/>
                                            </p:graphicEl>
                                          </p:spTgt>
                                        </p:tgtEl>
                                        <p:attrNameLst>
                                          <p:attrName>style.visibility</p:attrName>
                                        </p:attrNameLst>
                                      </p:cBhvr>
                                      <p:to>
                                        <p:strVal val="visible"/>
                                      </p:to>
                                    </p:set>
                                    <p:animEffect transition="in" filter="fade">
                                      <p:cBhvr>
                                        <p:cTn id="42" dur="500"/>
                                        <p:tgtEl>
                                          <p:spTgt spid="5">
                                            <p:graphicEl>
                                              <a:dgm id="{D5182573-3DE9-4B99-B847-B9B36E7301D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7DB63ED4-9E7B-4B56-B4B5-D5D76C244B20}"/>
                                            </p:graphicEl>
                                          </p:spTgt>
                                        </p:tgtEl>
                                        <p:attrNameLst>
                                          <p:attrName>style.visibility</p:attrName>
                                        </p:attrNameLst>
                                      </p:cBhvr>
                                      <p:to>
                                        <p:strVal val="visible"/>
                                      </p:to>
                                    </p:set>
                                    <p:animEffect transition="in" filter="fade">
                                      <p:cBhvr>
                                        <p:cTn id="47" dur="500"/>
                                        <p:tgtEl>
                                          <p:spTgt spid="5">
                                            <p:graphicEl>
                                              <a:dgm id="{7DB63ED4-9E7B-4B56-B4B5-D5D76C244B20}"/>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B40F9D04-ABE9-4685-9098-4F6BB219441C}"/>
                                            </p:graphicEl>
                                          </p:spTgt>
                                        </p:tgtEl>
                                        <p:attrNameLst>
                                          <p:attrName>style.visibility</p:attrName>
                                        </p:attrNameLst>
                                      </p:cBhvr>
                                      <p:to>
                                        <p:strVal val="visible"/>
                                      </p:to>
                                    </p:set>
                                    <p:animEffect transition="in" filter="fade">
                                      <p:cBhvr>
                                        <p:cTn id="50" dur="500"/>
                                        <p:tgtEl>
                                          <p:spTgt spid="5">
                                            <p:graphicEl>
                                              <a:dgm id="{B40F9D04-ABE9-4685-9098-4F6BB219441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graphicEl>
                                              <a:dgm id="{31A01F10-42C0-4BA1-BB53-84F4ABEC2638}"/>
                                            </p:graphicEl>
                                          </p:spTgt>
                                        </p:tgtEl>
                                        <p:attrNameLst>
                                          <p:attrName>style.visibility</p:attrName>
                                        </p:attrNameLst>
                                      </p:cBhvr>
                                      <p:to>
                                        <p:strVal val="visible"/>
                                      </p:to>
                                    </p:set>
                                    <p:animEffect transition="in" filter="fade">
                                      <p:cBhvr>
                                        <p:cTn id="55" dur="500"/>
                                        <p:tgtEl>
                                          <p:spTgt spid="5">
                                            <p:graphicEl>
                                              <a:dgm id="{31A01F10-42C0-4BA1-BB53-84F4ABEC2638}"/>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graphicEl>
                                              <a:dgm id="{AE12B74D-29FA-4790-BA2F-C16F715CE598}"/>
                                            </p:graphicEl>
                                          </p:spTgt>
                                        </p:tgtEl>
                                        <p:attrNameLst>
                                          <p:attrName>style.visibility</p:attrName>
                                        </p:attrNameLst>
                                      </p:cBhvr>
                                      <p:to>
                                        <p:strVal val="visible"/>
                                      </p:to>
                                    </p:set>
                                    <p:animEffect transition="in" filter="fade">
                                      <p:cBhvr>
                                        <p:cTn id="58" dur="500"/>
                                        <p:tgtEl>
                                          <p:spTgt spid="5">
                                            <p:graphicEl>
                                              <a:dgm id="{AE12B74D-29FA-4790-BA2F-C16F715CE5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4C62-E258-29E8-38A3-A0720B57E1A1}"/>
              </a:ext>
            </a:extLst>
          </p:cNvPr>
          <p:cNvSpPr>
            <a:spLocks noGrp="1"/>
          </p:cNvSpPr>
          <p:nvPr>
            <p:ph type="title"/>
          </p:nvPr>
        </p:nvSpPr>
        <p:spPr/>
        <p:txBody>
          <a:bodyPr vert="horz" lIns="91440" tIns="45720" rIns="91440" bIns="45720" rtlCol="0" anchor="ctr">
            <a:normAutofit/>
          </a:bodyPr>
          <a:lstStyle/>
          <a:p>
            <a:r>
              <a:rPr lang="en-US" dirty="0"/>
              <a:t>TWO IMPORTANT POINTS</a:t>
            </a:r>
          </a:p>
        </p:txBody>
      </p:sp>
      <p:sp>
        <p:nvSpPr>
          <p:cNvPr id="3" name="Text Placeholder 2">
            <a:extLst>
              <a:ext uri="{FF2B5EF4-FFF2-40B4-BE49-F238E27FC236}">
                <a16:creationId xmlns:a16="http://schemas.microsoft.com/office/drawing/2014/main" id="{9AD817F9-2E85-92F2-20C6-CC60EC0EE32F}"/>
              </a:ext>
            </a:extLst>
          </p:cNvPr>
          <p:cNvSpPr>
            <a:spLocks noGrp="1"/>
          </p:cNvSpPr>
          <p:nvPr>
            <p:ph type="body" idx="1"/>
          </p:nvPr>
        </p:nvSpPr>
        <p:spPr/>
        <p:txBody>
          <a:bodyPr/>
          <a:lstStyle/>
          <a:p>
            <a:pPr algn="ctr"/>
            <a:r>
              <a:rPr lang="en-US" dirty="0"/>
              <a:t>#1</a:t>
            </a:r>
          </a:p>
        </p:txBody>
      </p:sp>
      <p:sp>
        <p:nvSpPr>
          <p:cNvPr id="4" name="Content Placeholder 3">
            <a:extLst>
              <a:ext uri="{FF2B5EF4-FFF2-40B4-BE49-F238E27FC236}">
                <a16:creationId xmlns:a16="http://schemas.microsoft.com/office/drawing/2014/main" id="{BAA8A703-0D9F-6D8B-1462-97855EFE99C8}"/>
              </a:ext>
            </a:extLst>
          </p:cNvPr>
          <p:cNvSpPr>
            <a:spLocks noGrp="1"/>
          </p:cNvSpPr>
          <p:nvPr>
            <p:ph sz="half" idx="2"/>
          </p:nvPr>
        </p:nvSpPr>
        <p:spPr/>
        <p:txBody>
          <a:bodyPr anchor="ctr"/>
          <a:lstStyle/>
          <a:p>
            <a:pPr marL="0" indent="0" defTabSz="813816">
              <a:spcBef>
                <a:spcPts val="890"/>
              </a:spcBef>
              <a:buNone/>
            </a:pPr>
            <a:r>
              <a:rPr lang="en-US" sz="1780" kern="1200" dirty="0">
                <a:solidFill>
                  <a:schemeClr val="tx1"/>
                </a:solidFill>
                <a:effectLst>
                  <a:outerShdw blurRad="50800" dist="38100" dir="2700000" algn="tl" rotWithShape="0">
                    <a:srgbClr val="000000">
                      <a:alpha val="48000"/>
                    </a:srgbClr>
                  </a:outerShdw>
                </a:effectLst>
                <a:latin typeface="+mn-lt"/>
                <a:ea typeface="+mn-ea"/>
                <a:cs typeface="+mn-cs"/>
              </a:rPr>
              <a:t>RISK ASSESSMENTS ARE INDICATIVE OF THE LEVEL OF ATTENTION YOU SHOULD GIVE TO EACH ISSUE IN EACH SITUATION, NOT TO DISSUADE OR SUGGEST ANY PARTICULAR APPROACH</a:t>
            </a:r>
            <a:endParaRPr lang="en-US" dirty="0"/>
          </a:p>
        </p:txBody>
      </p:sp>
      <p:sp>
        <p:nvSpPr>
          <p:cNvPr id="6" name="Text Placeholder 5">
            <a:extLst>
              <a:ext uri="{FF2B5EF4-FFF2-40B4-BE49-F238E27FC236}">
                <a16:creationId xmlns:a16="http://schemas.microsoft.com/office/drawing/2014/main" id="{F9D1A820-C641-9E68-E76B-92E1400D9C4A}"/>
              </a:ext>
            </a:extLst>
          </p:cNvPr>
          <p:cNvSpPr>
            <a:spLocks noGrp="1"/>
          </p:cNvSpPr>
          <p:nvPr>
            <p:ph type="body" sz="quarter" idx="3"/>
          </p:nvPr>
        </p:nvSpPr>
        <p:spPr/>
        <p:txBody>
          <a:bodyPr/>
          <a:lstStyle/>
          <a:p>
            <a:pPr algn="ctr"/>
            <a:r>
              <a:rPr lang="en-US" dirty="0"/>
              <a:t>#2</a:t>
            </a:r>
          </a:p>
        </p:txBody>
      </p:sp>
      <p:sp>
        <p:nvSpPr>
          <p:cNvPr id="5" name="Content Placeholder 4">
            <a:extLst>
              <a:ext uri="{FF2B5EF4-FFF2-40B4-BE49-F238E27FC236}">
                <a16:creationId xmlns:a16="http://schemas.microsoft.com/office/drawing/2014/main" id="{7DA53E8C-C7EA-375C-F053-32537B06E6A4}"/>
              </a:ext>
            </a:extLst>
          </p:cNvPr>
          <p:cNvSpPr>
            <a:spLocks noGrp="1"/>
          </p:cNvSpPr>
          <p:nvPr>
            <p:ph sz="quarter" idx="4"/>
          </p:nvPr>
        </p:nvSpPr>
        <p:spPr/>
        <p:txBody>
          <a:bodyPr anchor="ctr"/>
          <a:lstStyle/>
          <a:p>
            <a:pPr marL="0" indent="0" defTabSz="813816">
              <a:spcBef>
                <a:spcPts val="890"/>
              </a:spcBef>
              <a:buNone/>
            </a:pPr>
            <a:r>
              <a:rPr lang="en-US" sz="1780" kern="1200" dirty="0">
                <a:solidFill>
                  <a:schemeClr val="tx1"/>
                </a:solidFill>
                <a:effectLst>
                  <a:outerShdw blurRad="50800" dist="38100" dir="2700000" algn="tl" rotWithShape="0">
                    <a:srgbClr val="000000">
                      <a:alpha val="48000"/>
                    </a:srgbClr>
                  </a:outerShdw>
                </a:effectLst>
                <a:latin typeface="+mn-lt"/>
                <a:ea typeface="+mn-ea"/>
                <a:cs typeface="+mn-cs"/>
              </a:rPr>
              <a:t>WHETHER YOU ALLOW TELEWORKING OR NOT, YOU WILL HAVE TO DEAL WITH TELEWORK AND ITS IMPACTS ON YOUR ORGANIZATION</a:t>
            </a:r>
            <a:endParaRPr lang="en-US" dirty="0"/>
          </a:p>
        </p:txBody>
      </p:sp>
    </p:spTree>
    <p:extLst>
      <p:ext uri="{BB962C8B-B14F-4D97-AF65-F5344CB8AC3E}">
        <p14:creationId xmlns:p14="http://schemas.microsoft.com/office/powerpoint/2010/main" val="3527021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717</TotalTime>
  <Words>4441</Words>
  <Application>Microsoft Office PowerPoint</Application>
  <PresentationFormat>Widescreen</PresentationFormat>
  <Paragraphs>430</Paragraphs>
  <Slides>27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Bookman Old Style</vt:lpstr>
      <vt:lpstr>Calibri</vt:lpstr>
      <vt:lpstr>Rockwell</vt:lpstr>
      <vt:lpstr>Damask</vt:lpstr>
      <vt:lpstr>Teleworking</vt:lpstr>
      <vt:lpstr>Scope</vt:lpstr>
      <vt:lpstr>Outline</vt:lpstr>
      <vt:lpstr>Why Teleworking Matters</vt:lpstr>
      <vt:lpstr>Why Teleworking Matters</vt:lpstr>
      <vt:lpstr>Why Teleworking Matters</vt:lpstr>
      <vt:lpstr>Benefits of Teleworking</vt:lpstr>
      <vt:lpstr>Drawbacks of Teleworking</vt:lpstr>
      <vt:lpstr>TWO IMPORTANT POINTS</vt:lpstr>
      <vt:lpstr>AND One Very Important Point</vt:lpstr>
      <vt:lpstr>Human resource laws</vt:lpstr>
      <vt:lpstr>Human Resource Laws (Cont.)</vt:lpstr>
      <vt:lpstr>Human Resource Laws (Cont.)</vt:lpstr>
      <vt:lpstr>Unemployment Insurance</vt:lpstr>
      <vt:lpstr>Income tax &amp; Withholding laws</vt:lpstr>
      <vt:lpstr>Equipment &amp; Expenses</vt:lpstr>
      <vt:lpstr>Licensing Laws</vt:lpstr>
      <vt:lpstr>Workers’ Compensation</vt:lpstr>
      <vt:lpstr>OSHR Safety Attestation</vt:lpstr>
      <vt:lpstr>Other General Concerns</vt:lpstr>
      <vt:lpstr>Regarding policies &amp; procedures</vt:lpstr>
      <vt:lpstr>But again…</vt:lpstr>
      <vt:lpstr>Teleworking &amp; Its Alternatives</vt:lpstr>
      <vt:lpstr>Teleworking &amp; Its Alternatives</vt:lpstr>
      <vt:lpstr>Potential Models</vt:lpstr>
      <vt:lpstr>Sources</vt:lpstr>
      <vt:lpstr>Other Potential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Teleworking</dc:title>
  <dc:creator>Jonathan White</dc:creator>
  <cp:lastModifiedBy>Jonathan White</cp:lastModifiedBy>
  <cp:revision>99</cp:revision>
  <dcterms:created xsi:type="dcterms:W3CDTF">2023-08-29T17:37:43Z</dcterms:created>
  <dcterms:modified xsi:type="dcterms:W3CDTF">2023-09-04T18:00:46Z</dcterms:modified>
</cp:coreProperties>
</file>