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1"/>
  </p:sldMasterIdLst>
  <p:notesMasterIdLst>
    <p:notesMasterId r:id="rId54"/>
  </p:notesMasterIdLst>
  <p:sldIdLst>
    <p:sldId id="256" r:id="rId2"/>
    <p:sldId id="517" r:id="rId3"/>
    <p:sldId id="834" r:id="rId4"/>
    <p:sldId id="1143" r:id="rId5"/>
    <p:sldId id="835" r:id="rId6"/>
    <p:sldId id="836" r:id="rId7"/>
    <p:sldId id="837" r:id="rId8"/>
    <p:sldId id="838" r:id="rId9"/>
    <p:sldId id="839" r:id="rId10"/>
    <p:sldId id="840" r:id="rId11"/>
    <p:sldId id="841" r:id="rId12"/>
    <p:sldId id="842" r:id="rId13"/>
    <p:sldId id="846" r:id="rId14"/>
    <p:sldId id="511" r:id="rId15"/>
    <p:sldId id="1103" r:id="rId16"/>
    <p:sldId id="1104" r:id="rId17"/>
    <p:sldId id="1142" r:id="rId18"/>
    <p:sldId id="1141" r:id="rId19"/>
    <p:sldId id="847" r:id="rId20"/>
    <p:sldId id="1098" r:id="rId21"/>
    <p:sldId id="1099" r:id="rId22"/>
    <p:sldId id="1095" r:id="rId23"/>
    <p:sldId id="1096" r:id="rId24"/>
    <p:sldId id="1101" r:id="rId25"/>
    <p:sldId id="1112" r:id="rId26"/>
    <p:sldId id="1118" r:id="rId27"/>
    <p:sldId id="1116" r:id="rId28"/>
    <p:sldId id="1120" r:id="rId29"/>
    <p:sldId id="1121" r:id="rId30"/>
    <p:sldId id="1122" r:id="rId31"/>
    <p:sldId id="1128" r:id="rId32"/>
    <p:sldId id="1131" r:id="rId33"/>
    <p:sldId id="1140" r:id="rId34"/>
    <p:sldId id="1123" r:id="rId35"/>
    <p:sldId id="1134" r:id="rId36"/>
    <p:sldId id="1129" r:id="rId37"/>
    <p:sldId id="1132" r:id="rId38"/>
    <p:sldId id="1133" r:id="rId39"/>
    <p:sldId id="1130" r:id="rId40"/>
    <p:sldId id="1135" r:id="rId41"/>
    <p:sldId id="549" r:id="rId42"/>
    <p:sldId id="523" r:id="rId43"/>
    <p:sldId id="526" r:id="rId44"/>
    <p:sldId id="524" r:id="rId45"/>
    <p:sldId id="525" r:id="rId46"/>
    <p:sldId id="527" r:id="rId47"/>
    <p:sldId id="844" r:id="rId48"/>
    <p:sldId id="845" r:id="rId49"/>
    <p:sldId id="529" r:id="rId50"/>
    <p:sldId id="528" r:id="rId51"/>
    <p:sldId id="530" r:id="rId52"/>
    <p:sldId id="5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25F1E-8CDF-400D-8FC1-83E215ED0F3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EC7BAD5-2CE3-4EE0-8229-EFDCE94CFCD1}">
      <dgm:prSet custT="1"/>
      <dgm:spPr/>
      <dgm:t>
        <a:bodyPr/>
        <a:lstStyle/>
        <a:p>
          <a:pPr>
            <a:lnSpc>
              <a:spcPct val="100000"/>
            </a:lnSpc>
          </a:pPr>
          <a:r>
            <a:rPr lang="en-US" sz="2400" dirty="0"/>
            <a:t>Focus on the performance problem.</a:t>
          </a:r>
        </a:p>
      </dgm:t>
    </dgm:pt>
    <dgm:pt modelId="{B9ACBAAC-3EDB-4517-94F1-A6DD058ACEEC}" type="parTrans" cxnId="{46D35C21-D3BD-4F21-ACAA-E9A03CA7A5DF}">
      <dgm:prSet/>
      <dgm:spPr/>
      <dgm:t>
        <a:bodyPr/>
        <a:lstStyle/>
        <a:p>
          <a:endParaRPr lang="en-US"/>
        </a:p>
      </dgm:t>
    </dgm:pt>
    <dgm:pt modelId="{1378582C-B2E5-473F-9CF6-165D598EE7F4}" type="sibTrans" cxnId="{46D35C21-D3BD-4F21-ACAA-E9A03CA7A5DF}">
      <dgm:prSet/>
      <dgm:spPr/>
      <dgm:t>
        <a:bodyPr/>
        <a:lstStyle/>
        <a:p>
          <a:endParaRPr lang="en-US"/>
        </a:p>
      </dgm:t>
    </dgm:pt>
    <dgm:pt modelId="{4D592ECF-179F-4481-B3DB-480DEAA050E5}">
      <dgm:prSet custT="1"/>
      <dgm:spPr/>
      <dgm:t>
        <a:bodyPr/>
        <a:lstStyle/>
        <a:p>
          <a:pPr>
            <a:lnSpc>
              <a:spcPct val="100000"/>
            </a:lnSpc>
          </a:pPr>
          <a:r>
            <a:rPr lang="en-US" sz="2400" dirty="0"/>
            <a:t>Beware of a "regarded as" claim.</a:t>
          </a:r>
        </a:p>
      </dgm:t>
    </dgm:pt>
    <dgm:pt modelId="{89577B4F-38F8-4605-A160-BF16F6484954}" type="parTrans" cxnId="{C79BE2D3-ADF8-44C5-9FF0-893DADEBCFC2}">
      <dgm:prSet/>
      <dgm:spPr/>
      <dgm:t>
        <a:bodyPr/>
        <a:lstStyle/>
        <a:p>
          <a:endParaRPr lang="en-US"/>
        </a:p>
      </dgm:t>
    </dgm:pt>
    <dgm:pt modelId="{235AB1B8-43A2-4122-89FF-271628AC75DF}" type="sibTrans" cxnId="{C79BE2D3-ADF8-44C5-9FF0-893DADEBCFC2}">
      <dgm:prSet/>
      <dgm:spPr/>
      <dgm:t>
        <a:bodyPr/>
        <a:lstStyle/>
        <a:p>
          <a:endParaRPr lang="en-US"/>
        </a:p>
      </dgm:t>
    </dgm:pt>
    <dgm:pt modelId="{226A9BD5-9B9D-4ED8-BEAC-58D93AE98110}">
      <dgm:prSet custT="1"/>
      <dgm:spPr/>
      <dgm:t>
        <a:bodyPr/>
        <a:lstStyle/>
        <a:p>
          <a:pPr>
            <a:lnSpc>
              <a:spcPct val="100000"/>
            </a:lnSpc>
          </a:pPr>
          <a:r>
            <a:rPr lang="en-US" sz="2400" dirty="0"/>
            <a:t>Engage in the interactive process.</a:t>
          </a:r>
        </a:p>
      </dgm:t>
    </dgm:pt>
    <dgm:pt modelId="{48D42CAD-3D46-410E-B900-A246A5C2C9B6}" type="parTrans" cxnId="{4E4D5311-3740-45A2-9B2F-C4CC665A8B39}">
      <dgm:prSet/>
      <dgm:spPr/>
      <dgm:t>
        <a:bodyPr/>
        <a:lstStyle/>
        <a:p>
          <a:endParaRPr lang="en-US"/>
        </a:p>
      </dgm:t>
    </dgm:pt>
    <dgm:pt modelId="{E4A46A35-C641-44FE-8913-AB8607F40898}" type="sibTrans" cxnId="{4E4D5311-3740-45A2-9B2F-C4CC665A8B39}">
      <dgm:prSet/>
      <dgm:spPr/>
      <dgm:t>
        <a:bodyPr/>
        <a:lstStyle/>
        <a:p>
          <a:endParaRPr lang="en-US"/>
        </a:p>
      </dgm:t>
    </dgm:pt>
    <dgm:pt modelId="{A58B1473-6312-4920-89C7-D70DABCF2683}">
      <dgm:prSet custT="1"/>
      <dgm:spPr/>
      <dgm:t>
        <a:bodyPr/>
        <a:lstStyle/>
        <a:p>
          <a:pPr>
            <a:lnSpc>
              <a:spcPct val="100000"/>
            </a:lnSpc>
          </a:pPr>
          <a:r>
            <a:rPr lang="en-US" sz="2400" dirty="0"/>
            <a:t>Be prepared with up-to-date job descriptions.</a:t>
          </a:r>
        </a:p>
      </dgm:t>
    </dgm:pt>
    <dgm:pt modelId="{596E28CA-B89C-4838-9C89-91F694310CB1}" type="parTrans" cxnId="{A091E5EC-461D-4B96-901A-52E7AF0931C4}">
      <dgm:prSet/>
      <dgm:spPr/>
      <dgm:t>
        <a:bodyPr/>
        <a:lstStyle/>
        <a:p>
          <a:endParaRPr lang="en-US"/>
        </a:p>
      </dgm:t>
    </dgm:pt>
    <dgm:pt modelId="{F4AFBC1C-267F-4536-948A-F611397B909E}" type="sibTrans" cxnId="{A091E5EC-461D-4B96-901A-52E7AF0931C4}">
      <dgm:prSet/>
      <dgm:spPr/>
      <dgm:t>
        <a:bodyPr/>
        <a:lstStyle/>
        <a:p>
          <a:endParaRPr lang="en-US"/>
        </a:p>
      </dgm:t>
    </dgm:pt>
    <dgm:pt modelId="{48837696-F400-479E-889D-626D54E9DFD2}" type="pres">
      <dgm:prSet presAssocID="{DFE25F1E-8CDF-400D-8FC1-83E215ED0F34}" presName="root" presStyleCnt="0">
        <dgm:presLayoutVars>
          <dgm:dir/>
          <dgm:resizeHandles val="exact"/>
        </dgm:presLayoutVars>
      </dgm:prSet>
      <dgm:spPr/>
    </dgm:pt>
    <dgm:pt modelId="{8C7108A6-CC11-46FF-BB74-55B4E572EE3B}" type="pres">
      <dgm:prSet presAssocID="{CEC7BAD5-2CE3-4EE0-8229-EFDCE94CFCD1}" presName="compNode" presStyleCnt="0"/>
      <dgm:spPr/>
    </dgm:pt>
    <dgm:pt modelId="{BE31C55E-B3CC-48A8-A642-A04CE940C385}" type="pres">
      <dgm:prSet presAssocID="{CEC7BAD5-2CE3-4EE0-8229-EFDCE94CFCD1}" presName="bgRect" presStyleLbl="bgShp" presStyleIdx="0" presStyleCnt="4"/>
      <dgm:spPr/>
    </dgm:pt>
    <dgm:pt modelId="{13FA6143-07AD-4113-BB9F-F7CBF0BC2044}" type="pres">
      <dgm:prSet presAssocID="{CEC7BAD5-2CE3-4EE0-8229-EFDCE94CFC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02A36057-FC01-40FA-8F79-ECDBE1026B55}" type="pres">
      <dgm:prSet presAssocID="{CEC7BAD5-2CE3-4EE0-8229-EFDCE94CFCD1}" presName="spaceRect" presStyleCnt="0"/>
      <dgm:spPr/>
    </dgm:pt>
    <dgm:pt modelId="{0A062A0A-7988-45BA-85C2-F4D8F1B86151}" type="pres">
      <dgm:prSet presAssocID="{CEC7BAD5-2CE3-4EE0-8229-EFDCE94CFCD1}" presName="parTx" presStyleLbl="revTx" presStyleIdx="0" presStyleCnt="4">
        <dgm:presLayoutVars>
          <dgm:chMax val="0"/>
          <dgm:chPref val="0"/>
        </dgm:presLayoutVars>
      </dgm:prSet>
      <dgm:spPr/>
    </dgm:pt>
    <dgm:pt modelId="{77EDDFB9-4A65-484F-9289-EAC45F644A62}" type="pres">
      <dgm:prSet presAssocID="{1378582C-B2E5-473F-9CF6-165D598EE7F4}" presName="sibTrans" presStyleCnt="0"/>
      <dgm:spPr/>
    </dgm:pt>
    <dgm:pt modelId="{C5810758-7B04-496F-A2DE-858740E6F065}" type="pres">
      <dgm:prSet presAssocID="{4D592ECF-179F-4481-B3DB-480DEAA050E5}" presName="compNode" presStyleCnt="0"/>
      <dgm:spPr/>
    </dgm:pt>
    <dgm:pt modelId="{50A21009-64EB-4183-8566-C2C803C0C2E1}" type="pres">
      <dgm:prSet presAssocID="{4D592ECF-179F-4481-B3DB-480DEAA050E5}" presName="bgRect" presStyleLbl="bgShp" presStyleIdx="1" presStyleCnt="4"/>
      <dgm:spPr/>
    </dgm:pt>
    <dgm:pt modelId="{E3C80A15-42E9-4145-96FF-0E73A1896FCE}" type="pres">
      <dgm:prSet presAssocID="{4D592ECF-179F-4481-B3DB-480DEAA050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rk"/>
        </a:ext>
      </dgm:extLst>
    </dgm:pt>
    <dgm:pt modelId="{D77EE17D-8FFB-42C4-9872-075415CD255A}" type="pres">
      <dgm:prSet presAssocID="{4D592ECF-179F-4481-B3DB-480DEAA050E5}" presName="spaceRect" presStyleCnt="0"/>
      <dgm:spPr/>
    </dgm:pt>
    <dgm:pt modelId="{BA71E9CA-5142-4C82-B9AA-507113D3C21F}" type="pres">
      <dgm:prSet presAssocID="{4D592ECF-179F-4481-B3DB-480DEAA050E5}" presName="parTx" presStyleLbl="revTx" presStyleIdx="1" presStyleCnt="4">
        <dgm:presLayoutVars>
          <dgm:chMax val="0"/>
          <dgm:chPref val="0"/>
        </dgm:presLayoutVars>
      </dgm:prSet>
      <dgm:spPr/>
    </dgm:pt>
    <dgm:pt modelId="{78965DF2-3BEC-4FA9-ADD0-1052107F8C30}" type="pres">
      <dgm:prSet presAssocID="{235AB1B8-43A2-4122-89FF-271628AC75DF}" presName="sibTrans" presStyleCnt="0"/>
      <dgm:spPr/>
    </dgm:pt>
    <dgm:pt modelId="{02BE678B-AB58-4802-B824-E4A42D1F98B7}" type="pres">
      <dgm:prSet presAssocID="{226A9BD5-9B9D-4ED8-BEAC-58D93AE98110}" presName="compNode" presStyleCnt="0"/>
      <dgm:spPr/>
    </dgm:pt>
    <dgm:pt modelId="{E707CDD2-A6E5-4EAC-A2EA-B1E4D7BC8A04}" type="pres">
      <dgm:prSet presAssocID="{226A9BD5-9B9D-4ED8-BEAC-58D93AE98110}" presName="bgRect" presStyleLbl="bgShp" presStyleIdx="2" presStyleCnt="4"/>
      <dgm:spPr/>
    </dgm:pt>
    <dgm:pt modelId="{094CC85A-03C0-43A1-9DFC-4CD7214E23AE}" type="pres">
      <dgm:prSet presAssocID="{226A9BD5-9B9D-4ED8-BEAC-58D93AE981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owchart"/>
        </a:ext>
      </dgm:extLst>
    </dgm:pt>
    <dgm:pt modelId="{BF43F27D-39B8-4BD5-AC04-B76FAC275368}" type="pres">
      <dgm:prSet presAssocID="{226A9BD5-9B9D-4ED8-BEAC-58D93AE98110}" presName="spaceRect" presStyleCnt="0"/>
      <dgm:spPr/>
    </dgm:pt>
    <dgm:pt modelId="{FA35AD9C-187B-42F3-898C-68C9D86F3647}" type="pres">
      <dgm:prSet presAssocID="{226A9BD5-9B9D-4ED8-BEAC-58D93AE98110}" presName="parTx" presStyleLbl="revTx" presStyleIdx="2" presStyleCnt="4">
        <dgm:presLayoutVars>
          <dgm:chMax val="0"/>
          <dgm:chPref val="0"/>
        </dgm:presLayoutVars>
      </dgm:prSet>
      <dgm:spPr/>
    </dgm:pt>
    <dgm:pt modelId="{996006F3-AF37-40C7-8C17-94D7ABB20D57}" type="pres">
      <dgm:prSet presAssocID="{E4A46A35-C641-44FE-8913-AB8607F40898}" presName="sibTrans" presStyleCnt="0"/>
      <dgm:spPr/>
    </dgm:pt>
    <dgm:pt modelId="{4329E253-B0FF-4111-AE26-3A4C5102F701}" type="pres">
      <dgm:prSet presAssocID="{A58B1473-6312-4920-89C7-D70DABCF2683}" presName="compNode" presStyleCnt="0"/>
      <dgm:spPr/>
    </dgm:pt>
    <dgm:pt modelId="{86C09147-B40E-4A51-9B81-47AAAD3809EB}" type="pres">
      <dgm:prSet presAssocID="{A58B1473-6312-4920-89C7-D70DABCF2683}" presName="bgRect" presStyleLbl="bgShp" presStyleIdx="3" presStyleCnt="4"/>
      <dgm:spPr/>
    </dgm:pt>
    <dgm:pt modelId="{CFB256BD-B9AA-4473-8F5D-B4238153C686}" type="pres">
      <dgm:prSet presAssocID="{A58B1473-6312-4920-89C7-D70DABCF26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iefcase"/>
        </a:ext>
      </dgm:extLst>
    </dgm:pt>
    <dgm:pt modelId="{7C4948C8-20BC-4521-9BDC-706691073116}" type="pres">
      <dgm:prSet presAssocID="{A58B1473-6312-4920-89C7-D70DABCF2683}" presName="spaceRect" presStyleCnt="0"/>
      <dgm:spPr/>
    </dgm:pt>
    <dgm:pt modelId="{39777C14-A7DB-467A-BC7C-5107DC0CF5E4}" type="pres">
      <dgm:prSet presAssocID="{A58B1473-6312-4920-89C7-D70DABCF2683}" presName="parTx" presStyleLbl="revTx" presStyleIdx="3" presStyleCnt="4">
        <dgm:presLayoutVars>
          <dgm:chMax val="0"/>
          <dgm:chPref val="0"/>
        </dgm:presLayoutVars>
      </dgm:prSet>
      <dgm:spPr/>
    </dgm:pt>
  </dgm:ptLst>
  <dgm:cxnLst>
    <dgm:cxn modelId="{40137E04-62C6-430A-8AD5-AFE0A8734140}" type="presOf" srcId="{CEC7BAD5-2CE3-4EE0-8229-EFDCE94CFCD1}" destId="{0A062A0A-7988-45BA-85C2-F4D8F1B86151}" srcOrd="0" destOrd="0" presId="urn:microsoft.com/office/officeart/2018/2/layout/IconVerticalSolidList"/>
    <dgm:cxn modelId="{F0AA9504-512C-405C-8D01-B0270D17454D}" type="presOf" srcId="{4D592ECF-179F-4481-B3DB-480DEAA050E5}" destId="{BA71E9CA-5142-4C82-B9AA-507113D3C21F}" srcOrd="0" destOrd="0" presId="urn:microsoft.com/office/officeart/2018/2/layout/IconVerticalSolidList"/>
    <dgm:cxn modelId="{4E4D5311-3740-45A2-9B2F-C4CC665A8B39}" srcId="{DFE25F1E-8CDF-400D-8FC1-83E215ED0F34}" destId="{226A9BD5-9B9D-4ED8-BEAC-58D93AE98110}" srcOrd="2" destOrd="0" parTransId="{48D42CAD-3D46-410E-B900-A246A5C2C9B6}" sibTransId="{E4A46A35-C641-44FE-8913-AB8607F40898}"/>
    <dgm:cxn modelId="{46D35C21-D3BD-4F21-ACAA-E9A03CA7A5DF}" srcId="{DFE25F1E-8CDF-400D-8FC1-83E215ED0F34}" destId="{CEC7BAD5-2CE3-4EE0-8229-EFDCE94CFCD1}" srcOrd="0" destOrd="0" parTransId="{B9ACBAAC-3EDB-4517-94F1-A6DD058ACEEC}" sibTransId="{1378582C-B2E5-473F-9CF6-165D598EE7F4}"/>
    <dgm:cxn modelId="{59A3B037-6070-4C5D-93F1-9BCBECBD35B4}" type="presOf" srcId="{A58B1473-6312-4920-89C7-D70DABCF2683}" destId="{39777C14-A7DB-467A-BC7C-5107DC0CF5E4}" srcOrd="0" destOrd="0" presId="urn:microsoft.com/office/officeart/2018/2/layout/IconVerticalSolidList"/>
    <dgm:cxn modelId="{9A9C19AC-B116-4418-AEA7-9A8546948E8F}" type="presOf" srcId="{226A9BD5-9B9D-4ED8-BEAC-58D93AE98110}" destId="{FA35AD9C-187B-42F3-898C-68C9D86F3647}" srcOrd="0" destOrd="0" presId="urn:microsoft.com/office/officeart/2018/2/layout/IconVerticalSolidList"/>
    <dgm:cxn modelId="{C79BE2D3-ADF8-44C5-9FF0-893DADEBCFC2}" srcId="{DFE25F1E-8CDF-400D-8FC1-83E215ED0F34}" destId="{4D592ECF-179F-4481-B3DB-480DEAA050E5}" srcOrd="1" destOrd="0" parTransId="{89577B4F-38F8-4605-A160-BF16F6484954}" sibTransId="{235AB1B8-43A2-4122-89FF-271628AC75DF}"/>
    <dgm:cxn modelId="{E00CF7E0-DAF0-4D7E-9F38-10551A18F0C2}" type="presOf" srcId="{DFE25F1E-8CDF-400D-8FC1-83E215ED0F34}" destId="{48837696-F400-479E-889D-626D54E9DFD2}" srcOrd="0" destOrd="0" presId="urn:microsoft.com/office/officeart/2018/2/layout/IconVerticalSolidList"/>
    <dgm:cxn modelId="{A091E5EC-461D-4B96-901A-52E7AF0931C4}" srcId="{DFE25F1E-8CDF-400D-8FC1-83E215ED0F34}" destId="{A58B1473-6312-4920-89C7-D70DABCF2683}" srcOrd="3" destOrd="0" parTransId="{596E28CA-B89C-4838-9C89-91F694310CB1}" sibTransId="{F4AFBC1C-267F-4536-948A-F611397B909E}"/>
    <dgm:cxn modelId="{E73D881C-7BE8-4E35-80D8-0DB7AA1430E7}" type="presParOf" srcId="{48837696-F400-479E-889D-626D54E9DFD2}" destId="{8C7108A6-CC11-46FF-BB74-55B4E572EE3B}" srcOrd="0" destOrd="0" presId="urn:microsoft.com/office/officeart/2018/2/layout/IconVerticalSolidList"/>
    <dgm:cxn modelId="{0C4AE931-10A3-402D-A4F2-AE7938547668}" type="presParOf" srcId="{8C7108A6-CC11-46FF-BB74-55B4E572EE3B}" destId="{BE31C55E-B3CC-48A8-A642-A04CE940C385}" srcOrd="0" destOrd="0" presId="urn:microsoft.com/office/officeart/2018/2/layout/IconVerticalSolidList"/>
    <dgm:cxn modelId="{3731FD0A-8E1A-48A8-8172-C5EA2AAC889E}" type="presParOf" srcId="{8C7108A6-CC11-46FF-BB74-55B4E572EE3B}" destId="{13FA6143-07AD-4113-BB9F-F7CBF0BC2044}" srcOrd="1" destOrd="0" presId="urn:microsoft.com/office/officeart/2018/2/layout/IconVerticalSolidList"/>
    <dgm:cxn modelId="{59C991EC-6C8F-449B-A137-AD2C5EB95838}" type="presParOf" srcId="{8C7108A6-CC11-46FF-BB74-55B4E572EE3B}" destId="{02A36057-FC01-40FA-8F79-ECDBE1026B55}" srcOrd="2" destOrd="0" presId="urn:microsoft.com/office/officeart/2018/2/layout/IconVerticalSolidList"/>
    <dgm:cxn modelId="{4946400D-61A4-4268-A13F-771560191070}" type="presParOf" srcId="{8C7108A6-CC11-46FF-BB74-55B4E572EE3B}" destId="{0A062A0A-7988-45BA-85C2-F4D8F1B86151}" srcOrd="3" destOrd="0" presId="urn:microsoft.com/office/officeart/2018/2/layout/IconVerticalSolidList"/>
    <dgm:cxn modelId="{8AB3B850-E905-41E0-8757-D368DF9D6613}" type="presParOf" srcId="{48837696-F400-479E-889D-626D54E9DFD2}" destId="{77EDDFB9-4A65-484F-9289-EAC45F644A62}" srcOrd="1" destOrd="0" presId="urn:microsoft.com/office/officeart/2018/2/layout/IconVerticalSolidList"/>
    <dgm:cxn modelId="{EC04B175-BEAC-477E-9E5B-B3F81C3D2AC1}" type="presParOf" srcId="{48837696-F400-479E-889D-626D54E9DFD2}" destId="{C5810758-7B04-496F-A2DE-858740E6F065}" srcOrd="2" destOrd="0" presId="urn:microsoft.com/office/officeart/2018/2/layout/IconVerticalSolidList"/>
    <dgm:cxn modelId="{53EB32B2-F4A6-427B-B79E-D13AB79A3EDB}" type="presParOf" srcId="{C5810758-7B04-496F-A2DE-858740E6F065}" destId="{50A21009-64EB-4183-8566-C2C803C0C2E1}" srcOrd="0" destOrd="0" presId="urn:microsoft.com/office/officeart/2018/2/layout/IconVerticalSolidList"/>
    <dgm:cxn modelId="{62F5EB04-E335-44BB-B5DB-53339205A866}" type="presParOf" srcId="{C5810758-7B04-496F-A2DE-858740E6F065}" destId="{E3C80A15-42E9-4145-96FF-0E73A1896FCE}" srcOrd="1" destOrd="0" presId="urn:microsoft.com/office/officeart/2018/2/layout/IconVerticalSolidList"/>
    <dgm:cxn modelId="{F61CF5B0-0718-46AF-A9C1-5B657177E9DD}" type="presParOf" srcId="{C5810758-7B04-496F-A2DE-858740E6F065}" destId="{D77EE17D-8FFB-42C4-9872-075415CD255A}" srcOrd="2" destOrd="0" presId="urn:microsoft.com/office/officeart/2018/2/layout/IconVerticalSolidList"/>
    <dgm:cxn modelId="{20B9A440-A0EF-4D90-A76D-6FB53F612B7E}" type="presParOf" srcId="{C5810758-7B04-496F-A2DE-858740E6F065}" destId="{BA71E9CA-5142-4C82-B9AA-507113D3C21F}" srcOrd="3" destOrd="0" presId="urn:microsoft.com/office/officeart/2018/2/layout/IconVerticalSolidList"/>
    <dgm:cxn modelId="{D56F88EC-4BFE-4359-9FDA-0945BAF306BE}" type="presParOf" srcId="{48837696-F400-479E-889D-626D54E9DFD2}" destId="{78965DF2-3BEC-4FA9-ADD0-1052107F8C30}" srcOrd="3" destOrd="0" presId="urn:microsoft.com/office/officeart/2018/2/layout/IconVerticalSolidList"/>
    <dgm:cxn modelId="{88FFCCE8-F600-4D09-8BFD-1DE3BEF08801}" type="presParOf" srcId="{48837696-F400-479E-889D-626D54E9DFD2}" destId="{02BE678B-AB58-4802-B824-E4A42D1F98B7}" srcOrd="4" destOrd="0" presId="urn:microsoft.com/office/officeart/2018/2/layout/IconVerticalSolidList"/>
    <dgm:cxn modelId="{1DBB2B3B-8868-42AC-9D65-7FC369C23F3F}" type="presParOf" srcId="{02BE678B-AB58-4802-B824-E4A42D1F98B7}" destId="{E707CDD2-A6E5-4EAC-A2EA-B1E4D7BC8A04}" srcOrd="0" destOrd="0" presId="urn:microsoft.com/office/officeart/2018/2/layout/IconVerticalSolidList"/>
    <dgm:cxn modelId="{E5EB6030-57CD-47E0-BC81-96E5E856F50A}" type="presParOf" srcId="{02BE678B-AB58-4802-B824-E4A42D1F98B7}" destId="{094CC85A-03C0-43A1-9DFC-4CD7214E23AE}" srcOrd="1" destOrd="0" presId="urn:microsoft.com/office/officeart/2018/2/layout/IconVerticalSolidList"/>
    <dgm:cxn modelId="{65629304-7953-4502-AC24-58840A48A5C9}" type="presParOf" srcId="{02BE678B-AB58-4802-B824-E4A42D1F98B7}" destId="{BF43F27D-39B8-4BD5-AC04-B76FAC275368}" srcOrd="2" destOrd="0" presId="urn:microsoft.com/office/officeart/2018/2/layout/IconVerticalSolidList"/>
    <dgm:cxn modelId="{D603E012-21ED-4674-BD28-F170194A4F5A}" type="presParOf" srcId="{02BE678B-AB58-4802-B824-E4A42D1F98B7}" destId="{FA35AD9C-187B-42F3-898C-68C9D86F3647}" srcOrd="3" destOrd="0" presId="urn:microsoft.com/office/officeart/2018/2/layout/IconVerticalSolidList"/>
    <dgm:cxn modelId="{413FF4B1-31E0-4159-ACBA-1E0355D10C75}" type="presParOf" srcId="{48837696-F400-479E-889D-626D54E9DFD2}" destId="{996006F3-AF37-40C7-8C17-94D7ABB20D57}" srcOrd="5" destOrd="0" presId="urn:microsoft.com/office/officeart/2018/2/layout/IconVerticalSolidList"/>
    <dgm:cxn modelId="{C0657F9F-40CD-4719-A7BF-F5B252E50004}" type="presParOf" srcId="{48837696-F400-479E-889D-626D54E9DFD2}" destId="{4329E253-B0FF-4111-AE26-3A4C5102F701}" srcOrd="6" destOrd="0" presId="urn:microsoft.com/office/officeart/2018/2/layout/IconVerticalSolidList"/>
    <dgm:cxn modelId="{4DC69D80-4221-46FF-A7EC-72E6A483BD24}" type="presParOf" srcId="{4329E253-B0FF-4111-AE26-3A4C5102F701}" destId="{86C09147-B40E-4A51-9B81-47AAAD3809EB}" srcOrd="0" destOrd="0" presId="urn:microsoft.com/office/officeart/2018/2/layout/IconVerticalSolidList"/>
    <dgm:cxn modelId="{C96E72EA-DB01-4965-A824-5F486510F4B3}" type="presParOf" srcId="{4329E253-B0FF-4111-AE26-3A4C5102F701}" destId="{CFB256BD-B9AA-4473-8F5D-B4238153C686}" srcOrd="1" destOrd="0" presId="urn:microsoft.com/office/officeart/2018/2/layout/IconVerticalSolidList"/>
    <dgm:cxn modelId="{AEE3ACA5-D1A4-40E1-B807-2EA0FA7F345D}" type="presParOf" srcId="{4329E253-B0FF-4111-AE26-3A4C5102F701}" destId="{7C4948C8-20BC-4521-9BDC-706691073116}" srcOrd="2" destOrd="0" presId="urn:microsoft.com/office/officeart/2018/2/layout/IconVerticalSolidList"/>
    <dgm:cxn modelId="{D29B76D6-2B5B-477A-9C88-A5E9646FDE84}" type="presParOf" srcId="{4329E253-B0FF-4111-AE26-3A4C5102F701}" destId="{39777C14-A7DB-467A-BC7C-5107DC0CF5E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1C55E-B3CC-48A8-A642-A04CE940C385}">
      <dsp:nvSpPr>
        <dsp:cNvPr id="0" name=""/>
        <dsp:cNvSpPr/>
      </dsp:nvSpPr>
      <dsp:spPr>
        <a:xfrm>
          <a:off x="0" y="1790"/>
          <a:ext cx="10018712" cy="9077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FA6143-07AD-4113-BB9F-F7CBF0BC2044}">
      <dsp:nvSpPr>
        <dsp:cNvPr id="0" name=""/>
        <dsp:cNvSpPr/>
      </dsp:nvSpPr>
      <dsp:spPr>
        <a:xfrm>
          <a:off x="274585" y="206027"/>
          <a:ext cx="499245" cy="4992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62A0A-7988-45BA-85C2-F4D8F1B86151}">
      <dsp:nvSpPr>
        <dsp:cNvPr id="0" name=""/>
        <dsp:cNvSpPr/>
      </dsp:nvSpPr>
      <dsp:spPr>
        <a:xfrm>
          <a:off x="1048415" y="1790"/>
          <a:ext cx="8970297" cy="907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7" tIns="96067" rIns="96067" bIns="96067" numCol="1" spcCol="1270" anchor="ctr" anchorCtr="0">
          <a:noAutofit/>
        </a:bodyPr>
        <a:lstStyle/>
        <a:p>
          <a:pPr marL="0" lvl="0" indent="0" algn="l" defTabSz="1066800">
            <a:lnSpc>
              <a:spcPct val="100000"/>
            </a:lnSpc>
            <a:spcBef>
              <a:spcPct val="0"/>
            </a:spcBef>
            <a:spcAft>
              <a:spcPct val="35000"/>
            </a:spcAft>
            <a:buNone/>
          </a:pPr>
          <a:r>
            <a:rPr lang="en-US" sz="2400" kern="1200" dirty="0"/>
            <a:t>Focus on the performance problem.</a:t>
          </a:r>
        </a:p>
      </dsp:txBody>
      <dsp:txXfrm>
        <a:off x="1048415" y="1790"/>
        <a:ext cx="8970297" cy="907719"/>
      </dsp:txXfrm>
    </dsp:sp>
    <dsp:sp modelId="{50A21009-64EB-4183-8566-C2C803C0C2E1}">
      <dsp:nvSpPr>
        <dsp:cNvPr id="0" name=""/>
        <dsp:cNvSpPr/>
      </dsp:nvSpPr>
      <dsp:spPr>
        <a:xfrm>
          <a:off x="0" y="1136440"/>
          <a:ext cx="10018712" cy="9077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80A15-42E9-4145-96FF-0E73A1896FCE}">
      <dsp:nvSpPr>
        <dsp:cNvPr id="0" name=""/>
        <dsp:cNvSpPr/>
      </dsp:nvSpPr>
      <dsp:spPr>
        <a:xfrm>
          <a:off x="274585" y="1340677"/>
          <a:ext cx="499245" cy="4992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1E9CA-5142-4C82-B9AA-507113D3C21F}">
      <dsp:nvSpPr>
        <dsp:cNvPr id="0" name=""/>
        <dsp:cNvSpPr/>
      </dsp:nvSpPr>
      <dsp:spPr>
        <a:xfrm>
          <a:off x="1048415" y="1136440"/>
          <a:ext cx="8970297" cy="907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7" tIns="96067" rIns="96067" bIns="96067" numCol="1" spcCol="1270" anchor="ctr" anchorCtr="0">
          <a:noAutofit/>
        </a:bodyPr>
        <a:lstStyle/>
        <a:p>
          <a:pPr marL="0" lvl="0" indent="0" algn="l" defTabSz="1066800">
            <a:lnSpc>
              <a:spcPct val="100000"/>
            </a:lnSpc>
            <a:spcBef>
              <a:spcPct val="0"/>
            </a:spcBef>
            <a:spcAft>
              <a:spcPct val="35000"/>
            </a:spcAft>
            <a:buNone/>
          </a:pPr>
          <a:r>
            <a:rPr lang="en-US" sz="2400" kern="1200" dirty="0"/>
            <a:t>Beware of a "regarded as" claim.</a:t>
          </a:r>
        </a:p>
      </dsp:txBody>
      <dsp:txXfrm>
        <a:off x="1048415" y="1136440"/>
        <a:ext cx="8970297" cy="907719"/>
      </dsp:txXfrm>
    </dsp:sp>
    <dsp:sp modelId="{E707CDD2-A6E5-4EAC-A2EA-B1E4D7BC8A04}">
      <dsp:nvSpPr>
        <dsp:cNvPr id="0" name=""/>
        <dsp:cNvSpPr/>
      </dsp:nvSpPr>
      <dsp:spPr>
        <a:xfrm>
          <a:off x="0" y="2271089"/>
          <a:ext cx="10018712" cy="9077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CC85A-03C0-43A1-9DFC-4CD7214E23AE}">
      <dsp:nvSpPr>
        <dsp:cNvPr id="0" name=""/>
        <dsp:cNvSpPr/>
      </dsp:nvSpPr>
      <dsp:spPr>
        <a:xfrm>
          <a:off x="274585" y="2475326"/>
          <a:ext cx="499245" cy="4992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5AD9C-187B-42F3-898C-68C9D86F3647}">
      <dsp:nvSpPr>
        <dsp:cNvPr id="0" name=""/>
        <dsp:cNvSpPr/>
      </dsp:nvSpPr>
      <dsp:spPr>
        <a:xfrm>
          <a:off x="1048415" y="2271089"/>
          <a:ext cx="8970297" cy="907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7" tIns="96067" rIns="96067" bIns="96067" numCol="1" spcCol="1270" anchor="ctr" anchorCtr="0">
          <a:noAutofit/>
        </a:bodyPr>
        <a:lstStyle/>
        <a:p>
          <a:pPr marL="0" lvl="0" indent="0" algn="l" defTabSz="1066800">
            <a:lnSpc>
              <a:spcPct val="100000"/>
            </a:lnSpc>
            <a:spcBef>
              <a:spcPct val="0"/>
            </a:spcBef>
            <a:spcAft>
              <a:spcPct val="35000"/>
            </a:spcAft>
            <a:buNone/>
          </a:pPr>
          <a:r>
            <a:rPr lang="en-US" sz="2400" kern="1200" dirty="0"/>
            <a:t>Engage in the interactive process.</a:t>
          </a:r>
        </a:p>
      </dsp:txBody>
      <dsp:txXfrm>
        <a:off x="1048415" y="2271089"/>
        <a:ext cx="8970297" cy="907719"/>
      </dsp:txXfrm>
    </dsp:sp>
    <dsp:sp modelId="{86C09147-B40E-4A51-9B81-47AAAD3809EB}">
      <dsp:nvSpPr>
        <dsp:cNvPr id="0" name=""/>
        <dsp:cNvSpPr/>
      </dsp:nvSpPr>
      <dsp:spPr>
        <a:xfrm>
          <a:off x="0" y="3405738"/>
          <a:ext cx="10018712" cy="9077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256BD-B9AA-4473-8F5D-B4238153C686}">
      <dsp:nvSpPr>
        <dsp:cNvPr id="0" name=""/>
        <dsp:cNvSpPr/>
      </dsp:nvSpPr>
      <dsp:spPr>
        <a:xfrm>
          <a:off x="274585" y="3609975"/>
          <a:ext cx="499245" cy="4992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77C14-A7DB-467A-BC7C-5107DC0CF5E4}">
      <dsp:nvSpPr>
        <dsp:cNvPr id="0" name=""/>
        <dsp:cNvSpPr/>
      </dsp:nvSpPr>
      <dsp:spPr>
        <a:xfrm>
          <a:off x="1048415" y="3405738"/>
          <a:ext cx="8970297" cy="907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7" tIns="96067" rIns="96067" bIns="96067" numCol="1" spcCol="1270" anchor="ctr" anchorCtr="0">
          <a:noAutofit/>
        </a:bodyPr>
        <a:lstStyle/>
        <a:p>
          <a:pPr marL="0" lvl="0" indent="0" algn="l" defTabSz="1066800">
            <a:lnSpc>
              <a:spcPct val="100000"/>
            </a:lnSpc>
            <a:spcBef>
              <a:spcPct val="0"/>
            </a:spcBef>
            <a:spcAft>
              <a:spcPct val="35000"/>
            </a:spcAft>
            <a:buNone/>
          </a:pPr>
          <a:r>
            <a:rPr lang="en-US" sz="2400" kern="1200" dirty="0"/>
            <a:t>Be prepared with up-to-date job descriptions.</a:t>
          </a:r>
        </a:p>
      </dsp:txBody>
      <dsp:txXfrm>
        <a:off x="1048415" y="3405738"/>
        <a:ext cx="8970297" cy="9077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EBED9-6597-4EBD-A3B0-70ECE414BED1}"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324FD-4FC2-4CAE-A906-DBDC9ABF5EDA}" type="slidenum">
              <a:rPr lang="en-US" smtClean="0"/>
              <a:t>‹#›</a:t>
            </a:fld>
            <a:endParaRPr lang="en-US"/>
          </a:p>
        </p:txBody>
      </p:sp>
    </p:spTree>
    <p:extLst>
      <p:ext uri="{BB962C8B-B14F-4D97-AF65-F5344CB8AC3E}">
        <p14:creationId xmlns:p14="http://schemas.microsoft.com/office/powerpoint/2010/main" val="316495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Undue hardship – what will be the impacts on co-workers and operations? </a:t>
            </a:r>
          </a:p>
        </p:txBody>
      </p:sp>
      <p:sp>
        <p:nvSpPr>
          <p:cNvPr id="4" name="Slide Number Placeholder 3"/>
          <p:cNvSpPr>
            <a:spLocks noGrp="1"/>
          </p:cNvSpPr>
          <p:nvPr>
            <p:ph type="sldNum" sz="quarter" idx="5"/>
          </p:nvPr>
        </p:nvSpPr>
        <p:spPr/>
        <p:txBody>
          <a:bodyPr/>
          <a:lstStyle/>
          <a:p>
            <a:fld id="{20833AC6-8A13-461A-A037-D3081B6A01F6}" type="slidenum">
              <a:rPr lang="en-US" smtClean="0"/>
              <a:t>14</a:t>
            </a:fld>
            <a:endParaRPr lang="en-US"/>
          </a:p>
        </p:txBody>
      </p:sp>
    </p:spTree>
    <p:extLst>
      <p:ext uri="{BB962C8B-B14F-4D97-AF65-F5344CB8AC3E}">
        <p14:creationId xmlns:p14="http://schemas.microsoft.com/office/powerpoint/2010/main" val="415107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with the staff or faculty member about the behavior observed and why it does not meet performance expectations.</a:t>
            </a:r>
          </a:p>
          <a:p>
            <a:r>
              <a:rPr lang="en-US" dirty="0"/>
              <a:t>Speak in a neutral way without making judgments or assumptions about the reason for the performance deficiency.</a:t>
            </a:r>
          </a:p>
          <a:p>
            <a:r>
              <a:rPr lang="en-US" dirty="0"/>
              <a:t>Train managers and department chairs to refer all matters into the formal process on your campus.</a:t>
            </a:r>
          </a:p>
          <a:p>
            <a:r>
              <a:rPr lang="en-US" dirty="0"/>
              <a:t>Define the essential functions of the job.</a:t>
            </a:r>
          </a:p>
        </p:txBody>
      </p:sp>
      <p:sp>
        <p:nvSpPr>
          <p:cNvPr id="4" name="Slide Number Placeholder 3"/>
          <p:cNvSpPr>
            <a:spLocks noGrp="1"/>
          </p:cNvSpPr>
          <p:nvPr>
            <p:ph type="sldNum" sz="quarter" idx="5"/>
          </p:nvPr>
        </p:nvSpPr>
        <p:spPr/>
        <p:txBody>
          <a:bodyPr/>
          <a:lstStyle/>
          <a:p>
            <a:fld id="{20833AC6-8A13-461A-A037-D3081B6A01F6}" type="slidenum">
              <a:rPr lang="en-US" smtClean="0"/>
              <a:t>16</a:t>
            </a:fld>
            <a:endParaRPr lang="en-US"/>
          </a:p>
        </p:txBody>
      </p:sp>
    </p:spTree>
    <p:extLst>
      <p:ext uri="{BB962C8B-B14F-4D97-AF65-F5344CB8AC3E}">
        <p14:creationId xmlns:p14="http://schemas.microsoft.com/office/powerpoint/2010/main" val="3987997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385959"/>
            <a:ext cx="10018713" cy="974035"/>
          </a:xfrm>
        </p:spPr>
        <p:txBody>
          <a:bodyPr/>
          <a:lstStyle>
            <a:lvl1pPr>
              <a:defRPr>
                <a:latin typeface="Arial Nova" panose="020B0504020202020204" pitchFamily="34" charset="0"/>
              </a:defRPr>
            </a:lvl1pPr>
          </a:lstStyle>
          <a:p>
            <a:r>
              <a:rPr lang="en-US" dirty="0"/>
              <a:t>Click to edit Master title style</a:t>
            </a:r>
          </a:p>
        </p:txBody>
      </p:sp>
      <p:sp>
        <p:nvSpPr>
          <p:cNvPr id="3" name="Content Placeholder 2"/>
          <p:cNvSpPr>
            <a:spLocks noGrp="1"/>
          </p:cNvSpPr>
          <p:nvPr>
            <p:ph idx="1"/>
          </p:nvPr>
        </p:nvSpPr>
        <p:spPr>
          <a:xfrm>
            <a:off x="1484310" y="1669774"/>
            <a:ext cx="10018713" cy="4315249"/>
          </a:xfrm>
        </p:spPr>
        <p:txBody>
          <a:bodyPr anchor="t" anchorCtr="0">
            <a:normAutofit/>
          </a:bodyPr>
          <a:lstStyle>
            <a:lvl1pPr marL="347663" indent="-347663">
              <a:spcBef>
                <a:spcPts val="0"/>
              </a:spcBef>
              <a:spcAft>
                <a:spcPts val="0"/>
              </a:spcAft>
              <a:defRPr sz="2400">
                <a:latin typeface="Arial Nova" panose="020B0504020202020204" pitchFamily="34" charset="0"/>
              </a:defRPr>
            </a:lvl1pPr>
            <a:lvl2pPr marL="804863" indent="-347663">
              <a:spcBef>
                <a:spcPts val="0"/>
              </a:spcBef>
              <a:spcAft>
                <a:spcPts val="0"/>
              </a:spcAft>
              <a:buSzPct val="100000"/>
              <a:buFont typeface="Wingdings" panose="05000000000000000000" pitchFamily="2" charset="2"/>
              <a:buChar char="§"/>
              <a:defRPr sz="2400">
                <a:latin typeface="Arial Nova" panose="020B0504020202020204" pitchFamily="34" charset="0"/>
              </a:defRPr>
            </a:lvl2pPr>
            <a:lvl3pPr marL="1262063" indent="-347663">
              <a:spcBef>
                <a:spcPts val="0"/>
              </a:spcBef>
              <a:spcAft>
                <a:spcPts val="0"/>
              </a:spcAft>
              <a:buSzPct val="100000"/>
              <a:buFont typeface="Courier New" panose="02070309020205020404" pitchFamily="49" charset="0"/>
              <a:buChar char="o"/>
              <a:defRPr sz="2400">
                <a:latin typeface="Arial Nova" panose="020B0504020202020204" pitchFamily="34" charset="0"/>
              </a:defRPr>
            </a:lvl3pPr>
            <a:lvl4pPr marL="1719263" indent="-347663">
              <a:spcBef>
                <a:spcPts val="0"/>
              </a:spcBef>
              <a:spcAft>
                <a:spcPts val="0"/>
              </a:spcAft>
              <a:buSzPct val="100000"/>
              <a:buFont typeface="Wingdings" panose="05000000000000000000" pitchFamily="2" charset="2"/>
              <a:buChar char="Ø"/>
              <a:defRPr sz="2400">
                <a:latin typeface="Arial Nova" panose="020B0504020202020204" pitchFamily="34" charset="0"/>
              </a:defRPr>
            </a:lvl4pPr>
            <a:lvl5pPr marL="2176463" indent="-347663">
              <a:spcBef>
                <a:spcPts val="0"/>
              </a:spcBef>
              <a:spcAft>
                <a:spcPts val="0"/>
              </a:spcAft>
              <a:buSzPct val="100000"/>
              <a:buFont typeface="Corbel" panose="020B0503020204020204" pitchFamily="34" charset="0"/>
              <a:buChar char="*"/>
              <a:defRPr sz="2400">
                <a:latin typeface="Arial Nova" panose="020B0504020202020204" pitchFamily="34" charset="0"/>
              </a:defRPr>
            </a:lvl5pPr>
          </a:lstStyle>
          <a:p>
            <a:pPr lvl="0"/>
            <a:r>
              <a:rPr lang="en-US" dirty="0"/>
              <a:t>Click to edit Master text styles</a:t>
            </a:r>
          </a:p>
          <a:p>
            <a:pPr lvl="0"/>
            <a:endParaRPr lang="en-US" dirty="0"/>
          </a:p>
          <a:p>
            <a:pPr lvl="1"/>
            <a:r>
              <a:rPr lang="en-US" dirty="0"/>
              <a:t>Second level</a:t>
            </a:r>
          </a:p>
          <a:p>
            <a:pPr lvl="1"/>
            <a:endParaRPr lang="en-US" dirty="0"/>
          </a:p>
          <a:p>
            <a:pPr lvl="2"/>
            <a:r>
              <a:rPr lang="en-US" dirty="0"/>
              <a:t>Third level</a:t>
            </a:r>
          </a:p>
          <a:p>
            <a:pPr lvl="2"/>
            <a:endParaRPr lang="en-US" dirty="0"/>
          </a:p>
          <a:p>
            <a:pPr lvl="3"/>
            <a:r>
              <a:rPr lang="en-US" dirty="0"/>
              <a:t>Fourth level</a:t>
            </a:r>
          </a:p>
          <a:p>
            <a:pPr lvl="3"/>
            <a:endParaRPr lang="en-US" dirty="0"/>
          </a:p>
          <a:p>
            <a:pPr lvl="4"/>
            <a:r>
              <a:rPr lang="en-US" dirty="0"/>
              <a:t>Fifth level</a:t>
            </a:r>
          </a:p>
        </p:txBody>
      </p:sp>
      <p:pic>
        <p:nvPicPr>
          <p:cNvPr id="10" name="Picture 9">
            <a:extLst>
              <a:ext uri="{FF2B5EF4-FFF2-40B4-BE49-F238E27FC236}">
                <a16:creationId xmlns:a16="http://schemas.microsoft.com/office/drawing/2014/main" id="{AD0E777D-B8E5-4DE3-9D1B-014F0841C47D}"/>
              </a:ext>
            </a:extLst>
          </p:cNvPr>
          <p:cNvPicPr>
            <a:picLocks noChangeAspect="1"/>
          </p:cNvPicPr>
          <p:nvPr userDrawn="1"/>
        </p:nvPicPr>
        <p:blipFill>
          <a:blip r:embed="rId2"/>
          <a:stretch>
            <a:fillRect/>
          </a:stretch>
        </p:blipFill>
        <p:spPr>
          <a:xfrm>
            <a:off x="10167041" y="5985024"/>
            <a:ext cx="1762407" cy="872976"/>
          </a:xfrm>
          <a:prstGeom prst="rect">
            <a:avLst/>
          </a:prstGeom>
        </p:spPr>
      </p:pic>
    </p:spTree>
    <p:extLst>
      <p:ext uri="{BB962C8B-B14F-4D97-AF65-F5344CB8AC3E}">
        <p14:creationId xmlns:p14="http://schemas.microsoft.com/office/powerpoint/2010/main" val="207328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171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879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324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971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678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425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332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752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latin typeface="Arial Nova" panose="020B050402020202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C0D7D60A-C867-41FE-836F-6EF4DBF08AFB}"/>
              </a:ext>
            </a:extLst>
          </p:cNvPr>
          <p:cNvPicPr>
            <a:picLocks noChangeAspect="1"/>
          </p:cNvPicPr>
          <p:nvPr userDrawn="1"/>
        </p:nvPicPr>
        <p:blipFill>
          <a:blip r:embed="rId2"/>
          <a:stretch>
            <a:fillRect/>
          </a:stretch>
        </p:blipFill>
        <p:spPr>
          <a:xfrm>
            <a:off x="8790003" y="5333086"/>
            <a:ext cx="2713020" cy="1343845"/>
          </a:xfrm>
          <a:prstGeom prst="rect">
            <a:avLst/>
          </a:prstGeom>
        </p:spPr>
      </p:pic>
    </p:spTree>
    <p:extLst>
      <p:ext uri="{BB962C8B-B14F-4D97-AF65-F5344CB8AC3E}">
        <p14:creationId xmlns:p14="http://schemas.microsoft.com/office/powerpoint/2010/main" val="328999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atin typeface="Arial Nova" panose="020B05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704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03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054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4525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7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771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974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113183"/>
          </a:xfrm>
          <a:prstGeom prst="rect">
            <a:avLst/>
          </a:prstGeom>
          <a:effectLst/>
        </p:spPr>
        <p:txBody>
          <a:bodyPr vert="horz" lIns="91440" tIns="45720" rIns="91440" bIns="45720" rtlCol="0" anchor="ctr">
            <a:normAutofit/>
          </a:bodyPr>
          <a:lstStyle/>
          <a:p>
            <a:r>
              <a:rPr kumimoji="0" lang="en-US" sz="4000" b="0" i="0" u="none" strike="noStrike" kern="1200" cap="none" spc="0" normalizeH="0" baseline="0" noProof="0" dirty="0">
                <a:ln w="3175" cmpd="sng">
                  <a:noFill/>
                </a:ln>
                <a:solidFill>
                  <a:prstClr val="black"/>
                </a:solidFill>
                <a:effectLst/>
                <a:uLnTx/>
                <a:uFillTx/>
                <a:latin typeface="+mj-lt"/>
                <a:ea typeface="+mj-ea"/>
                <a:cs typeface="+mj-cs"/>
              </a:rPr>
              <a:t>Click to edit Master title style</a:t>
            </a:r>
            <a:endParaRPr lang="en-US" dirty="0"/>
          </a:p>
        </p:txBody>
      </p:sp>
      <p:sp>
        <p:nvSpPr>
          <p:cNvPr id="3" name="Text Placeholder 2"/>
          <p:cNvSpPr>
            <a:spLocks noGrp="1"/>
          </p:cNvSpPr>
          <p:nvPr>
            <p:ph type="body" idx="1"/>
          </p:nvPr>
        </p:nvSpPr>
        <p:spPr>
          <a:xfrm>
            <a:off x="1484310" y="1967948"/>
            <a:ext cx="10018713" cy="4047089"/>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426F7C15-C0A7-4226-AFAE-D1E5005F21CA}"/>
              </a:ext>
            </a:extLst>
          </p:cNvPr>
          <p:cNvPicPr>
            <a:picLocks noChangeAspect="1"/>
          </p:cNvPicPr>
          <p:nvPr userDrawn="1"/>
        </p:nvPicPr>
        <p:blipFill>
          <a:blip r:embed="rId19"/>
          <a:stretch>
            <a:fillRect/>
          </a:stretch>
        </p:blipFill>
        <p:spPr>
          <a:xfrm>
            <a:off x="10167041" y="5985024"/>
            <a:ext cx="1762407" cy="872976"/>
          </a:xfrm>
          <a:prstGeom prst="rect">
            <a:avLst/>
          </a:prstGeom>
        </p:spPr>
      </p:pic>
    </p:spTree>
    <p:extLst>
      <p:ext uri="{BB962C8B-B14F-4D97-AF65-F5344CB8AC3E}">
        <p14:creationId xmlns:p14="http://schemas.microsoft.com/office/powerpoint/2010/main" val="3483247336"/>
      </p:ext>
    </p:extLst>
  </p:cSld>
  <p:clrMap bg1="lt1" tx1="dk1" bg2="lt2" tx2="dk2" accent1="accent1" accent2="accent2" accent3="accent3" accent4="accent4" accent5="accent5" accent6="accent6" hlink="hlink" folHlink="folHlink"/>
  <p:sldLayoutIdLst>
    <p:sldLayoutId id="2147483778" r:id="rId1"/>
    <p:sldLayoutId id="2147483777"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Comic Sans MS" panose="030F0702030302020204" pitchFamily="66"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7663" indent="-347663"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ova" panose="020B0504020202020204" pitchFamily="34" charset="0"/>
          <a:ea typeface="+mn-ea"/>
          <a:cs typeface="+mn-cs"/>
        </a:defRPr>
      </a:lvl1pPr>
      <a:lvl2pPr marL="804863" indent="-347663"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ova" panose="020B0504020202020204" pitchFamily="34" charset="0"/>
          <a:ea typeface="+mn-ea"/>
          <a:cs typeface="+mn-cs"/>
        </a:defRPr>
      </a:lvl2pPr>
      <a:lvl3pPr marL="1262063" indent="-347663"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ova" panose="020B0504020202020204" pitchFamily="34" charset="0"/>
          <a:ea typeface="+mn-ea"/>
          <a:cs typeface="+mn-cs"/>
        </a:defRPr>
      </a:lvl3pPr>
      <a:lvl4pPr marL="1719263" indent="-347663"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ova" panose="020B0504020202020204" pitchFamily="34" charset="0"/>
          <a:ea typeface="+mn-ea"/>
          <a:cs typeface="+mn-cs"/>
        </a:defRPr>
      </a:lvl4pPr>
      <a:lvl5pPr marL="2176463" indent="-347663"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ova" panose="020B050402020202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4EF0-4FCA-EC61-D3AF-B5794A83F907}"/>
              </a:ext>
            </a:extLst>
          </p:cNvPr>
          <p:cNvSpPr>
            <a:spLocks noGrp="1"/>
          </p:cNvSpPr>
          <p:nvPr>
            <p:ph type="ctrTitle"/>
          </p:nvPr>
        </p:nvSpPr>
        <p:spPr>
          <a:xfrm>
            <a:off x="3071191" y="1202636"/>
            <a:ext cx="7875240" cy="1332580"/>
          </a:xfrm>
        </p:spPr>
        <p:txBody>
          <a:bodyPr>
            <a:normAutofit fontScale="90000"/>
          </a:bodyPr>
          <a:lstStyle/>
          <a:p>
            <a:pPr algn="ctr"/>
            <a:r>
              <a:rPr lang="en-US" dirty="0" err="1">
                <a:ea typeface="ADLaM Display" panose="020F0502020204030204" pitchFamily="2" charset="0"/>
                <a:cs typeface="Aharoni" panose="02010803020104030203" pitchFamily="2" charset="-79"/>
              </a:rPr>
              <a:t>NCACCT</a:t>
            </a:r>
            <a:r>
              <a:rPr lang="en-US" dirty="0">
                <a:ea typeface="ADLaM Display" panose="020F0502020204030204" pitchFamily="2" charset="0"/>
                <a:cs typeface="Aharoni" panose="02010803020104030203" pitchFamily="2" charset="-79"/>
              </a:rPr>
              <a:t> Legal Seminar</a:t>
            </a:r>
          </a:p>
        </p:txBody>
      </p:sp>
      <p:sp>
        <p:nvSpPr>
          <p:cNvPr id="3" name="Subtitle 2">
            <a:extLst>
              <a:ext uri="{FF2B5EF4-FFF2-40B4-BE49-F238E27FC236}">
                <a16:creationId xmlns:a16="http://schemas.microsoft.com/office/drawing/2014/main" id="{E0462942-E07C-92C3-E2A7-345B6D025411}"/>
              </a:ext>
            </a:extLst>
          </p:cNvPr>
          <p:cNvSpPr>
            <a:spLocks noGrp="1"/>
          </p:cNvSpPr>
          <p:nvPr>
            <p:ph type="subTitle" idx="4294967295"/>
          </p:nvPr>
        </p:nvSpPr>
        <p:spPr>
          <a:xfrm>
            <a:off x="4519059" y="2781773"/>
            <a:ext cx="4979504" cy="1053907"/>
          </a:xfrm>
        </p:spPr>
        <p:txBody>
          <a:bodyPr>
            <a:normAutofit/>
          </a:bodyPr>
          <a:lstStyle/>
          <a:p>
            <a:pPr marL="0" indent="0" algn="ctr">
              <a:buNone/>
            </a:pPr>
            <a:r>
              <a:rPr lang="en-US" dirty="0"/>
              <a:t>Personnel Vignettes</a:t>
            </a:r>
          </a:p>
          <a:p>
            <a:pPr marL="0" indent="0" algn="ctr">
              <a:buNone/>
            </a:pPr>
            <a:r>
              <a:rPr lang="en-US" dirty="0"/>
              <a:t>March 14, 2024</a:t>
            </a:r>
          </a:p>
        </p:txBody>
      </p:sp>
    </p:spTree>
    <p:extLst>
      <p:ext uri="{BB962C8B-B14F-4D97-AF65-F5344CB8AC3E}">
        <p14:creationId xmlns:p14="http://schemas.microsoft.com/office/powerpoint/2010/main" val="247184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40C8-6B03-2109-C029-5568225312D1}"/>
              </a:ext>
            </a:extLst>
          </p:cNvPr>
          <p:cNvSpPr>
            <a:spLocks noGrp="1"/>
          </p:cNvSpPr>
          <p:nvPr>
            <p:ph type="title"/>
          </p:nvPr>
        </p:nvSpPr>
        <p:spPr/>
        <p:txBody>
          <a:bodyPr/>
          <a:lstStyle/>
          <a:p>
            <a:r>
              <a:rPr lang="en-US" dirty="0"/>
              <a:t>Chuck &amp; Emma, Act 2</a:t>
            </a:r>
          </a:p>
        </p:txBody>
      </p:sp>
      <p:sp>
        <p:nvSpPr>
          <p:cNvPr id="3" name="Content Placeholder 2">
            <a:extLst>
              <a:ext uri="{FF2B5EF4-FFF2-40B4-BE49-F238E27FC236}">
                <a16:creationId xmlns:a16="http://schemas.microsoft.com/office/drawing/2014/main" id="{186009F0-6334-695F-EF27-CF11BD9E074F}"/>
              </a:ext>
            </a:extLst>
          </p:cNvPr>
          <p:cNvSpPr>
            <a:spLocks noGrp="1"/>
          </p:cNvSpPr>
          <p:nvPr>
            <p:ph idx="1"/>
          </p:nvPr>
        </p:nvSpPr>
        <p:spPr/>
        <p:txBody>
          <a:bodyPr/>
          <a:lstStyle/>
          <a:p>
            <a:r>
              <a:rPr lang="en-US" dirty="0"/>
              <a:t>Chuck and Emma start a romantic relationship while at work.</a:t>
            </a:r>
          </a:p>
          <a:p>
            <a:pPr marL="0" indent="0">
              <a:buNone/>
            </a:pPr>
            <a:endParaRPr lang="en-US" dirty="0"/>
          </a:p>
          <a:p>
            <a:r>
              <a:rPr lang="en-US" dirty="0"/>
              <a:t>Can Chuck continue to teach Emma at TCC?</a:t>
            </a:r>
          </a:p>
          <a:p>
            <a:pPr marL="0" indent="0">
              <a:buNone/>
            </a:pPr>
            <a:endParaRPr lang="en-US" dirty="0"/>
          </a:p>
          <a:p>
            <a:r>
              <a:rPr lang="en-US" dirty="0"/>
              <a:t>A variation: Chuck makes passes at Emma while at work; Emma rebuffs the passes.  After a few more attempts when Chuck doesn’t get the hint, Emma goes to HR.</a:t>
            </a:r>
          </a:p>
          <a:p>
            <a:pPr lvl="1"/>
            <a:r>
              <a:rPr lang="en-US" dirty="0"/>
              <a:t>Next week she shows up to BLET class and discovers Chuck is teaching the class for the next two days.  </a:t>
            </a:r>
          </a:p>
          <a:p>
            <a:endParaRPr lang="en-US" dirty="0"/>
          </a:p>
        </p:txBody>
      </p:sp>
    </p:spTree>
    <p:extLst>
      <p:ext uri="{BB962C8B-B14F-4D97-AF65-F5344CB8AC3E}">
        <p14:creationId xmlns:p14="http://schemas.microsoft.com/office/powerpoint/2010/main" val="317138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AB19-B222-DF7D-ED4E-BEA1C2D66586}"/>
              </a:ext>
            </a:extLst>
          </p:cNvPr>
          <p:cNvSpPr>
            <a:spLocks noGrp="1"/>
          </p:cNvSpPr>
          <p:nvPr>
            <p:ph type="title"/>
          </p:nvPr>
        </p:nvSpPr>
        <p:spPr/>
        <p:txBody>
          <a:bodyPr/>
          <a:lstStyle/>
          <a:p>
            <a:r>
              <a:rPr lang="en-US" dirty="0"/>
              <a:t>Chuck &amp; Emma, Act 3</a:t>
            </a:r>
          </a:p>
        </p:txBody>
      </p:sp>
      <p:sp>
        <p:nvSpPr>
          <p:cNvPr id="3" name="Content Placeholder 2">
            <a:extLst>
              <a:ext uri="{FF2B5EF4-FFF2-40B4-BE49-F238E27FC236}">
                <a16:creationId xmlns:a16="http://schemas.microsoft.com/office/drawing/2014/main" id="{E1F80C0A-43DA-021A-7C55-31CAC9895F1F}"/>
              </a:ext>
            </a:extLst>
          </p:cNvPr>
          <p:cNvSpPr>
            <a:spLocks noGrp="1"/>
          </p:cNvSpPr>
          <p:nvPr>
            <p:ph idx="1"/>
          </p:nvPr>
        </p:nvSpPr>
        <p:spPr/>
        <p:txBody>
          <a:bodyPr/>
          <a:lstStyle/>
          <a:p>
            <a:r>
              <a:rPr lang="en-US" dirty="0"/>
              <a:t>Chuck breaks it off with Emma.  Emma is mad and upset, because she let Chuck borrow $1,500 and he is refusing to pay her back.</a:t>
            </a:r>
          </a:p>
          <a:p>
            <a:pPr marL="0" indent="0">
              <a:buNone/>
            </a:pPr>
            <a:endParaRPr lang="en-US" dirty="0"/>
          </a:p>
          <a:p>
            <a:r>
              <a:rPr lang="en-US" dirty="0"/>
              <a:t>Emma and Chuck get into a verbal altercation after class one evening and the entire class hears the argument.</a:t>
            </a:r>
          </a:p>
          <a:p>
            <a:endParaRPr lang="en-US" dirty="0"/>
          </a:p>
        </p:txBody>
      </p:sp>
    </p:spTree>
    <p:extLst>
      <p:ext uri="{BB962C8B-B14F-4D97-AF65-F5344CB8AC3E}">
        <p14:creationId xmlns:p14="http://schemas.microsoft.com/office/powerpoint/2010/main" val="337776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A461-7476-C0A1-EE20-C9D90EE4DB2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84A8826-6590-ACD2-9CA0-E00D83679F87}"/>
              </a:ext>
            </a:extLst>
          </p:cNvPr>
          <p:cNvSpPr>
            <a:spLocks noGrp="1"/>
          </p:cNvSpPr>
          <p:nvPr>
            <p:ph idx="1"/>
          </p:nvPr>
        </p:nvSpPr>
        <p:spPr/>
        <p:txBody>
          <a:bodyPr/>
          <a:lstStyle/>
          <a:p>
            <a:r>
              <a:rPr lang="en-US" dirty="0"/>
              <a:t>These are College programs; not the director’s program.  </a:t>
            </a:r>
          </a:p>
          <a:p>
            <a:pPr marL="0" indent="0">
              <a:buNone/>
            </a:pPr>
            <a:endParaRPr lang="en-US" dirty="0"/>
          </a:p>
          <a:p>
            <a:pPr lvl="1"/>
            <a:r>
              <a:rPr lang="en-US" dirty="0"/>
              <a:t>While State policy may give directors or employees a level of authority in the program, it is still your program to operate and oversee. </a:t>
            </a:r>
          </a:p>
          <a:p>
            <a:pPr lvl="2"/>
            <a:r>
              <a:rPr lang="en-US" dirty="0"/>
              <a:t>Don’t let an employee tell you differently. </a:t>
            </a:r>
          </a:p>
          <a:p>
            <a:pPr marL="914400" lvl="2" indent="0">
              <a:buNone/>
            </a:pPr>
            <a:endParaRPr lang="en-US" dirty="0"/>
          </a:p>
          <a:p>
            <a:r>
              <a:rPr lang="en-US" dirty="0"/>
              <a:t>Set high expectations that match the College’s culture – not the local agencies culture.</a:t>
            </a:r>
          </a:p>
          <a:p>
            <a:pPr lvl="1"/>
            <a:r>
              <a:rPr lang="en-US" dirty="0"/>
              <a:t>No tolerance for abuse, retaliation, discrimination, or harassment</a:t>
            </a:r>
          </a:p>
          <a:p>
            <a:pPr lvl="1"/>
            <a:r>
              <a:rPr lang="en-US" dirty="0"/>
              <a:t>Provide students and staff with the ability to report issues</a:t>
            </a:r>
          </a:p>
        </p:txBody>
      </p:sp>
    </p:spTree>
    <p:extLst>
      <p:ext uri="{BB962C8B-B14F-4D97-AF65-F5344CB8AC3E}">
        <p14:creationId xmlns:p14="http://schemas.microsoft.com/office/powerpoint/2010/main" val="191561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0"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2"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3"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4"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5"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5A002CE7-3C49-3B5A-26B0-0A394AA0B7AB}"/>
              </a:ext>
            </a:extLst>
          </p:cNvPr>
          <p:cNvSpPr>
            <a:spLocks noGrp="1"/>
          </p:cNvSpPr>
          <p:nvPr>
            <p:ph type="title"/>
          </p:nvPr>
        </p:nvSpPr>
        <p:spPr>
          <a:xfrm>
            <a:off x="984250" y="1372678"/>
            <a:ext cx="6936196" cy="1804921"/>
          </a:xfrm>
        </p:spPr>
        <p:txBody>
          <a:bodyPr vert="horz" lIns="91440" tIns="45720" rIns="91440" bIns="45720" rtlCol="0" anchor="b">
            <a:normAutofit/>
          </a:bodyPr>
          <a:lstStyle/>
          <a:p>
            <a:pPr>
              <a:lnSpc>
                <a:spcPct val="90000"/>
              </a:lnSpc>
            </a:pPr>
            <a:r>
              <a:rPr lang="en-US" sz="5000" dirty="0">
                <a:latin typeface="+mj-lt"/>
              </a:rPr>
              <a:t>Preventing and </a:t>
            </a:r>
            <a:br>
              <a:rPr lang="en-US" sz="5000" dirty="0">
                <a:latin typeface="+mj-lt"/>
              </a:rPr>
            </a:br>
            <a:r>
              <a:rPr lang="en-US" sz="5000" dirty="0">
                <a:latin typeface="+mj-lt"/>
              </a:rPr>
              <a:t>Averting ADA Claims</a:t>
            </a:r>
          </a:p>
        </p:txBody>
      </p:sp>
      <p:sp>
        <p:nvSpPr>
          <p:cNvPr id="3" name="Text Placeholder 2">
            <a:extLst>
              <a:ext uri="{FF2B5EF4-FFF2-40B4-BE49-F238E27FC236}">
                <a16:creationId xmlns:a16="http://schemas.microsoft.com/office/drawing/2014/main" id="{8D3100E2-3E7C-493B-AE29-E8608EEB1482}"/>
              </a:ext>
            </a:extLst>
          </p:cNvPr>
          <p:cNvSpPr>
            <a:spLocks noGrp="1"/>
          </p:cNvSpPr>
          <p:nvPr>
            <p:ph type="body" idx="1"/>
          </p:nvPr>
        </p:nvSpPr>
        <p:spPr>
          <a:xfrm>
            <a:off x="2450916" y="3429000"/>
            <a:ext cx="5274042" cy="1139151"/>
          </a:xfrm>
        </p:spPr>
        <p:txBody>
          <a:bodyPr vert="horz" lIns="91440" tIns="45720" rIns="91440" bIns="45720" rtlCol="0" anchor="t">
            <a:normAutofit/>
          </a:bodyPr>
          <a:lstStyle/>
          <a:p>
            <a:r>
              <a:rPr lang="en-US" sz="2100" dirty="0">
                <a:latin typeface="+mn-lt"/>
              </a:rPr>
              <a:t>Working from Home . . . The Gold Standard</a:t>
            </a:r>
          </a:p>
        </p:txBody>
      </p:sp>
      <p:pic>
        <p:nvPicPr>
          <p:cNvPr id="26" name="Picture 25" descr="Laptop on a table">
            <a:extLst>
              <a:ext uri="{FF2B5EF4-FFF2-40B4-BE49-F238E27FC236}">
                <a16:creationId xmlns:a16="http://schemas.microsoft.com/office/drawing/2014/main" id="{D4FEF651-3840-5C86-0D07-33B395906271}"/>
              </a:ext>
            </a:extLst>
          </p:cNvPr>
          <p:cNvPicPr>
            <a:picLocks noChangeAspect="1"/>
          </p:cNvPicPr>
          <p:nvPr/>
        </p:nvPicPr>
        <p:blipFill rotWithShape="1">
          <a:blip r:embed="rId3"/>
          <a:srcRect l="8676" r="51768" b="-1"/>
          <a:stretch/>
        </p:blipFill>
        <p:spPr>
          <a:xfrm>
            <a:off x="8127998" y="10"/>
            <a:ext cx="4064001" cy="6857990"/>
          </a:xfrm>
          <a:prstGeom prst="rect">
            <a:avLst/>
          </a:prstGeom>
        </p:spPr>
      </p:pic>
    </p:spTree>
    <p:extLst>
      <p:ext uri="{BB962C8B-B14F-4D97-AF65-F5344CB8AC3E}">
        <p14:creationId xmlns:p14="http://schemas.microsoft.com/office/powerpoint/2010/main" val="134096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2D90-1975-7A17-29D4-4F0FBE37101E}"/>
              </a:ext>
            </a:extLst>
          </p:cNvPr>
          <p:cNvSpPr>
            <a:spLocks noGrp="1"/>
          </p:cNvSpPr>
          <p:nvPr>
            <p:ph type="title"/>
          </p:nvPr>
        </p:nvSpPr>
        <p:spPr/>
        <p:txBody>
          <a:bodyPr/>
          <a:lstStyle/>
          <a:p>
            <a:r>
              <a:rPr lang="en-US" dirty="0"/>
              <a:t>ADA Overview</a:t>
            </a:r>
          </a:p>
        </p:txBody>
      </p:sp>
      <p:sp>
        <p:nvSpPr>
          <p:cNvPr id="3" name="Content Placeholder 2">
            <a:extLst>
              <a:ext uri="{FF2B5EF4-FFF2-40B4-BE49-F238E27FC236}">
                <a16:creationId xmlns:a16="http://schemas.microsoft.com/office/drawing/2014/main" id="{3C8BCAF0-E6F7-8C93-316A-2CB5784C07AD}"/>
              </a:ext>
            </a:extLst>
          </p:cNvPr>
          <p:cNvSpPr>
            <a:spLocks noGrp="1"/>
          </p:cNvSpPr>
          <p:nvPr>
            <p:ph idx="1"/>
          </p:nvPr>
        </p:nvSpPr>
        <p:spPr/>
        <p:txBody>
          <a:bodyPr/>
          <a:lstStyle/>
          <a:p>
            <a:r>
              <a:rPr lang="en-US" dirty="0"/>
              <a:t>Protects qualified individuals from discrimination on the basis of disability.</a:t>
            </a:r>
          </a:p>
          <a:p>
            <a:endParaRPr lang="en-US" dirty="0"/>
          </a:p>
          <a:p>
            <a:r>
              <a:rPr lang="en-US" dirty="0"/>
              <a:t>Employee may request reasonable accommodations, which may include requests for leave, reassignment, alternate job duties, etc.</a:t>
            </a:r>
          </a:p>
          <a:p>
            <a:endParaRPr lang="en-US" dirty="0"/>
          </a:p>
          <a:p>
            <a:r>
              <a:rPr lang="en-US" dirty="0"/>
              <a:t>Employers must engage in the interactive process.</a:t>
            </a:r>
          </a:p>
          <a:p>
            <a:endParaRPr lang="en-US" dirty="0"/>
          </a:p>
          <a:p>
            <a:r>
              <a:rPr lang="en-US" dirty="0"/>
              <a:t>Reasonable Accommodation vs. Undue Hardship.</a:t>
            </a:r>
          </a:p>
        </p:txBody>
      </p:sp>
    </p:spTree>
    <p:extLst>
      <p:ext uri="{BB962C8B-B14F-4D97-AF65-F5344CB8AC3E}">
        <p14:creationId xmlns:p14="http://schemas.microsoft.com/office/powerpoint/2010/main" val="19596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275F-4C84-1E96-2380-44E79D8FD14E}"/>
              </a:ext>
            </a:extLst>
          </p:cNvPr>
          <p:cNvSpPr>
            <a:spLocks noGrp="1"/>
          </p:cNvSpPr>
          <p:nvPr>
            <p:ph type="title"/>
          </p:nvPr>
        </p:nvSpPr>
        <p:spPr/>
        <p:txBody>
          <a:bodyPr/>
          <a:lstStyle/>
          <a:p>
            <a:r>
              <a:rPr lang="en-US" dirty="0"/>
              <a:t>Mental Health and the ADA</a:t>
            </a:r>
          </a:p>
        </p:txBody>
      </p:sp>
      <p:sp>
        <p:nvSpPr>
          <p:cNvPr id="3" name="Content Placeholder 2">
            <a:extLst>
              <a:ext uri="{FF2B5EF4-FFF2-40B4-BE49-F238E27FC236}">
                <a16:creationId xmlns:a16="http://schemas.microsoft.com/office/drawing/2014/main" id="{DDF52CF9-A2DF-AFB6-64A1-C083E9E083A5}"/>
              </a:ext>
            </a:extLst>
          </p:cNvPr>
          <p:cNvSpPr>
            <a:spLocks noGrp="1"/>
          </p:cNvSpPr>
          <p:nvPr>
            <p:ph idx="1"/>
          </p:nvPr>
        </p:nvSpPr>
        <p:spPr/>
        <p:txBody>
          <a:bodyPr/>
          <a:lstStyle/>
          <a:p>
            <a:r>
              <a:rPr lang="en-US" dirty="0"/>
              <a:t>ADA protects mental impairments that substantially limit a major life activity.</a:t>
            </a:r>
          </a:p>
          <a:p>
            <a:pPr marL="0" indent="0">
              <a:buNone/>
            </a:pPr>
            <a:endParaRPr lang="en-US" dirty="0"/>
          </a:p>
          <a:p>
            <a:r>
              <a:rPr lang="en-US" dirty="0"/>
              <a:t>Examples:  major depression, bipolar disorder, panic disorder, obsessive compulsive disorder, PTSD, personality disorder, schizophrenia.</a:t>
            </a:r>
          </a:p>
          <a:p>
            <a:pPr marL="0" indent="0">
              <a:buNone/>
            </a:pPr>
            <a:endParaRPr lang="en-US" dirty="0"/>
          </a:p>
          <a:p>
            <a:r>
              <a:rPr lang="en-US" dirty="0"/>
              <a:t>Does NOT include:  current use of illegal drugs, compulsive gambling, pyromania.</a:t>
            </a:r>
          </a:p>
        </p:txBody>
      </p:sp>
    </p:spTree>
    <p:extLst>
      <p:ext uri="{BB962C8B-B14F-4D97-AF65-F5344CB8AC3E}">
        <p14:creationId xmlns:p14="http://schemas.microsoft.com/office/powerpoint/2010/main" val="64147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275F-4C84-1E96-2380-44E79D8FD14E}"/>
              </a:ext>
            </a:extLst>
          </p:cNvPr>
          <p:cNvSpPr>
            <a:spLocks noGrp="1"/>
          </p:cNvSpPr>
          <p:nvPr>
            <p:ph type="title"/>
          </p:nvPr>
        </p:nvSpPr>
        <p:spPr/>
        <p:txBody>
          <a:bodyPr>
            <a:normAutofit fontScale="90000"/>
          </a:bodyPr>
          <a:lstStyle/>
          <a:p>
            <a:r>
              <a:rPr lang="en-US" dirty="0"/>
              <a:t>Managing Faculty and Staff </a:t>
            </a:r>
            <a:br>
              <a:rPr lang="en-US" dirty="0"/>
            </a:br>
            <a:r>
              <a:rPr lang="en-US" dirty="0"/>
              <a:t>Mental Health Issues</a:t>
            </a:r>
          </a:p>
        </p:txBody>
      </p:sp>
      <p:graphicFrame>
        <p:nvGraphicFramePr>
          <p:cNvPr id="5" name="Content Placeholder 2">
            <a:extLst>
              <a:ext uri="{FF2B5EF4-FFF2-40B4-BE49-F238E27FC236}">
                <a16:creationId xmlns:a16="http://schemas.microsoft.com/office/drawing/2014/main" id="{8CB7A52C-E6DC-7A21-7047-9AA064C0B6BA}"/>
              </a:ext>
            </a:extLst>
          </p:cNvPr>
          <p:cNvGraphicFramePr>
            <a:graphicFrameLocks noGrp="1"/>
          </p:cNvGraphicFramePr>
          <p:nvPr>
            <p:ph idx="1"/>
            <p:extLst>
              <p:ext uri="{D42A27DB-BD31-4B8C-83A1-F6EECF244321}">
                <p14:modId xmlns:p14="http://schemas.microsoft.com/office/powerpoint/2010/main" val="206623186"/>
              </p:ext>
            </p:extLst>
          </p:nvPr>
        </p:nvGraphicFramePr>
        <p:xfrm>
          <a:off x="1484310" y="1669774"/>
          <a:ext cx="10018713" cy="4315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474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6C84-F633-3915-0B1B-48DA807CC5AB}"/>
              </a:ext>
            </a:extLst>
          </p:cNvPr>
          <p:cNvSpPr>
            <a:spLocks noGrp="1"/>
          </p:cNvSpPr>
          <p:nvPr>
            <p:ph type="title"/>
          </p:nvPr>
        </p:nvSpPr>
        <p:spPr/>
        <p:txBody>
          <a:bodyPr>
            <a:normAutofit fontScale="90000"/>
          </a:bodyPr>
          <a:lstStyle/>
          <a:p>
            <a:r>
              <a:rPr lang="en-US" dirty="0"/>
              <a:t>Leave as a Reasonable Accommodation – Questions to Ask</a:t>
            </a:r>
          </a:p>
        </p:txBody>
      </p:sp>
      <p:sp>
        <p:nvSpPr>
          <p:cNvPr id="3" name="Content Placeholder 2">
            <a:extLst>
              <a:ext uri="{FF2B5EF4-FFF2-40B4-BE49-F238E27FC236}">
                <a16:creationId xmlns:a16="http://schemas.microsoft.com/office/drawing/2014/main" id="{FBFF4E3F-0A44-E8BA-F3CA-7F970B3CEA15}"/>
              </a:ext>
            </a:extLst>
          </p:cNvPr>
          <p:cNvSpPr>
            <a:spLocks noGrp="1"/>
          </p:cNvSpPr>
          <p:nvPr>
            <p:ph idx="1"/>
          </p:nvPr>
        </p:nvSpPr>
        <p:spPr/>
        <p:txBody>
          <a:bodyPr/>
          <a:lstStyle/>
          <a:p>
            <a:r>
              <a:rPr lang="en-US" dirty="0"/>
              <a:t>Would a leave of absence be a reasonable accommodation, rather than simply an effective accommodation?</a:t>
            </a:r>
          </a:p>
          <a:p>
            <a:pPr marL="0" indent="0">
              <a:buNone/>
            </a:pPr>
            <a:endParaRPr lang="en-US" dirty="0"/>
          </a:p>
          <a:p>
            <a:r>
              <a:rPr lang="en-US" dirty="0"/>
              <a:t>What amount of leave would render an employee unqualified?</a:t>
            </a:r>
          </a:p>
          <a:p>
            <a:pPr marL="0" indent="0">
              <a:buNone/>
            </a:pPr>
            <a:endParaRPr lang="en-US" dirty="0"/>
          </a:p>
          <a:p>
            <a:r>
              <a:rPr lang="en-US" dirty="0"/>
              <a:t>How much leave has been granted in similar circumstances previously?</a:t>
            </a:r>
          </a:p>
          <a:p>
            <a:pPr marL="0" indent="0">
              <a:buNone/>
            </a:pPr>
            <a:endParaRPr lang="en-US" dirty="0"/>
          </a:p>
          <a:p>
            <a:r>
              <a:rPr lang="en-US" dirty="0"/>
              <a:t>Who should participate in the interactive process?</a:t>
            </a:r>
          </a:p>
        </p:txBody>
      </p:sp>
    </p:spTree>
    <p:extLst>
      <p:ext uri="{BB962C8B-B14F-4D97-AF65-F5344CB8AC3E}">
        <p14:creationId xmlns:p14="http://schemas.microsoft.com/office/powerpoint/2010/main" val="343197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A337-963A-650D-5CF4-A5381555FF74}"/>
              </a:ext>
            </a:extLst>
          </p:cNvPr>
          <p:cNvSpPr>
            <a:spLocks noGrp="1"/>
          </p:cNvSpPr>
          <p:nvPr>
            <p:ph type="title"/>
          </p:nvPr>
        </p:nvSpPr>
        <p:spPr/>
        <p:txBody>
          <a:bodyPr/>
          <a:lstStyle/>
          <a:p>
            <a:r>
              <a:rPr lang="en-US" dirty="0"/>
              <a:t>Work from Home Requests</a:t>
            </a:r>
          </a:p>
        </p:txBody>
      </p:sp>
      <p:sp>
        <p:nvSpPr>
          <p:cNvPr id="3" name="Content Placeholder 2">
            <a:extLst>
              <a:ext uri="{FF2B5EF4-FFF2-40B4-BE49-F238E27FC236}">
                <a16:creationId xmlns:a16="http://schemas.microsoft.com/office/drawing/2014/main" id="{6149E614-CE92-5B81-9DC5-A4638CF4F3BE}"/>
              </a:ext>
            </a:extLst>
          </p:cNvPr>
          <p:cNvSpPr>
            <a:spLocks noGrp="1"/>
          </p:cNvSpPr>
          <p:nvPr>
            <p:ph idx="1"/>
          </p:nvPr>
        </p:nvSpPr>
        <p:spPr/>
        <p:txBody>
          <a:bodyPr/>
          <a:lstStyle/>
          <a:p>
            <a:r>
              <a:rPr lang="en-US" dirty="0"/>
              <a:t>To have a policy or not to have a policy?</a:t>
            </a:r>
          </a:p>
          <a:p>
            <a:pPr lvl="1"/>
            <a:r>
              <a:rPr lang="en-US" dirty="0"/>
              <a:t>Address flexibility in certain positions, but not in all positions.</a:t>
            </a:r>
          </a:p>
          <a:p>
            <a:pPr lvl="1"/>
            <a:r>
              <a:rPr lang="en-US" dirty="0"/>
              <a:t>For example: A faculty position only teaches online courses, may be given more flexibility on work from home then a faculty member teaching a hybrid class.</a:t>
            </a:r>
          </a:p>
          <a:p>
            <a:pPr marL="457200" lvl="1" indent="0">
              <a:buNone/>
            </a:pPr>
            <a:endParaRPr lang="en-US" dirty="0"/>
          </a:p>
          <a:p>
            <a:r>
              <a:rPr lang="en-US" dirty="0"/>
              <a:t>Update job descriptions and position requirements.</a:t>
            </a:r>
          </a:p>
          <a:p>
            <a:pPr lvl="1"/>
            <a:r>
              <a:rPr lang="en-US" i="1" dirty="0"/>
              <a:t>This position requires face to face teaching.</a:t>
            </a:r>
          </a:p>
          <a:p>
            <a:endParaRPr lang="en-US" dirty="0"/>
          </a:p>
        </p:txBody>
      </p:sp>
    </p:spTree>
    <p:extLst>
      <p:ext uri="{BB962C8B-B14F-4D97-AF65-F5344CB8AC3E}">
        <p14:creationId xmlns:p14="http://schemas.microsoft.com/office/powerpoint/2010/main" val="209129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2"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3"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4"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5"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6"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18" name="Rectangle 17">
            <a:extLst>
              <a:ext uri="{FF2B5EF4-FFF2-40B4-BE49-F238E27FC236}">
                <a16:creationId xmlns:a16="http://schemas.microsoft.com/office/drawing/2014/main" id="{4FEB7930-F0D6-4044-8BA9-D730103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1281D4-6777-5462-6E9C-E8504F01F523}"/>
              </a:ext>
            </a:extLst>
          </p:cNvPr>
          <p:cNvPicPr>
            <a:picLocks noChangeAspect="1"/>
          </p:cNvPicPr>
          <p:nvPr/>
        </p:nvPicPr>
        <p:blipFill rotWithShape="1">
          <a:blip r:embed="rId3"/>
          <a:srcRect l="15458" r="12318" b="9089"/>
          <a:stretch/>
        </p:blipFill>
        <p:spPr>
          <a:xfrm>
            <a:off x="20" y="10"/>
            <a:ext cx="5448280" cy="6857990"/>
          </a:xfrm>
          <a:prstGeom prst="rect">
            <a:avLst/>
          </a:prstGeom>
        </p:spPr>
      </p:pic>
      <p:grpSp>
        <p:nvGrpSpPr>
          <p:cNvPr id="20" name="Group 19">
            <a:extLst>
              <a:ext uri="{FF2B5EF4-FFF2-40B4-BE49-F238E27FC236}">
                <a16:creationId xmlns:a16="http://schemas.microsoft.com/office/drawing/2014/main" id="{3D37B8A0-A486-4042-834D-0C08DD3B43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21" name="Rectangle 19">
              <a:extLst>
                <a:ext uri="{FF2B5EF4-FFF2-40B4-BE49-F238E27FC236}">
                  <a16:creationId xmlns:a16="http://schemas.microsoft.com/office/drawing/2014/main" id="{D467C104-5C3F-411A-B2C4-EBFD4228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0">
              <a:extLst>
                <a:ext uri="{FF2B5EF4-FFF2-40B4-BE49-F238E27FC236}">
                  <a16:creationId xmlns:a16="http://schemas.microsoft.com/office/drawing/2014/main" id="{6B04D505-A84F-4973-9090-0F1ACF7AB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945CE9A4-4A26-4B57-A688-E6D3A8498A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5" name="Freeform 6">
              <a:extLst>
                <a:ext uri="{FF2B5EF4-FFF2-40B4-BE49-F238E27FC236}">
                  <a16:creationId xmlns:a16="http://schemas.microsoft.com/office/drawing/2014/main" id="{1FA9CDC9-B659-42F5-9DA2-70B1A3945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6" name="Freeform 7">
              <a:extLst>
                <a:ext uri="{FF2B5EF4-FFF2-40B4-BE49-F238E27FC236}">
                  <a16:creationId xmlns:a16="http://schemas.microsoft.com/office/drawing/2014/main" id="{C007AF8D-D1A5-4CAC-AE7B-D2A3E72B8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7" name="Freeform 9">
              <a:extLst>
                <a:ext uri="{FF2B5EF4-FFF2-40B4-BE49-F238E27FC236}">
                  <a16:creationId xmlns:a16="http://schemas.microsoft.com/office/drawing/2014/main" id="{096A8434-7327-4C0E-BAAF-F4D86BBDF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8" name="Freeform 10">
              <a:extLst>
                <a:ext uri="{FF2B5EF4-FFF2-40B4-BE49-F238E27FC236}">
                  <a16:creationId xmlns:a16="http://schemas.microsoft.com/office/drawing/2014/main" id="{602C7E10-50F7-489D-8249-9ECB0B45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9" name="Freeform 11">
              <a:extLst>
                <a:ext uri="{FF2B5EF4-FFF2-40B4-BE49-F238E27FC236}">
                  <a16:creationId xmlns:a16="http://schemas.microsoft.com/office/drawing/2014/main" id="{950DCCEA-5572-4095-A960-C569CF692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0" name="Freeform 12">
              <a:extLst>
                <a:ext uri="{FF2B5EF4-FFF2-40B4-BE49-F238E27FC236}">
                  <a16:creationId xmlns:a16="http://schemas.microsoft.com/office/drawing/2014/main" id="{5CDFA5C2-7CC1-4739-B874-1ABBCDECF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4" name="Title 3">
            <a:extLst>
              <a:ext uri="{FF2B5EF4-FFF2-40B4-BE49-F238E27FC236}">
                <a16:creationId xmlns:a16="http://schemas.microsoft.com/office/drawing/2014/main" id="{0852F8C3-5E01-7F98-C900-9447054C8A51}"/>
              </a:ext>
            </a:extLst>
          </p:cNvPr>
          <p:cNvSpPr>
            <a:spLocks noGrp="1"/>
          </p:cNvSpPr>
          <p:nvPr>
            <p:ph type="title"/>
          </p:nvPr>
        </p:nvSpPr>
        <p:spPr>
          <a:xfrm>
            <a:off x="4978399" y="1380068"/>
            <a:ext cx="6524623" cy="2616199"/>
          </a:xfrm>
        </p:spPr>
        <p:txBody>
          <a:bodyPr vert="horz" lIns="91440" tIns="45720" rIns="91440" bIns="45720" rtlCol="0" anchor="b">
            <a:normAutofit/>
          </a:bodyPr>
          <a:lstStyle/>
          <a:p>
            <a:r>
              <a:rPr lang="en-US" sz="6000" dirty="0">
                <a:latin typeface="+mj-lt"/>
              </a:rPr>
              <a:t>Reduction in Force</a:t>
            </a:r>
          </a:p>
        </p:txBody>
      </p:sp>
    </p:spTree>
    <p:extLst>
      <p:ext uri="{BB962C8B-B14F-4D97-AF65-F5344CB8AC3E}">
        <p14:creationId xmlns:p14="http://schemas.microsoft.com/office/powerpoint/2010/main" val="414004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oman looking at map while standing on road">
            <a:extLst>
              <a:ext uri="{FF2B5EF4-FFF2-40B4-BE49-F238E27FC236}">
                <a16:creationId xmlns:a16="http://schemas.microsoft.com/office/drawing/2014/main" id="{82C850B4-8418-AE9B-6C2A-C4C42F7C3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03" r="-2" b="-2"/>
          <a:stretch/>
        </p:blipFill>
        <p:spPr bwMode="auto">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036"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37"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38"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039"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040"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041"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4529A1F9-EB65-619C-5608-ABDC3104342F}"/>
              </a:ext>
            </a:extLst>
          </p:cNvPr>
          <p:cNvSpPr>
            <a:spLocks noGrp="1"/>
          </p:cNvSpPr>
          <p:nvPr>
            <p:ph type="title"/>
          </p:nvPr>
        </p:nvSpPr>
        <p:spPr>
          <a:xfrm>
            <a:off x="356444" y="305556"/>
            <a:ext cx="5260680" cy="1070572"/>
          </a:xfrm>
        </p:spPr>
        <p:txBody>
          <a:bodyPr>
            <a:normAutofit/>
          </a:bodyPr>
          <a:lstStyle/>
          <a:p>
            <a:r>
              <a:rPr lang="en-US" dirty="0"/>
              <a:t>Road Map</a:t>
            </a:r>
          </a:p>
        </p:txBody>
      </p:sp>
      <p:sp>
        <p:nvSpPr>
          <p:cNvPr id="3" name="Content Placeholder 2">
            <a:extLst>
              <a:ext uri="{FF2B5EF4-FFF2-40B4-BE49-F238E27FC236}">
                <a16:creationId xmlns:a16="http://schemas.microsoft.com/office/drawing/2014/main" id="{BACE377F-C5C4-CB0E-86A8-CB334C5C75A7}"/>
              </a:ext>
            </a:extLst>
          </p:cNvPr>
          <p:cNvSpPr>
            <a:spLocks noGrp="1"/>
          </p:cNvSpPr>
          <p:nvPr>
            <p:ph idx="1"/>
          </p:nvPr>
        </p:nvSpPr>
        <p:spPr>
          <a:xfrm>
            <a:off x="747319" y="1893447"/>
            <a:ext cx="5260680" cy="4827478"/>
          </a:xfrm>
        </p:spPr>
        <p:txBody>
          <a:bodyPr>
            <a:normAutofit fontScale="77500" lnSpcReduction="20000"/>
          </a:bodyPr>
          <a:lstStyle/>
          <a:p>
            <a:pPr marL="457200" indent="-457200">
              <a:lnSpc>
                <a:spcPct val="90000"/>
              </a:lnSpc>
              <a:spcAft>
                <a:spcPts val="600"/>
              </a:spcAft>
            </a:pPr>
            <a:r>
              <a:rPr lang="en-US" sz="3400" dirty="0"/>
              <a:t>First Responder Programs</a:t>
            </a:r>
          </a:p>
          <a:p>
            <a:pPr marL="457200" indent="-457200">
              <a:lnSpc>
                <a:spcPct val="90000"/>
              </a:lnSpc>
              <a:spcAft>
                <a:spcPts val="600"/>
              </a:spcAft>
            </a:pPr>
            <a:endParaRPr lang="en-US" sz="3400" dirty="0"/>
          </a:p>
          <a:p>
            <a:pPr marL="457200" indent="-457200">
              <a:lnSpc>
                <a:spcPct val="90000"/>
              </a:lnSpc>
              <a:spcAft>
                <a:spcPts val="600"/>
              </a:spcAft>
            </a:pPr>
            <a:r>
              <a:rPr lang="en-US" sz="3400" dirty="0"/>
              <a:t>Disability Accommodations</a:t>
            </a:r>
          </a:p>
          <a:p>
            <a:pPr marL="457200" indent="-457200">
              <a:lnSpc>
                <a:spcPct val="90000"/>
              </a:lnSpc>
              <a:spcAft>
                <a:spcPts val="600"/>
              </a:spcAft>
            </a:pPr>
            <a:endParaRPr lang="en-US" sz="3400" dirty="0"/>
          </a:p>
          <a:p>
            <a:pPr marL="457200" indent="-457200">
              <a:lnSpc>
                <a:spcPct val="90000"/>
              </a:lnSpc>
              <a:spcAft>
                <a:spcPts val="600"/>
              </a:spcAft>
            </a:pPr>
            <a:r>
              <a:rPr lang="en-US" sz="3400" dirty="0"/>
              <a:t>Reduction in Force</a:t>
            </a:r>
          </a:p>
          <a:p>
            <a:pPr marL="457200" indent="-457200">
              <a:lnSpc>
                <a:spcPct val="90000"/>
              </a:lnSpc>
              <a:spcAft>
                <a:spcPts val="600"/>
              </a:spcAft>
            </a:pPr>
            <a:endParaRPr lang="en-US" sz="3400" dirty="0"/>
          </a:p>
          <a:p>
            <a:pPr marL="457200" indent="-457200">
              <a:lnSpc>
                <a:spcPct val="90000"/>
              </a:lnSpc>
              <a:spcAft>
                <a:spcPts val="600"/>
              </a:spcAft>
            </a:pPr>
            <a:r>
              <a:rPr lang="en-US" sz="3400" dirty="0"/>
              <a:t>Professional Development and </a:t>
            </a:r>
          </a:p>
          <a:p>
            <a:pPr marL="457200" indent="-457200">
              <a:lnSpc>
                <a:spcPct val="90000"/>
              </a:lnSpc>
              <a:spcAft>
                <a:spcPts val="600"/>
              </a:spcAft>
              <a:buNone/>
            </a:pPr>
            <a:r>
              <a:rPr lang="en-US" sz="3400" dirty="0"/>
              <a:t>	First Amendment Rights</a:t>
            </a:r>
          </a:p>
          <a:p>
            <a:pPr marL="457200" indent="-457200">
              <a:lnSpc>
                <a:spcPct val="90000"/>
              </a:lnSpc>
              <a:spcAft>
                <a:spcPts val="600"/>
              </a:spcAft>
            </a:pPr>
            <a:endParaRPr lang="en-US" sz="3400" dirty="0"/>
          </a:p>
          <a:p>
            <a:pPr marL="457200" indent="-457200">
              <a:lnSpc>
                <a:spcPct val="90000"/>
              </a:lnSpc>
              <a:spcAft>
                <a:spcPts val="600"/>
              </a:spcAft>
            </a:pPr>
            <a:r>
              <a:rPr lang="en-US" sz="3400" dirty="0"/>
              <a:t>COVID-19</a:t>
            </a:r>
          </a:p>
          <a:p>
            <a:pPr marL="457200" indent="-457200">
              <a:lnSpc>
                <a:spcPct val="90000"/>
              </a:lnSpc>
              <a:spcAft>
                <a:spcPts val="600"/>
              </a:spcAft>
            </a:pPr>
            <a:endParaRPr lang="en-US" sz="3400" dirty="0"/>
          </a:p>
          <a:p>
            <a:pPr marL="457200" indent="-457200">
              <a:lnSpc>
                <a:spcPct val="90000"/>
              </a:lnSpc>
              <a:spcAft>
                <a:spcPts val="600"/>
              </a:spcAft>
            </a:pPr>
            <a:r>
              <a:rPr lang="en-US" sz="3400" dirty="0"/>
              <a:t>Governance Changes</a:t>
            </a:r>
          </a:p>
          <a:p>
            <a:pPr marL="0" indent="0">
              <a:lnSpc>
                <a:spcPct val="90000"/>
              </a:lnSpc>
              <a:spcAft>
                <a:spcPts val="600"/>
              </a:spcAft>
              <a:buNone/>
            </a:pPr>
            <a:endParaRPr lang="en-US" sz="1100" dirty="0"/>
          </a:p>
        </p:txBody>
      </p:sp>
    </p:spTree>
    <p:extLst>
      <p:ext uri="{BB962C8B-B14F-4D97-AF65-F5344CB8AC3E}">
        <p14:creationId xmlns:p14="http://schemas.microsoft.com/office/powerpoint/2010/main" val="296405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D470ED8-E41D-3171-9D50-FB679DB4B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57" b="892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0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691D-4A39-A77B-0AFA-B942034218A7}"/>
              </a:ext>
            </a:extLst>
          </p:cNvPr>
          <p:cNvSpPr>
            <a:spLocks noGrp="1"/>
          </p:cNvSpPr>
          <p:nvPr>
            <p:ph type="title"/>
          </p:nvPr>
        </p:nvSpPr>
        <p:spPr>
          <a:xfrm>
            <a:off x="2572279" y="2666999"/>
            <a:ext cx="8930747" cy="971551"/>
          </a:xfrm>
        </p:spPr>
        <p:txBody>
          <a:bodyPr/>
          <a:lstStyle/>
          <a:p>
            <a:r>
              <a:rPr lang="en-US" dirty="0"/>
              <a:t>Falling off the Cliff or Taking a Leap?</a:t>
            </a:r>
          </a:p>
        </p:txBody>
      </p:sp>
    </p:spTree>
    <p:extLst>
      <p:ext uri="{BB962C8B-B14F-4D97-AF65-F5344CB8AC3E}">
        <p14:creationId xmlns:p14="http://schemas.microsoft.com/office/powerpoint/2010/main" val="75523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E7A517E-21FD-324F-3932-5849B98C08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6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050" name="Picture 2" descr="A person diving into the ocean&#10;&#10;Description automatically generated">
            <a:extLst>
              <a:ext uri="{FF2B5EF4-FFF2-40B4-BE49-F238E27FC236}">
                <a16:creationId xmlns:a16="http://schemas.microsoft.com/office/drawing/2014/main" id="{BF74573F-349F-CB5C-14FA-0735EC83A9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804" b="219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2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97DE-7400-B3C5-EF42-E9B3C194F345}"/>
              </a:ext>
            </a:extLst>
          </p:cNvPr>
          <p:cNvSpPr>
            <a:spLocks noGrp="1"/>
          </p:cNvSpPr>
          <p:nvPr>
            <p:ph type="title"/>
          </p:nvPr>
        </p:nvSpPr>
        <p:spPr/>
        <p:txBody>
          <a:bodyPr/>
          <a:lstStyle/>
          <a:p>
            <a:r>
              <a:rPr lang="en-US" dirty="0"/>
              <a:t>Keep in Mind</a:t>
            </a:r>
          </a:p>
        </p:txBody>
      </p:sp>
      <p:sp>
        <p:nvSpPr>
          <p:cNvPr id="3" name="Content Placeholder 2">
            <a:extLst>
              <a:ext uri="{FF2B5EF4-FFF2-40B4-BE49-F238E27FC236}">
                <a16:creationId xmlns:a16="http://schemas.microsoft.com/office/drawing/2014/main" id="{CC2EA233-D11B-5025-0CCF-24E55C7A895F}"/>
              </a:ext>
            </a:extLst>
          </p:cNvPr>
          <p:cNvSpPr>
            <a:spLocks noGrp="1"/>
          </p:cNvSpPr>
          <p:nvPr>
            <p:ph idx="1"/>
          </p:nvPr>
        </p:nvSpPr>
        <p:spPr>
          <a:xfrm>
            <a:off x="1484310" y="1669774"/>
            <a:ext cx="9783765" cy="4315249"/>
          </a:xfrm>
        </p:spPr>
        <p:txBody>
          <a:bodyPr>
            <a:normAutofit/>
          </a:bodyPr>
          <a:lstStyle/>
          <a:p>
            <a:r>
              <a:rPr lang="en-US" dirty="0">
                <a:solidFill>
                  <a:srgbClr val="000000"/>
                </a:solidFill>
                <a:effectLst/>
                <a:ea typeface="Calibri" panose="020F0502020204030204" pitchFamily="34" charset="0"/>
                <a:cs typeface="Times New Roman" panose="02020603050405020304" pitchFamily="18" charset="0"/>
              </a:rPr>
              <a:t>A Reduction in Force is about the loss of positions, not people.</a:t>
            </a:r>
          </a:p>
          <a:p>
            <a:endParaRPr lang="en-US" dirty="0">
              <a:solidFill>
                <a:srgbClr val="000000"/>
              </a:solidFill>
              <a:effectLst/>
              <a:ea typeface="Calibri" panose="020F0502020204030204" pitchFamily="34" charset="0"/>
              <a:cs typeface="Times New Roman" panose="02020603050405020304" pitchFamily="18" charset="0"/>
            </a:endParaRPr>
          </a:p>
          <a:p>
            <a:r>
              <a:rPr lang="en-US" dirty="0">
                <a:solidFill>
                  <a:srgbClr val="000000"/>
                </a:solidFill>
                <a:effectLst/>
                <a:ea typeface="Calibri" panose="020F0502020204030204" pitchFamily="34" charset="0"/>
                <a:cs typeface="Times New Roman" panose="02020603050405020304" pitchFamily="18" charset="0"/>
              </a:rPr>
              <a:t>Nevertheless, the end result is the loss of people, friends, and colleagues.</a:t>
            </a:r>
          </a:p>
          <a:p>
            <a:endParaRPr lang="en-US" dirty="0">
              <a:solidFill>
                <a:srgbClr val="000000"/>
              </a:solidFill>
              <a:effectLst/>
              <a:ea typeface="Calibri" panose="020F0502020204030204" pitchFamily="34" charset="0"/>
              <a:cs typeface="Times New Roman" panose="02020603050405020304" pitchFamily="18" charset="0"/>
            </a:endParaRPr>
          </a:p>
          <a:p>
            <a:r>
              <a:rPr lang="en-US" dirty="0">
                <a:solidFill>
                  <a:srgbClr val="000000"/>
                </a:solidFill>
                <a:effectLst/>
                <a:ea typeface="Calibri" panose="020F0502020204030204" pitchFamily="34" charset="0"/>
                <a:cs typeface="Times New Roman" panose="02020603050405020304" pitchFamily="18" charset="0"/>
              </a:rPr>
              <a:t>Whether 1 person or 40 people are terminated, a person’s livelihood is being taken away.</a:t>
            </a:r>
          </a:p>
          <a:p>
            <a:endParaRPr lang="en-US" dirty="0">
              <a:solidFill>
                <a:srgbClr val="000000"/>
              </a:solidFill>
              <a:effectLst/>
              <a:ea typeface="Calibri" panose="020F0502020204030204" pitchFamily="34" charset="0"/>
              <a:cs typeface="Times New Roman" panose="02020603050405020304" pitchFamily="18" charset="0"/>
            </a:endParaRPr>
          </a:p>
          <a:p>
            <a:r>
              <a:rPr lang="en-US" dirty="0">
                <a:solidFill>
                  <a:srgbClr val="000000"/>
                </a:solidFill>
                <a:ea typeface="Calibri" panose="020F0502020204030204" pitchFamily="34" charset="0"/>
                <a:cs typeface="Times New Roman" panose="02020603050405020304" pitchFamily="18" charset="0"/>
              </a:rPr>
              <a:t>P</a:t>
            </a:r>
            <a:r>
              <a:rPr lang="en-US" dirty="0">
                <a:solidFill>
                  <a:srgbClr val="000000"/>
                </a:solidFill>
                <a:effectLst/>
                <a:ea typeface="Calibri" panose="020F0502020204030204" pitchFamily="34" charset="0"/>
                <a:cs typeface="Times New Roman" panose="02020603050405020304" pitchFamily="18" charset="0"/>
              </a:rPr>
              <a:t>rofessionalism and empathy are key.</a:t>
            </a:r>
          </a:p>
          <a:p>
            <a:pPr marL="0" marR="0" lvl="0" indent="0">
              <a:spcBef>
                <a:spcPts val="0"/>
              </a:spcBef>
              <a:spcAft>
                <a:spcPts val="0"/>
              </a:spcAft>
              <a:buNone/>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1043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E0D8F-2BAA-D4F3-CCF4-E9166F166378}"/>
              </a:ext>
            </a:extLst>
          </p:cNvPr>
          <p:cNvSpPr>
            <a:spLocks noGrp="1"/>
          </p:cNvSpPr>
          <p:nvPr>
            <p:ph type="title"/>
          </p:nvPr>
        </p:nvSpPr>
        <p:spPr/>
        <p:txBody>
          <a:bodyPr/>
          <a:lstStyle/>
          <a:p>
            <a:r>
              <a:rPr lang="en-US" dirty="0"/>
              <a:t>What does all this mean?</a:t>
            </a:r>
          </a:p>
        </p:txBody>
      </p:sp>
      <p:sp>
        <p:nvSpPr>
          <p:cNvPr id="3" name="Content Placeholder 2">
            <a:extLst>
              <a:ext uri="{FF2B5EF4-FFF2-40B4-BE49-F238E27FC236}">
                <a16:creationId xmlns:a16="http://schemas.microsoft.com/office/drawing/2014/main" id="{A697DB08-FBA5-8909-D0DB-7548E7945D5F}"/>
              </a:ext>
            </a:extLst>
          </p:cNvPr>
          <p:cNvSpPr>
            <a:spLocks noGrp="1"/>
          </p:cNvSpPr>
          <p:nvPr>
            <p:ph idx="1"/>
          </p:nvPr>
        </p:nvSpPr>
        <p:spPr/>
        <p:txBody>
          <a:bodyPr>
            <a:normAutofit/>
          </a:bodyPr>
          <a:lstStyle/>
          <a:p>
            <a:r>
              <a:rPr lang="en-US" dirty="0"/>
              <a:t>Must look for efficiencies on determining where to make cuts:</a:t>
            </a:r>
          </a:p>
          <a:p>
            <a:pPr marL="0" indent="0">
              <a:buNone/>
            </a:pPr>
            <a:endParaRPr lang="en-US" dirty="0"/>
          </a:p>
          <a:p>
            <a:pPr lvl="1"/>
            <a:r>
              <a:rPr lang="en-US" dirty="0"/>
              <a:t>Remove duplicative positions</a:t>
            </a:r>
          </a:p>
          <a:p>
            <a:pPr lvl="1"/>
            <a:r>
              <a:rPr lang="en-US" dirty="0"/>
              <a:t>Where can we combine positions</a:t>
            </a:r>
          </a:p>
          <a:p>
            <a:pPr lvl="1"/>
            <a:r>
              <a:rPr lang="en-US" dirty="0"/>
              <a:t>What programs can we terminate due to low enrollment/interest</a:t>
            </a:r>
          </a:p>
          <a:p>
            <a:pPr marL="457200" lvl="1" indent="0">
              <a:buNone/>
            </a:pPr>
            <a:r>
              <a:rPr lang="en-US" dirty="0"/>
              <a:t> </a:t>
            </a:r>
          </a:p>
          <a:p>
            <a:r>
              <a:rPr lang="en-US" dirty="0"/>
              <a:t>What will we need to sustain the organizational structure of the College?</a:t>
            </a:r>
          </a:p>
          <a:p>
            <a:pPr marL="0" indent="0">
              <a:buNone/>
            </a:pPr>
            <a:endParaRPr lang="en-US" dirty="0"/>
          </a:p>
          <a:p>
            <a:r>
              <a:rPr lang="en-US" dirty="0"/>
              <a:t>Employee performance/evaluations can be considered when multiple people serve in a similar position that is being eliminated. </a:t>
            </a:r>
          </a:p>
        </p:txBody>
      </p:sp>
    </p:spTree>
    <p:extLst>
      <p:ext uri="{BB962C8B-B14F-4D97-AF65-F5344CB8AC3E}">
        <p14:creationId xmlns:p14="http://schemas.microsoft.com/office/powerpoint/2010/main" val="1676512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588A-97E8-3584-D86A-C5545742C216}"/>
              </a:ext>
            </a:extLst>
          </p:cNvPr>
          <p:cNvSpPr>
            <a:spLocks noGrp="1"/>
          </p:cNvSpPr>
          <p:nvPr>
            <p:ph type="title"/>
          </p:nvPr>
        </p:nvSpPr>
        <p:spPr/>
        <p:txBody>
          <a:bodyPr/>
          <a:lstStyle/>
          <a:p>
            <a:r>
              <a:rPr lang="en-US" dirty="0"/>
              <a:t>Preliminary Determination</a:t>
            </a:r>
          </a:p>
        </p:txBody>
      </p:sp>
      <p:sp>
        <p:nvSpPr>
          <p:cNvPr id="3" name="Content Placeholder 2">
            <a:extLst>
              <a:ext uri="{FF2B5EF4-FFF2-40B4-BE49-F238E27FC236}">
                <a16:creationId xmlns:a16="http://schemas.microsoft.com/office/drawing/2014/main" id="{A1AD8AD4-395D-F5F7-CC85-A136EFB87DBA}"/>
              </a:ext>
            </a:extLst>
          </p:cNvPr>
          <p:cNvSpPr>
            <a:spLocks noGrp="1"/>
          </p:cNvSpPr>
          <p:nvPr>
            <p:ph idx="1"/>
          </p:nvPr>
        </p:nvSpPr>
        <p:spPr/>
        <p:txBody>
          <a:bodyPr>
            <a:normAutofit/>
          </a:bodyPr>
          <a:lstStyle/>
          <a:p>
            <a:r>
              <a:rPr lang="en-US" dirty="0"/>
              <a:t>Administration must determine the need for a RIF:</a:t>
            </a:r>
          </a:p>
          <a:p>
            <a:pPr lvl="1"/>
            <a:r>
              <a:rPr lang="en-US" dirty="0"/>
              <a:t>Grounds: financial, declining enrollment, or reorganization.</a:t>
            </a:r>
          </a:p>
          <a:p>
            <a:pPr lvl="1"/>
            <a:r>
              <a:rPr lang="en-US" dirty="0"/>
              <a:t>This analysis must begin </a:t>
            </a:r>
            <a:r>
              <a:rPr lang="en-US" b="1" u="sng" dirty="0"/>
              <a:t>now</a:t>
            </a:r>
            <a:r>
              <a:rPr lang="en-US" dirty="0"/>
              <a:t> with Finance and HR working together to predict budgetary shortfalls for 2024-2025 and the impact on staff.</a:t>
            </a:r>
          </a:p>
          <a:p>
            <a:pPr marL="457200" lvl="1" indent="0">
              <a:buNone/>
            </a:pPr>
            <a:endParaRPr lang="en-US" dirty="0"/>
          </a:p>
          <a:p>
            <a:r>
              <a:rPr lang="en-US" dirty="0"/>
              <a:t>Administration must determine which positions are subject to the RIF using the policy considerations:</a:t>
            </a:r>
          </a:p>
          <a:p>
            <a:pPr lvl="1"/>
            <a:r>
              <a:rPr lang="en-US" dirty="0"/>
              <a:t>Efficiencies, </a:t>
            </a:r>
          </a:p>
          <a:p>
            <a:pPr lvl="1"/>
            <a:r>
              <a:rPr lang="en-US" dirty="0"/>
              <a:t>Organizational needs, </a:t>
            </a:r>
          </a:p>
          <a:p>
            <a:pPr lvl="1"/>
            <a:r>
              <a:rPr lang="en-US" dirty="0"/>
              <a:t>Programming needs, etc.</a:t>
            </a:r>
          </a:p>
        </p:txBody>
      </p:sp>
    </p:spTree>
    <p:extLst>
      <p:ext uri="{BB962C8B-B14F-4D97-AF65-F5344CB8AC3E}">
        <p14:creationId xmlns:p14="http://schemas.microsoft.com/office/powerpoint/2010/main" val="2240752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96B8-701F-B8EE-9D98-EAB3E459AEFB}"/>
              </a:ext>
            </a:extLst>
          </p:cNvPr>
          <p:cNvSpPr>
            <a:spLocks noGrp="1"/>
          </p:cNvSpPr>
          <p:nvPr>
            <p:ph type="title"/>
          </p:nvPr>
        </p:nvSpPr>
        <p:spPr/>
        <p:txBody>
          <a:bodyPr/>
          <a:lstStyle/>
          <a:p>
            <a:r>
              <a:rPr lang="en-US" dirty="0"/>
              <a:t>Preliminary Determination</a:t>
            </a:r>
          </a:p>
        </p:txBody>
      </p:sp>
      <p:sp>
        <p:nvSpPr>
          <p:cNvPr id="3" name="Content Placeholder 2">
            <a:extLst>
              <a:ext uri="{FF2B5EF4-FFF2-40B4-BE49-F238E27FC236}">
                <a16:creationId xmlns:a16="http://schemas.microsoft.com/office/drawing/2014/main" id="{65BB202B-8224-FDAB-9531-A7E80A89D312}"/>
              </a:ext>
            </a:extLst>
          </p:cNvPr>
          <p:cNvSpPr>
            <a:spLocks noGrp="1"/>
          </p:cNvSpPr>
          <p:nvPr>
            <p:ph idx="1"/>
          </p:nvPr>
        </p:nvSpPr>
        <p:spPr>
          <a:xfrm>
            <a:off x="1484310" y="1669774"/>
            <a:ext cx="10203714" cy="4315249"/>
          </a:xfrm>
        </p:spPr>
        <p:txBody>
          <a:bodyPr>
            <a:normAutofit/>
          </a:bodyPr>
          <a:lstStyle/>
          <a:p>
            <a:r>
              <a:rPr lang="en-US" dirty="0"/>
              <a:t>If policy requires, President/Administration outlines a general recommendation to the Board</a:t>
            </a:r>
          </a:p>
          <a:p>
            <a:pPr lvl="2"/>
            <a:r>
              <a:rPr lang="en-US" dirty="0"/>
              <a:t>The grounds for the RIF,</a:t>
            </a:r>
          </a:p>
          <a:p>
            <a:pPr lvl="2"/>
            <a:r>
              <a:rPr lang="en-US" dirty="0"/>
              <a:t>Number of employees to be reduced,</a:t>
            </a:r>
          </a:p>
          <a:p>
            <a:pPr lvl="2"/>
            <a:r>
              <a:rPr lang="en-US" dirty="0"/>
              <a:t>Rational/data supporting the recommendation.</a:t>
            </a:r>
          </a:p>
          <a:p>
            <a:pPr lvl="2"/>
            <a:r>
              <a:rPr lang="en-US" dirty="0"/>
              <a:t>Practice Tip: Include criteria used to select employees.</a:t>
            </a:r>
          </a:p>
          <a:p>
            <a:pPr marL="914400" lvl="2" indent="0">
              <a:buNone/>
            </a:pPr>
            <a:endParaRPr lang="en-US" dirty="0"/>
          </a:p>
          <a:p>
            <a:r>
              <a:rPr lang="en-US" dirty="0"/>
              <a:t>With a few exceptions, this is an open session topic.</a:t>
            </a:r>
          </a:p>
          <a:p>
            <a:pPr marL="0" indent="0">
              <a:buNone/>
            </a:pPr>
            <a:endParaRPr lang="en-US" dirty="0"/>
          </a:p>
          <a:p>
            <a:r>
              <a:rPr lang="en-US" dirty="0"/>
              <a:t>If required, the Board will approve whether to reduce the number of employees or reduce terms of employment.</a:t>
            </a:r>
          </a:p>
          <a:p>
            <a:pPr marL="0" indent="0">
              <a:buNone/>
            </a:pPr>
            <a:endParaRPr lang="en-US" dirty="0"/>
          </a:p>
        </p:txBody>
      </p:sp>
    </p:spTree>
    <p:extLst>
      <p:ext uri="{BB962C8B-B14F-4D97-AF65-F5344CB8AC3E}">
        <p14:creationId xmlns:p14="http://schemas.microsoft.com/office/powerpoint/2010/main" val="201046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2B94-FC1D-1839-E686-6812EBD6F235}"/>
              </a:ext>
            </a:extLst>
          </p:cNvPr>
          <p:cNvSpPr>
            <a:spLocks noGrp="1"/>
          </p:cNvSpPr>
          <p:nvPr>
            <p:ph type="title"/>
          </p:nvPr>
        </p:nvSpPr>
        <p:spPr/>
        <p:txBody>
          <a:bodyPr/>
          <a:lstStyle/>
          <a:p>
            <a:r>
              <a:rPr lang="en-US" dirty="0"/>
              <a:t>RIF Criteria</a:t>
            </a:r>
          </a:p>
        </p:txBody>
      </p:sp>
      <p:sp>
        <p:nvSpPr>
          <p:cNvPr id="3" name="Content Placeholder 2">
            <a:extLst>
              <a:ext uri="{FF2B5EF4-FFF2-40B4-BE49-F238E27FC236}">
                <a16:creationId xmlns:a16="http://schemas.microsoft.com/office/drawing/2014/main" id="{7E90F93B-D844-CB2B-35E8-736F726BF53D}"/>
              </a:ext>
            </a:extLst>
          </p:cNvPr>
          <p:cNvSpPr>
            <a:spLocks noGrp="1"/>
          </p:cNvSpPr>
          <p:nvPr>
            <p:ph idx="1"/>
          </p:nvPr>
        </p:nvSpPr>
        <p:spPr/>
        <p:txBody>
          <a:bodyPr>
            <a:normAutofit/>
          </a:bodyPr>
          <a:lstStyle/>
          <a:p>
            <a:r>
              <a:rPr lang="en-US" dirty="0"/>
              <a:t>Work Performance and evaluations </a:t>
            </a:r>
          </a:p>
          <a:p>
            <a:r>
              <a:rPr lang="en-US" dirty="0"/>
              <a:t>Areas of licensure</a:t>
            </a:r>
          </a:p>
          <a:p>
            <a:r>
              <a:rPr lang="en-US" dirty="0"/>
              <a:t>Program enrollment</a:t>
            </a:r>
          </a:p>
          <a:p>
            <a:r>
              <a:rPr lang="en-US" dirty="0"/>
              <a:t>Service in extra duty positions and ability to fill such positions</a:t>
            </a:r>
          </a:p>
          <a:p>
            <a:r>
              <a:rPr lang="en-US" dirty="0"/>
              <a:t>Length of service, with higher priority given to the school system</a:t>
            </a:r>
          </a:p>
          <a:p>
            <a:r>
              <a:rPr lang="en-US" dirty="0"/>
              <a:t>Degree level</a:t>
            </a:r>
          </a:p>
          <a:p>
            <a:pPr marL="0" indent="0">
              <a:buNone/>
            </a:pPr>
            <a:endParaRPr lang="en-US" dirty="0"/>
          </a:p>
          <a:p>
            <a:r>
              <a:rPr lang="en-US" dirty="0"/>
              <a:t>Administration may set other general criteria, such as:</a:t>
            </a:r>
          </a:p>
          <a:p>
            <a:pPr lvl="1"/>
            <a:r>
              <a:rPr lang="en-US" dirty="0"/>
              <a:t>Focus on temporary employees</a:t>
            </a:r>
          </a:p>
          <a:p>
            <a:pPr lvl="1"/>
            <a:r>
              <a:rPr lang="en-US" dirty="0"/>
              <a:t>Focus on employees with less than 3 years of experience in the district</a:t>
            </a:r>
          </a:p>
          <a:p>
            <a:endParaRPr lang="en-US" dirty="0"/>
          </a:p>
          <a:p>
            <a:endParaRPr lang="en-US" dirty="0"/>
          </a:p>
        </p:txBody>
      </p:sp>
    </p:spTree>
    <p:extLst>
      <p:ext uri="{BB962C8B-B14F-4D97-AF65-F5344CB8AC3E}">
        <p14:creationId xmlns:p14="http://schemas.microsoft.com/office/powerpoint/2010/main" val="2685992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34BF-70E3-B210-BD20-2C46DCDADB8F}"/>
              </a:ext>
            </a:extLst>
          </p:cNvPr>
          <p:cNvSpPr>
            <a:spLocks noGrp="1"/>
          </p:cNvSpPr>
          <p:nvPr>
            <p:ph type="title"/>
          </p:nvPr>
        </p:nvSpPr>
        <p:spPr/>
        <p:txBody>
          <a:bodyPr/>
          <a:lstStyle/>
          <a:p>
            <a:r>
              <a:rPr lang="en-US" dirty="0"/>
              <a:t>Apply the Criteria</a:t>
            </a:r>
          </a:p>
        </p:txBody>
      </p:sp>
      <p:sp>
        <p:nvSpPr>
          <p:cNvPr id="3" name="Content Placeholder 2">
            <a:extLst>
              <a:ext uri="{FF2B5EF4-FFF2-40B4-BE49-F238E27FC236}">
                <a16:creationId xmlns:a16="http://schemas.microsoft.com/office/drawing/2014/main" id="{80D448D9-ADD9-E458-A2F8-E59ABB24A59E}"/>
              </a:ext>
            </a:extLst>
          </p:cNvPr>
          <p:cNvSpPr>
            <a:spLocks noGrp="1"/>
          </p:cNvSpPr>
          <p:nvPr>
            <p:ph idx="1"/>
          </p:nvPr>
        </p:nvSpPr>
        <p:spPr/>
        <p:txBody>
          <a:bodyPr/>
          <a:lstStyle/>
          <a:p>
            <a:r>
              <a:rPr lang="en-US" dirty="0"/>
              <a:t>Choose the employees – SHOW YOUR WORK</a:t>
            </a:r>
          </a:p>
          <a:p>
            <a:pPr marL="0" indent="0">
              <a:buNone/>
            </a:pPr>
            <a:endParaRPr lang="en-US" dirty="0"/>
          </a:p>
          <a:p>
            <a:r>
              <a:rPr lang="en-US" dirty="0"/>
              <a:t>Provide employees with Due Process found in policy</a:t>
            </a:r>
          </a:p>
          <a:p>
            <a:pPr lvl="1"/>
            <a:r>
              <a:rPr lang="en-US" dirty="0"/>
              <a:t>Basic notice of the reasons</a:t>
            </a:r>
          </a:p>
          <a:p>
            <a:pPr lvl="1"/>
            <a:r>
              <a:rPr lang="en-US" dirty="0"/>
              <a:t>Appeal based on policy</a:t>
            </a:r>
          </a:p>
        </p:txBody>
      </p:sp>
    </p:spTree>
    <p:extLst>
      <p:ext uri="{BB962C8B-B14F-4D97-AF65-F5344CB8AC3E}">
        <p14:creationId xmlns:p14="http://schemas.microsoft.com/office/powerpoint/2010/main" val="293158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1"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2"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3"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4"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4FEB7930-F0D6-4044-8BA9-D730103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4DAE01-D60F-7CCB-3C96-29CB7671F34B}"/>
              </a:ext>
            </a:extLst>
          </p:cNvPr>
          <p:cNvPicPr>
            <a:picLocks noChangeAspect="1"/>
          </p:cNvPicPr>
          <p:nvPr/>
        </p:nvPicPr>
        <p:blipFill rotWithShape="1">
          <a:blip r:embed="rId3"/>
          <a:srcRect l="50546"/>
          <a:stretch/>
        </p:blipFill>
        <p:spPr>
          <a:xfrm>
            <a:off x="20" y="10"/>
            <a:ext cx="5448280" cy="6857990"/>
          </a:xfrm>
          <a:prstGeom prst="rect">
            <a:avLst/>
          </a:prstGeom>
        </p:spPr>
      </p:pic>
      <p:grpSp>
        <p:nvGrpSpPr>
          <p:cNvPr id="18" name="Group 17">
            <a:extLst>
              <a:ext uri="{FF2B5EF4-FFF2-40B4-BE49-F238E27FC236}">
                <a16:creationId xmlns:a16="http://schemas.microsoft.com/office/drawing/2014/main" id="{3D37B8A0-A486-4042-834D-0C08DD3B43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19" name="Rectangle 19">
              <a:extLst>
                <a:ext uri="{FF2B5EF4-FFF2-40B4-BE49-F238E27FC236}">
                  <a16:creationId xmlns:a16="http://schemas.microsoft.com/office/drawing/2014/main" id="{D467C104-5C3F-411A-B2C4-EBFD4228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20">
              <a:extLst>
                <a:ext uri="{FF2B5EF4-FFF2-40B4-BE49-F238E27FC236}">
                  <a16:creationId xmlns:a16="http://schemas.microsoft.com/office/drawing/2014/main" id="{6B04D505-A84F-4973-9090-0F1ACF7AB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45CE9A4-4A26-4B57-A688-E6D3A8498A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3" name="Freeform 6">
              <a:extLst>
                <a:ext uri="{FF2B5EF4-FFF2-40B4-BE49-F238E27FC236}">
                  <a16:creationId xmlns:a16="http://schemas.microsoft.com/office/drawing/2014/main" id="{1FA9CDC9-B659-42F5-9DA2-70B1A3945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4" name="Freeform 7">
              <a:extLst>
                <a:ext uri="{FF2B5EF4-FFF2-40B4-BE49-F238E27FC236}">
                  <a16:creationId xmlns:a16="http://schemas.microsoft.com/office/drawing/2014/main" id="{C007AF8D-D1A5-4CAC-AE7B-D2A3E72B8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5" name="Freeform 9">
              <a:extLst>
                <a:ext uri="{FF2B5EF4-FFF2-40B4-BE49-F238E27FC236}">
                  <a16:creationId xmlns:a16="http://schemas.microsoft.com/office/drawing/2014/main" id="{096A8434-7327-4C0E-BAAF-F4D86BBDF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6" name="Freeform 10">
              <a:extLst>
                <a:ext uri="{FF2B5EF4-FFF2-40B4-BE49-F238E27FC236}">
                  <a16:creationId xmlns:a16="http://schemas.microsoft.com/office/drawing/2014/main" id="{602C7E10-50F7-489D-8249-9ECB0B45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7" name="Freeform 11">
              <a:extLst>
                <a:ext uri="{FF2B5EF4-FFF2-40B4-BE49-F238E27FC236}">
                  <a16:creationId xmlns:a16="http://schemas.microsoft.com/office/drawing/2014/main" id="{950DCCEA-5572-4095-A960-C569CF692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8" name="Freeform 12">
              <a:extLst>
                <a:ext uri="{FF2B5EF4-FFF2-40B4-BE49-F238E27FC236}">
                  <a16:creationId xmlns:a16="http://schemas.microsoft.com/office/drawing/2014/main" id="{5CDFA5C2-7CC1-4739-B874-1ABBCDECF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280CB4C7-F69E-BAD4-3843-51A79C66BBCB}"/>
              </a:ext>
            </a:extLst>
          </p:cNvPr>
          <p:cNvSpPr>
            <a:spLocks noGrp="1"/>
          </p:cNvSpPr>
          <p:nvPr>
            <p:ph type="title"/>
          </p:nvPr>
        </p:nvSpPr>
        <p:spPr>
          <a:xfrm>
            <a:off x="4978399" y="1380068"/>
            <a:ext cx="6524623" cy="2616199"/>
          </a:xfrm>
        </p:spPr>
        <p:txBody>
          <a:bodyPr vert="horz" lIns="91440" tIns="45720" rIns="91440" bIns="45720" rtlCol="0" anchor="b">
            <a:normAutofit/>
          </a:bodyPr>
          <a:lstStyle/>
          <a:p>
            <a:r>
              <a:rPr lang="en-US" sz="6000">
                <a:latin typeface="+mj-lt"/>
              </a:rPr>
              <a:t>First Responder Programs</a:t>
            </a:r>
          </a:p>
        </p:txBody>
      </p:sp>
    </p:spTree>
    <p:extLst>
      <p:ext uri="{BB962C8B-B14F-4D97-AF65-F5344CB8AC3E}">
        <p14:creationId xmlns:p14="http://schemas.microsoft.com/office/powerpoint/2010/main" val="2567558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5629-641E-2CDC-C155-43A20B301F62}"/>
              </a:ext>
            </a:extLst>
          </p:cNvPr>
          <p:cNvSpPr>
            <a:spLocks noGrp="1"/>
          </p:cNvSpPr>
          <p:nvPr>
            <p:ph type="title"/>
          </p:nvPr>
        </p:nvSpPr>
        <p:spPr/>
        <p:txBody>
          <a:bodyPr/>
          <a:lstStyle/>
          <a:p>
            <a:r>
              <a:rPr lang="en-US" dirty="0"/>
              <a:t>Hearings (if required in policy)</a:t>
            </a:r>
          </a:p>
        </p:txBody>
      </p:sp>
      <p:sp>
        <p:nvSpPr>
          <p:cNvPr id="3" name="Content Placeholder 2">
            <a:extLst>
              <a:ext uri="{FF2B5EF4-FFF2-40B4-BE49-F238E27FC236}">
                <a16:creationId xmlns:a16="http://schemas.microsoft.com/office/drawing/2014/main" id="{CD291DAE-D65E-0735-84CC-2A80E2E7EC01}"/>
              </a:ext>
            </a:extLst>
          </p:cNvPr>
          <p:cNvSpPr>
            <a:spLocks noGrp="1"/>
          </p:cNvSpPr>
          <p:nvPr>
            <p:ph idx="1"/>
          </p:nvPr>
        </p:nvSpPr>
        <p:spPr/>
        <p:txBody>
          <a:bodyPr/>
          <a:lstStyle/>
          <a:p>
            <a:r>
              <a:rPr lang="en-US" dirty="0"/>
              <a:t>Hearings:</a:t>
            </a:r>
          </a:p>
          <a:p>
            <a:pPr lvl="1"/>
            <a:r>
              <a:rPr lang="en-US" dirty="0"/>
              <a:t>Held separately</a:t>
            </a:r>
          </a:p>
          <a:p>
            <a:pPr lvl="1"/>
            <a:r>
              <a:rPr lang="en-US" dirty="0"/>
              <a:t>Closed session</a:t>
            </a:r>
          </a:p>
          <a:p>
            <a:pPr lvl="1"/>
            <a:r>
              <a:rPr lang="en-US" dirty="0"/>
              <a:t>General due process rights apply</a:t>
            </a:r>
          </a:p>
          <a:p>
            <a:pPr lvl="1"/>
            <a:r>
              <a:rPr lang="en-US" dirty="0"/>
              <a:t>Approval is in open session</a:t>
            </a:r>
          </a:p>
          <a:p>
            <a:pPr marL="457200" lvl="1" indent="0">
              <a:buNone/>
            </a:pPr>
            <a:endParaRPr lang="en-US" dirty="0"/>
          </a:p>
          <a:p>
            <a:r>
              <a:rPr lang="en-US" dirty="0"/>
              <a:t>No hearing requested</a:t>
            </a:r>
          </a:p>
          <a:p>
            <a:pPr lvl="1"/>
            <a:r>
              <a:rPr lang="en-US" dirty="0"/>
              <a:t>Board may discuss employees as a whole, or individually, in closed session</a:t>
            </a:r>
          </a:p>
          <a:p>
            <a:pPr lvl="1"/>
            <a:r>
              <a:rPr lang="en-US" dirty="0"/>
              <a:t>Board may accept, reject, or modify the recommendations </a:t>
            </a:r>
          </a:p>
        </p:txBody>
      </p:sp>
    </p:spTree>
    <p:extLst>
      <p:ext uri="{BB962C8B-B14F-4D97-AF65-F5344CB8AC3E}">
        <p14:creationId xmlns:p14="http://schemas.microsoft.com/office/powerpoint/2010/main" val="252724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73" name="Group 6150">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6174"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175"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176"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177"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178"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179"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useBgFill="1">
        <p:nvSpPr>
          <p:cNvPr id="6180" name="Rectangle 6158">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146" name="Picture 2" descr="Judge Rules Hate Crime For Gay Man Who Fell Off A Cliff | The Daily Caller">
            <a:extLst>
              <a:ext uri="{FF2B5EF4-FFF2-40B4-BE49-F238E27FC236}">
                <a16:creationId xmlns:a16="http://schemas.microsoft.com/office/drawing/2014/main" id="{C95CA9A6-52F7-07AD-3EBA-25C3D2FCDAB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24000"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EB1C52-5FC1-8423-24AE-6324C753BE7D}"/>
              </a:ext>
            </a:extLst>
          </p:cNvPr>
          <p:cNvSpPr>
            <a:spLocks noGrp="1"/>
          </p:cNvSpPr>
          <p:nvPr>
            <p:ph type="title"/>
          </p:nvPr>
        </p:nvSpPr>
        <p:spPr>
          <a:xfrm>
            <a:off x="2928401" y="1380068"/>
            <a:ext cx="8574622" cy="2616199"/>
          </a:xfrm>
        </p:spPr>
        <p:txBody>
          <a:bodyPr vert="horz" lIns="91440" tIns="45720" rIns="91440" bIns="45720" rtlCol="0" anchor="b">
            <a:normAutofit/>
          </a:bodyPr>
          <a:lstStyle/>
          <a:p>
            <a:r>
              <a:rPr lang="en-US" sz="6000" dirty="0"/>
              <a:t>Preparing for the Cliff</a:t>
            </a:r>
          </a:p>
        </p:txBody>
      </p:sp>
    </p:spTree>
    <p:extLst>
      <p:ext uri="{BB962C8B-B14F-4D97-AF65-F5344CB8AC3E}">
        <p14:creationId xmlns:p14="http://schemas.microsoft.com/office/powerpoint/2010/main" val="332349745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65D7-DE36-ECFE-667A-8651A54B7032}"/>
              </a:ext>
            </a:extLst>
          </p:cNvPr>
          <p:cNvSpPr>
            <a:spLocks noGrp="1"/>
          </p:cNvSpPr>
          <p:nvPr>
            <p:ph type="title"/>
          </p:nvPr>
        </p:nvSpPr>
        <p:spPr/>
        <p:txBody>
          <a:bodyPr/>
          <a:lstStyle/>
          <a:p>
            <a:r>
              <a:rPr lang="en-US" dirty="0"/>
              <a:t>Preparing for the Cliff</a:t>
            </a:r>
          </a:p>
        </p:txBody>
      </p:sp>
      <p:sp>
        <p:nvSpPr>
          <p:cNvPr id="3" name="Content Placeholder 2">
            <a:extLst>
              <a:ext uri="{FF2B5EF4-FFF2-40B4-BE49-F238E27FC236}">
                <a16:creationId xmlns:a16="http://schemas.microsoft.com/office/drawing/2014/main" id="{6E1EFFB6-AEDC-A54F-2C6F-C4FAD1CAD83E}"/>
              </a:ext>
            </a:extLst>
          </p:cNvPr>
          <p:cNvSpPr>
            <a:spLocks noGrp="1"/>
          </p:cNvSpPr>
          <p:nvPr>
            <p:ph idx="1"/>
          </p:nvPr>
        </p:nvSpPr>
        <p:spPr/>
        <p:txBody>
          <a:bodyPr/>
          <a:lstStyle/>
          <a:p>
            <a:r>
              <a:rPr lang="en-US" dirty="0"/>
              <a:t>Create a RIF Committee</a:t>
            </a:r>
          </a:p>
          <a:p>
            <a:pPr marL="0" indent="0">
              <a:buNone/>
            </a:pPr>
            <a:endParaRPr lang="en-US" dirty="0"/>
          </a:p>
          <a:p>
            <a:r>
              <a:rPr lang="en-US" dirty="0"/>
              <a:t>Document the reasons for the RIF</a:t>
            </a:r>
          </a:p>
          <a:p>
            <a:endParaRPr lang="en-US" dirty="0"/>
          </a:p>
          <a:p>
            <a:r>
              <a:rPr lang="en-US" dirty="0"/>
              <a:t>Determine which criteria will be used</a:t>
            </a:r>
          </a:p>
          <a:p>
            <a:pPr marL="457200" lvl="1" indent="0">
              <a:buNone/>
            </a:pPr>
            <a:endParaRPr lang="en-US" dirty="0"/>
          </a:p>
          <a:p>
            <a:r>
              <a:rPr lang="en-US" dirty="0"/>
              <a:t>Facing a large RIF, create a separate review committee to defend against any potential litigation (the Board could serve in this function)</a:t>
            </a:r>
          </a:p>
          <a:p>
            <a:pPr marL="0" indent="0">
              <a:buNone/>
            </a:pPr>
            <a:endParaRPr lang="en-US" dirty="0"/>
          </a:p>
        </p:txBody>
      </p:sp>
    </p:spTree>
    <p:extLst>
      <p:ext uri="{BB962C8B-B14F-4D97-AF65-F5344CB8AC3E}">
        <p14:creationId xmlns:p14="http://schemas.microsoft.com/office/powerpoint/2010/main" val="9723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DD95-A6D5-A52C-80E2-ADE25C79CA1C}"/>
              </a:ext>
            </a:extLst>
          </p:cNvPr>
          <p:cNvSpPr>
            <a:spLocks noGrp="1"/>
          </p:cNvSpPr>
          <p:nvPr>
            <p:ph type="title"/>
          </p:nvPr>
        </p:nvSpPr>
        <p:spPr/>
        <p:txBody>
          <a:bodyPr/>
          <a:lstStyle/>
          <a:p>
            <a:r>
              <a:rPr lang="en-US" dirty="0"/>
              <a:t>Preparing for the Cliff</a:t>
            </a:r>
          </a:p>
        </p:txBody>
      </p:sp>
      <p:sp>
        <p:nvSpPr>
          <p:cNvPr id="3" name="Content Placeholder 2">
            <a:extLst>
              <a:ext uri="{FF2B5EF4-FFF2-40B4-BE49-F238E27FC236}">
                <a16:creationId xmlns:a16="http://schemas.microsoft.com/office/drawing/2014/main" id="{D945C325-F1D3-A6B9-1302-A9C09BE9F9BC}"/>
              </a:ext>
            </a:extLst>
          </p:cNvPr>
          <p:cNvSpPr>
            <a:spLocks noGrp="1"/>
          </p:cNvSpPr>
          <p:nvPr>
            <p:ph idx="1"/>
          </p:nvPr>
        </p:nvSpPr>
        <p:spPr/>
        <p:txBody>
          <a:bodyPr>
            <a:normAutofit lnSpcReduction="10000"/>
          </a:bodyPr>
          <a:lstStyle/>
          <a:p>
            <a:r>
              <a:rPr lang="en-US" dirty="0"/>
              <a:t>Determine if and when to institute a hiring freeze for impacted positions.</a:t>
            </a:r>
          </a:p>
          <a:p>
            <a:endParaRPr lang="en-US" dirty="0"/>
          </a:p>
          <a:p>
            <a:r>
              <a:rPr lang="en-US" dirty="0"/>
              <a:t>What’s the financial number and how many employees does that equate to?</a:t>
            </a:r>
          </a:p>
          <a:p>
            <a:pPr lvl="1"/>
            <a:endParaRPr lang="en-US" dirty="0"/>
          </a:p>
          <a:p>
            <a:pPr lvl="1"/>
            <a:r>
              <a:rPr lang="en-US" dirty="0"/>
              <a:t>Understand current and future needs.</a:t>
            </a:r>
          </a:p>
          <a:p>
            <a:pPr lvl="1"/>
            <a:r>
              <a:rPr lang="en-US" dirty="0"/>
              <a:t>How will attrition assist in reducing the number of employees?</a:t>
            </a:r>
          </a:p>
          <a:p>
            <a:pPr lvl="2"/>
            <a:r>
              <a:rPr lang="en-US" dirty="0"/>
              <a:t>Gain understanding of attrition early.</a:t>
            </a:r>
          </a:p>
          <a:p>
            <a:pPr marL="914400" lvl="2" indent="0">
              <a:buNone/>
            </a:pPr>
            <a:r>
              <a:rPr lang="en-US" dirty="0"/>
              <a:t> </a:t>
            </a:r>
          </a:p>
          <a:p>
            <a:r>
              <a:rPr lang="en-US" dirty="0"/>
              <a:t>In the end – How many positions will be eliminated and where are the positions located?</a:t>
            </a:r>
          </a:p>
          <a:p>
            <a:endParaRPr lang="en-US" dirty="0"/>
          </a:p>
          <a:p>
            <a:endParaRPr lang="en-US" dirty="0"/>
          </a:p>
        </p:txBody>
      </p:sp>
    </p:spTree>
    <p:extLst>
      <p:ext uri="{BB962C8B-B14F-4D97-AF65-F5344CB8AC3E}">
        <p14:creationId xmlns:p14="http://schemas.microsoft.com/office/powerpoint/2010/main" val="375187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FA89-7E1C-F247-771F-1A7A16821285}"/>
              </a:ext>
            </a:extLst>
          </p:cNvPr>
          <p:cNvSpPr>
            <a:spLocks noGrp="1"/>
          </p:cNvSpPr>
          <p:nvPr>
            <p:ph type="title"/>
          </p:nvPr>
        </p:nvSpPr>
        <p:spPr/>
        <p:txBody>
          <a:bodyPr/>
          <a:lstStyle/>
          <a:p>
            <a:r>
              <a:rPr lang="en-US" dirty="0"/>
              <a:t>Preparing for the Cliff</a:t>
            </a:r>
          </a:p>
        </p:txBody>
      </p:sp>
      <p:sp>
        <p:nvSpPr>
          <p:cNvPr id="3" name="Content Placeholder 2">
            <a:extLst>
              <a:ext uri="{FF2B5EF4-FFF2-40B4-BE49-F238E27FC236}">
                <a16:creationId xmlns:a16="http://schemas.microsoft.com/office/drawing/2014/main" id="{0DDB16E1-77AC-F65B-42CE-4164F7803762}"/>
              </a:ext>
            </a:extLst>
          </p:cNvPr>
          <p:cNvSpPr>
            <a:spLocks noGrp="1"/>
          </p:cNvSpPr>
          <p:nvPr>
            <p:ph idx="1"/>
          </p:nvPr>
        </p:nvSpPr>
        <p:spPr/>
        <p:txBody>
          <a:bodyPr>
            <a:normAutofit/>
          </a:bodyPr>
          <a:lstStyle/>
          <a:p>
            <a:pPr marL="0" indent="0">
              <a:buNone/>
            </a:pPr>
            <a:endParaRPr lang="en-US" dirty="0"/>
          </a:p>
          <a:p>
            <a:r>
              <a:rPr lang="en-US" dirty="0"/>
              <a:t>Is the RIF a broad reduction of employees, or more surgical focusing on a few small areas?</a:t>
            </a:r>
          </a:p>
          <a:p>
            <a:pPr marL="0" indent="0">
              <a:buNone/>
            </a:pPr>
            <a:endParaRPr lang="en-US" dirty="0"/>
          </a:p>
          <a:p>
            <a:r>
              <a:rPr lang="en-US" dirty="0"/>
              <a:t>A RIF is an opportunity to reduce employees not performing adequately. </a:t>
            </a:r>
          </a:p>
          <a:p>
            <a:endParaRPr lang="en-US" dirty="0"/>
          </a:p>
          <a:p>
            <a:endParaRPr lang="en-US" dirty="0"/>
          </a:p>
          <a:p>
            <a:pPr lvl="1"/>
            <a:endParaRPr lang="en-US" dirty="0"/>
          </a:p>
        </p:txBody>
      </p:sp>
    </p:spTree>
    <p:extLst>
      <p:ext uri="{BB962C8B-B14F-4D97-AF65-F5344CB8AC3E}">
        <p14:creationId xmlns:p14="http://schemas.microsoft.com/office/powerpoint/2010/main" val="4113442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91C1-627C-28C2-C935-6ECC17C830BB}"/>
              </a:ext>
            </a:extLst>
          </p:cNvPr>
          <p:cNvSpPr>
            <a:spLocks noGrp="1"/>
          </p:cNvSpPr>
          <p:nvPr>
            <p:ph type="title"/>
          </p:nvPr>
        </p:nvSpPr>
        <p:spPr/>
        <p:txBody>
          <a:bodyPr>
            <a:normAutofit fontScale="90000"/>
          </a:bodyPr>
          <a:lstStyle/>
          <a:p>
            <a:r>
              <a:rPr lang="en-US" sz="4400" dirty="0"/>
              <a:t>Preparing for the Cliff </a:t>
            </a:r>
            <a:br>
              <a:rPr lang="en-US" dirty="0"/>
            </a:br>
            <a:r>
              <a:rPr lang="en-US" sz="3100" dirty="0"/>
              <a:t>Ancillary Financial Impact</a:t>
            </a:r>
          </a:p>
        </p:txBody>
      </p:sp>
      <p:sp>
        <p:nvSpPr>
          <p:cNvPr id="3" name="Content Placeholder 2">
            <a:extLst>
              <a:ext uri="{FF2B5EF4-FFF2-40B4-BE49-F238E27FC236}">
                <a16:creationId xmlns:a16="http://schemas.microsoft.com/office/drawing/2014/main" id="{8A5B8ABC-373A-3B14-0BE8-766E457F9A54}"/>
              </a:ext>
            </a:extLst>
          </p:cNvPr>
          <p:cNvSpPr>
            <a:spLocks noGrp="1"/>
          </p:cNvSpPr>
          <p:nvPr>
            <p:ph idx="1"/>
          </p:nvPr>
        </p:nvSpPr>
        <p:spPr>
          <a:xfrm>
            <a:off x="1484310" y="1669774"/>
            <a:ext cx="10018713" cy="5188226"/>
          </a:xfrm>
        </p:spPr>
        <p:txBody>
          <a:bodyPr>
            <a:normAutofit/>
          </a:bodyPr>
          <a:lstStyle/>
          <a:p>
            <a:r>
              <a:rPr lang="en-US" dirty="0"/>
              <a:t>Unemployment Increase </a:t>
            </a:r>
          </a:p>
          <a:p>
            <a:pPr marL="0" indent="0">
              <a:buNone/>
            </a:pPr>
            <a:endParaRPr lang="en-US" dirty="0"/>
          </a:p>
          <a:p>
            <a:r>
              <a:rPr lang="en-US" dirty="0"/>
              <a:t>Health Benefit for Reduced Employees (G.S. §135-48.40(b)(8))</a:t>
            </a:r>
          </a:p>
          <a:p>
            <a:pPr lvl="1"/>
            <a:r>
              <a:rPr lang="en-US" b="1" dirty="0"/>
              <a:t>Any</a:t>
            </a:r>
            <a:r>
              <a:rPr lang="en-US" u="sng" dirty="0"/>
              <a:t> employee with health benefits</a:t>
            </a:r>
          </a:p>
          <a:p>
            <a:pPr lvl="1"/>
            <a:r>
              <a:rPr lang="en-US" dirty="0"/>
              <a:t>That has worked for at least 12 months </a:t>
            </a:r>
          </a:p>
          <a:p>
            <a:pPr lvl="1"/>
            <a:r>
              <a:rPr lang="en-US" dirty="0"/>
              <a:t>Whose job is eliminated because of a </a:t>
            </a:r>
            <a:r>
              <a:rPr lang="en-US" u="sng" dirty="0"/>
              <a:t>reduction in funds</a:t>
            </a:r>
            <a:r>
              <a:rPr lang="en-US" dirty="0"/>
              <a:t> used to support the position</a:t>
            </a:r>
          </a:p>
          <a:p>
            <a:pPr lvl="1"/>
            <a:r>
              <a:rPr lang="en-US" dirty="0"/>
              <a:t>Can continue partial contributory coverage for a period of 12 months following job elimination</a:t>
            </a:r>
          </a:p>
          <a:p>
            <a:pPr lvl="2"/>
            <a:r>
              <a:rPr lang="en-US" dirty="0"/>
              <a:t>Or until the employee finds employment that offers health coverage on a non-contributory basis</a:t>
            </a:r>
          </a:p>
          <a:p>
            <a:pPr lvl="2"/>
            <a:endParaRPr lang="en-US" dirty="0"/>
          </a:p>
        </p:txBody>
      </p:sp>
    </p:spTree>
    <p:extLst>
      <p:ext uri="{BB962C8B-B14F-4D97-AF65-F5344CB8AC3E}">
        <p14:creationId xmlns:p14="http://schemas.microsoft.com/office/powerpoint/2010/main" val="1693006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2FA8-1246-2E30-9347-1EE2679F29BD}"/>
              </a:ext>
            </a:extLst>
          </p:cNvPr>
          <p:cNvSpPr>
            <a:spLocks noGrp="1"/>
          </p:cNvSpPr>
          <p:nvPr>
            <p:ph type="title"/>
          </p:nvPr>
        </p:nvSpPr>
        <p:spPr/>
        <p:txBody>
          <a:bodyPr>
            <a:normAutofit fontScale="90000"/>
          </a:bodyPr>
          <a:lstStyle/>
          <a:p>
            <a:r>
              <a:rPr lang="en-US" sz="4400" dirty="0"/>
              <a:t>Preparing for the Cliff</a:t>
            </a:r>
            <a:br>
              <a:rPr lang="en-US" dirty="0"/>
            </a:br>
            <a:r>
              <a:rPr lang="en-US" sz="3100" dirty="0"/>
              <a:t>Performance Considerations </a:t>
            </a:r>
          </a:p>
        </p:txBody>
      </p:sp>
      <p:sp>
        <p:nvSpPr>
          <p:cNvPr id="3" name="Content Placeholder 2">
            <a:extLst>
              <a:ext uri="{FF2B5EF4-FFF2-40B4-BE49-F238E27FC236}">
                <a16:creationId xmlns:a16="http://schemas.microsoft.com/office/drawing/2014/main" id="{BE07C319-2B30-7652-B3C3-89BCDE49E38A}"/>
              </a:ext>
            </a:extLst>
          </p:cNvPr>
          <p:cNvSpPr>
            <a:spLocks noGrp="1"/>
          </p:cNvSpPr>
          <p:nvPr>
            <p:ph idx="1"/>
          </p:nvPr>
        </p:nvSpPr>
        <p:spPr>
          <a:xfrm>
            <a:off x="1484310" y="1796523"/>
            <a:ext cx="10018713" cy="4315249"/>
          </a:xfrm>
        </p:spPr>
        <p:txBody>
          <a:bodyPr>
            <a:normAutofit/>
          </a:bodyPr>
          <a:lstStyle/>
          <a:p>
            <a:r>
              <a:rPr lang="en-US" dirty="0"/>
              <a:t>Administration needs significant input into which employees may be subject to the reduction based on the criteria set out in policy, or as selected by the President.  </a:t>
            </a:r>
          </a:p>
          <a:p>
            <a:endParaRPr lang="en-US" dirty="0"/>
          </a:p>
          <a:p>
            <a:r>
              <a:rPr lang="en-US" dirty="0"/>
              <a:t>Evaluate employees honestly.  Using performance standards/ratings as reason for reduction requires excellent record keeping.</a:t>
            </a:r>
          </a:p>
          <a:p>
            <a:pPr lvl="1"/>
            <a:r>
              <a:rPr lang="en-US" dirty="0"/>
              <a:t>Look over evaluations from past several years as well but understand they were not written with a RIF in mind.</a:t>
            </a:r>
          </a:p>
          <a:p>
            <a:pPr lvl="1"/>
            <a:r>
              <a:rPr lang="en-US" dirty="0"/>
              <a:t>If supervisor has difficulty in evaluating a problem employee, have another administrator also evaluate to obtain a second opinion.</a:t>
            </a:r>
          </a:p>
          <a:p>
            <a:endParaRPr lang="en-US" dirty="0"/>
          </a:p>
        </p:txBody>
      </p:sp>
    </p:spTree>
    <p:extLst>
      <p:ext uri="{BB962C8B-B14F-4D97-AF65-F5344CB8AC3E}">
        <p14:creationId xmlns:p14="http://schemas.microsoft.com/office/powerpoint/2010/main" val="144699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16E5-1B9E-224F-6C5D-234E52D6ACAD}"/>
              </a:ext>
            </a:extLst>
          </p:cNvPr>
          <p:cNvSpPr>
            <a:spLocks noGrp="1"/>
          </p:cNvSpPr>
          <p:nvPr>
            <p:ph type="title"/>
          </p:nvPr>
        </p:nvSpPr>
        <p:spPr/>
        <p:txBody>
          <a:bodyPr>
            <a:normAutofit fontScale="90000"/>
          </a:bodyPr>
          <a:lstStyle/>
          <a:p>
            <a:r>
              <a:rPr lang="en-US" sz="4400" dirty="0"/>
              <a:t>Preparing for the Cliff</a:t>
            </a:r>
            <a:br>
              <a:rPr lang="en-US" dirty="0"/>
            </a:br>
            <a:r>
              <a:rPr lang="en-US" sz="3100" dirty="0"/>
              <a:t>Legal Review</a:t>
            </a:r>
          </a:p>
        </p:txBody>
      </p:sp>
      <p:sp>
        <p:nvSpPr>
          <p:cNvPr id="3" name="Content Placeholder 2">
            <a:extLst>
              <a:ext uri="{FF2B5EF4-FFF2-40B4-BE49-F238E27FC236}">
                <a16:creationId xmlns:a16="http://schemas.microsoft.com/office/drawing/2014/main" id="{39806188-7B9A-5C75-291D-5E89182AF900}"/>
              </a:ext>
            </a:extLst>
          </p:cNvPr>
          <p:cNvSpPr>
            <a:spLocks noGrp="1"/>
          </p:cNvSpPr>
          <p:nvPr>
            <p:ph idx="1"/>
          </p:nvPr>
        </p:nvSpPr>
        <p:spPr>
          <a:xfrm>
            <a:off x="1484310" y="1669774"/>
            <a:ext cx="10018713" cy="4721973"/>
          </a:xfrm>
        </p:spPr>
        <p:txBody>
          <a:bodyPr>
            <a:normAutofit lnSpcReduction="10000"/>
          </a:bodyPr>
          <a:lstStyle/>
          <a:p>
            <a:pPr>
              <a:lnSpc>
                <a:spcPct val="110000"/>
              </a:lnSpc>
            </a:pPr>
            <a:r>
              <a:rPr lang="en-US" u="sng" dirty="0"/>
              <a:t>Consult with counsel and perform a disparate impact analysis</a:t>
            </a:r>
          </a:p>
          <a:p>
            <a:pPr marL="0" indent="0">
              <a:lnSpc>
                <a:spcPct val="110000"/>
              </a:lnSpc>
              <a:buNone/>
            </a:pPr>
            <a:endParaRPr lang="en-US" dirty="0"/>
          </a:p>
          <a:p>
            <a:pPr lvl="1">
              <a:lnSpc>
                <a:spcPct val="110000"/>
              </a:lnSpc>
            </a:pPr>
            <a:r>
              <a:rPr lang="en-US" dirty="0"/>
              <a:t>Does the RIF disproportionately impact a protected class?</a:t>
            </a:r>
          </a:p>
          <a:p>
            <a:pPr marL="457200" lvl="1" indent="0">
              <a:lnSpc>
                <a:spcPct val="110000"/>
              </a:lnSpc>
              <a:buNone/>
            </a:pPr>
            <a:endParaRPr lang="en-US" dirty="0"/>
          </a:p>
          <a:p>
            <a:pPr lvl="1">
              <a:lnSpc>
                <a:spcPct val="110000"/>
              </a:lnSpc>
            </a:pPr>
            <a:r>
              <a:rPr lang="en-US" dirty="0"/>
              <a:t>Does business necessity (based on non-discriminatory reasons) outweigh the disparate impact?</a:t>
            </a:r>
          </a:p>
          <a:p>
            <a:pPr marL="457200" lvl="1" indent="0">
              <a:lnSpc>
                <a:spcPct val="110000"/>
              </a:lnSpc>
              <a:buNone/>
            </a:pPr>
            <a:endParaRPr lang="en-US" dirty="0"/>
          </a:p>
          <a:p>
            <a:pPr lvl="1">
              <a:lnSpc>
                <a:spcPct val="110000"/>
              </a:lnSpc>
            </a:pPr>
            <a:r>
              <a:rPr lang="en-US" dirty="0"/>
              <a:t>For large reductions, there are actual statistical and practical tests to assist in determining disparate impact.</a:t>
            </a:r>
          </a:p>
          <a:p>
            <a:pPr lvl="2">
              <a:lnSpc>
                <a:spcPct val="110000"/>
              </a:lnSpc>
            </a:pPr>
            <a:r>
              <a:rPr lang="en-US" dirty="0"/>
              <a:t>Four-Fifths rule: disparate impact exists if protected class members are selected at rates of more than four-fifths (80%) of the rate for the group with the highest selection.</a:t>
            </a:r>
          </a:p>
          <a:p>
            <a:endParaRPr lang="en-US" dirty="0"/>
          </a:p>
        </p:txBody>
      </p:sp>
    </p:spTree>
    <p:extLst>
      <p:ext uri="{BB962C8B-B14F-4D97-AF65-F5344CB8AC3E}">
        <p14:creationId xmlns:p14="http://schemas.microsoft.com/office/powerpoint/2010/main" val="579050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7E5B-EEFE-92D8-AC5E-BFC13ADA2933}"/>
              </a:ext>
            </a:extLst>
          </p:cNvPr>
          <p:cNvSpPr>
            <a:spLocks noGrp="1"/>
          </p:cNvSpPr>
          <p:nvPr>
            <p:ph type="title"/>
          </p:nvPr>
        </p:nvSpPr>
        <p:spPr/>
        <p:txBody>
          <a:bodyPr>
            <a:normAutofit fontScale="90000"/>
          </a:bodyPr>
          <a:lstStyle/>
          <a:p>
            <a:r>
              <a:rPr lang="en-US" sz="4400" dirty="0"/>
              <a:t>Preparing for the Cliff </a:t>
            </a:r>
            <a:br>
              <a:rPr lang="en-US" dirty="0"/>
            </a:br>
            <a:r>
              <a:rPr lang="en-US" sz="3100" dirty="0"/>
              <a:t>Communication Plan </a:t>
            </a:r>
          </a:p>
        </p:txBody>
      </p:sp>
      <p:sp>
        <p:nvSpPr>
          <p:cNvPr id="3" name="Content Placeholder 2">
            <a:extLst>
              <a:ext uri="{FF2B5EF4-FFF2-40B4-BE49-F238E27FC236}">
                <a16:creationId xmlns:a16="http://schemas.microsoft.com/office/drawing/2014/main" id="{D459FEA9-8094-B8BB-5F18-BDAA2DF34581}"/>
              </a:ext>
            </a:extLst>
          </p:cNvPr>
          <p:cNvSpPr>
            <a:spLocks noGrp="1"/>
          </p:cNvSpPr>
          <p:nvPr>
            <p:ph idx="1"/>
          </p:nvPr>
        </p:nvSpPr>
        <p:spPr>
          <a:xfrm>
            <a:off x="1656326" y="1543026"/>
            <a:ext cx="10221821" cy="5165593"/>
          </a:xfrm>
        </p:spPr>
        <p:txBody>
          <a:bodyPr>
            <a:normAutofit/>
          </a:bodyPr>
          <a:lstStyle/>
          <a:p>
            <a:r>
              <a:rPr lang="en-US" sz="2350" dirty="0"/>
              <a:t>Do you inform impacted employees together or separately?</a:t>
            </a:r>
          </a:p>
          <a:p>
            <a:pPr lvl="1"/>
            <a:r>
              <a:rPr lang="en-US" sz="2350" dirty="0"/>
              <a:t>Don’t screw this up with impersonal notification,</a:t>
            </a:r>
          </a:p>
          <a:p>
            <a:pPr lvl="1"/>
            <a:r>
              <a:rPr lang="en-US" sz="2350" dirty="0"/>
              <a:t>Personal notification must be in writing with all due process rights outlined,</a:t>
            </a:r>
          </a:p>
          <a:p>
            <a:pPr lvl="1"/>
            <a:r>
              <a:rPr lang="en-US" sz="2350" dirty="0"/>
              <a:t>Final letter should clearly state termination is due to a reduction in force.</a:t>
            </a:r>
          </a:p>
          <a:p>
            <a:pPr marL="457200" lvl="1" indent="0">
              <a:buNone/>
            </a:pPr>
            <a:endParaRPr lang="en-US" sz="2350" dirty="0"/>
          </a:p>
          <a:p>
            <a:r>
              <a:rPr lang="en-US" sz="2350" dirty="0"/>
              <a:t>Be prepared to communicate to all staff.</a:t>
            </a:r>
          </a:p>
          <a:p>
            <a:pPr lvl="1"/>
            <a:r>
              <a:rPr lang="en-US" sz="2350" dirty="0"/>
              <a:t>Avoid low morale,</a:t>
            </a:r>
          </a:p>
          <a:p>
            <a:pPr lvl="1"/>
            <a:r>
              <a:rPr lang="en-US" sz="2350" dirty="0"/>
              <a:t>Address the reasons for the RIF, and</a:t>
            </a:r>
          </a:p>
          <a:p>
            <a:pPr lvl="1"/>
            <a:r>
              <a:rPr lang="en-US" sz="2350" dirty="0"/>
              <a:t>Address changes in employees’ duties.</a:t>
            </a:r>
          </a:p>
          <a:p>
            <a:pPr lvl="1"/>
            <a:endParaRPr lang="en-US" sz="2350" dirty="0"/>
          </a:p>
          <a:p>
            <a:r>
              <a:rPr lang="en-US" sz="2350" dirty="0"/>
              <a:t>Determine what, if any, public communications are necessary.</a:t>
            </a:r>
          </a:p>
          <a:p>
            <a:endParaRPr lang="en-US" dirty="0"/>
          </a:p>
        </p:txBody>
      </p:sp>
    </p:spTree>
    <p:extLst>
      <p:ext uri="{BB962C8B-B14F-4D97-AF65-F5344CB8AC3E}">
        <p14:creationId xmlns:p14="http://schemas.microsoft.com/office/powerpoint/2010/main" val="162565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A93F-4BA7-3D98-C642-952846AC56EB}"/>
              </a:ext>
            </a:extLst>
          </p:cNvPr>
          <p:cNvSpPr>
            <a:spLocks noGrp="1"/>
          </p:cNvSpPr>
          <p:nvPr>
            <p:ph type="title"/>
          </p:nvPr>
        </p:nvSpPr>
        <p:spPr/>
        <p:txBody>
          <a:bodyPr>
            <a:normAutofit fontScale="90000"/>
          </a:bodyPr>
          <a:lstStyle/>
          <a:p>
            <a:r>
              <a:rPr lang="en-US" sz="4400" dirty="0"/>
              <a:t>Preparing for the Cliff </a:t>
            </a:r>
            <a:br>
              <a:rPr lang="en-US" dirty="0"/>
            </a:br>
            <a:r>
              <a:rPr lang="en-US" sz="3100" dirty="0"/>
              <a:t>Mitigating Options</a:t>
            </a:r>
          </a:p>
        </p:txBody>
      </p:sp>
      <p:sp>
        <p:nvSpPr>
          <p:cNvPr id="3" name="Content Placeholder 2">
            <a:extLst>
              <a:ext uri="{FF2B5EF4-FFF2-40B4-BE49-F238E27FC236}">
                <a16:creationId xmlns:a16="http://schemas.microsoft.com/office/drawing/2014/main" id="{19CC6533-BEF9-4F1B-CDEF-E7DB474E86D9}"/>
              </a:ext>
            </a:extLst>
          </p:cNvPr>
          <p:cNvSpPr>
            <a:spLocks noGrp="1"/>
          </p:cNvSpPr>
          <p:nvPr>
            <p:ph idx="1"/>
          </p:nvPr>
        </p:nvSpPr>
        <p:spPr/>
        <p:txBody>
          <a:bodyPr>
            <a:normAutofit/>
          </a:bodyPr>
          <a:lstStyle/>
          <a:p>
            <a:r>
              <a:rPr lang="en-US" dirty="0"/>
              <a:t>Furlough/leave without pay or reduction of total hours.</a:t>
            </a:r>
          </a:p>
          <a:p>
            <a:pPr lvl="1"/>
            <a:r>
              <a:rPr lang="en-US" dirty="0"/>
              <a:t>Reduction of days/hours does not require state approval (for classified employees),</a:t>
            </a:r>
          </a:p>
          <a:p>
            <a:pPr lvl="1"/>
            <a:r>
              <a:rPr lang="en-US" dirty="0"/>
              <a:t>Ex:  Reduce Instructional Assistants to 178 days, 7 hours per day.</a:t>
            </a:r>
          </a:p>
          <a:p>
            <a:pPr marL="0" indent="0">
              <a:buNone/>
            </a:pPr>
            <a:endParaRPr lang="en-US" dirty="0"/>
          </a:p>
          <a:p>
            <a:r>
              <a:rPr lang="en-US" dirty="0"/>
              <a:t>Voluntary attrition – Ex. new mother decides to take a year off.</a:t>
            </a:r>
          </a:p>
          <a:p>
            <a:pPr marL="0" indent="0">
              <a:buNone/>
            </a:pPr>
            <a:endParaRPr lang="en-US" dirty="0"/>
          </a:p>
          <a:p>
            <a:r>
              <a:rPr lang="en-US" dirty="0"/>
              <a:t>Termination of temporary employees.</a:t>
            </a:r>
          </a:p>
          <a:p>
            <a:endParaRPr lang="en-US"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81625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F68B-224E-F6DA-7C3F-0DC7BAD44678}"/>
              </a:ext>
            </a:extLst>
          </p:cNvPr>
          <p:cNvSpPr>
            <a:spLocks noGrp="1"/>
          </p:cNvSpPr>
          <p:nvPr>
            <p:ph type="title"/>
          </p:nvPr>
        </p:nvSpPr>
        <p:spPr/>
        <p:txBody>
          <a:bodyPr>
            <a:normAutofit fontScale="90000"/>
          </a:bodyPr>
          <a:lstStyle/>
          <a:p>
            <a:r>
              <a:rPr lang="en-US" dirty="0"/>
              <a:t>First Responder Programs</a:t>
            </a:r>
            <a:br>
              <a:rPr lang="en-US" dirty="0"/>
            </a:br>
            <a:endParaRPr lang="en-US" dirty="0"/>
          </a:p>
        </p:txBody>
      </p:sp>
      <p:sp>
        <p:nvSpPr>
          <p:cNvPr id="3" name="Content Placeholder 2">
            <a:extLst>
              <a:ext uri="{FF2B5EF4-FFF2-40B4-BE49-F238E27FC236}">
                <a16:creationId xmlns:a16="http://schemas.microsoft.com/office/drawing/2014/main" id="{30549F8F-5F21-3274-3DF3-B9E9AE6A3893}"/>
              </a:ext>
            </a:extLst>
          </p:cNvPr>
          <p:cNvSpPr>
            <a:spLocks noGrp="1"/>
          </p:cNvSpPr>
          <p:nvPr>
            <p:ph idx="1"/>
          </p:nvPr>
        </p:nvSpPr>
        <p:spPr>
          <a:xfrm>
            <a:off x="2464904" y="1669774"/>
            <a:ext cx="9038119" cy="4315249"/>
          </a:xfrm>
        </p:spPr>
        <p:txBody>
          <a:bodyPr/>
          <a:lstStyle/>
          <a:p>
            <a:r>
              <a:rPr lang="en-US" dirty="0"/>
              <a:t>Whose program is it anyway</a:t>
            </a:r>
          </a:p>
          <a:p>
            <a:pPr marL="0" indent="0">
              <a:buNone/>
            </a:pPr>
            <a:endParaRPr lang="en-US" dirty="0"/>
          </a:p>
          <a:p>
            <a:r>
              <a:rPr lang="en-US" dirty="0"/>
              <a:t>Claims of sexual harassment/discrimination</a:t>
            </a:r>
          </a:p>
          <a:p>
            <a:pPr marL="0" indent="0">
              <a:buNone/>
            </a:pPr>
            <a:endParaRPr lang="en-US" dirty="0"/>
          </a:p>
          <a:p>
            <a:r>
              <a:rPr lang="en-US" dirty="0" err="1"/>
              <a:t>T&amp;S</a:t>
            </a:r>
            <a:r>
              <a:rPr lang="en-US" dirty="0"/>
              <a:t> Commission investigations  </a:t>
            </a:r>
          </a:p>
          <a:p>
            <a:endParaRPr lang="en-US" dirty="0"/>
          </a:p>
        </p:txBody>
      </p:sp>
    </p:spTree>
    <p:extLst>
      <p:ext uri="{BB962C8B-B14F-4D97-AF65-F5344CB8AC3E}">
        <p14:creationId xmlns:p14="http://schemas.microsoft.com/office/powerpoint/2010/main" val="2119239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BB4B-CA51-8D33-ED87-11D9C6AD2CFC}"/>
              </a:ext>
            </a:extLst>
          </p:cNvPr>
          <p:cNvSpPr>
            <a:spLocks noGrp="1"/>
          </p:cNvSpPr>
          <p:nvPr>
            <p:ph type="title"/>
          </p:nvPr>
        </p:nvSpPr>
        <p:spPr/>
        <p:txBody>
          <a:bodyPr>
            <a:normAutofit fontScale="90000"/>
          </a:bodyPr>
          <a:lstStyle/>
          <a:p>
            <a:r>
              <a:rPr lang="en-US" sz="4400" dirty="0"/>
              <a:t>Preparing for the Cliff</a:t>
            </a:r>
            <a:br>
              <a:rPr lang="en-US" dirty="0"/>
            </a:br>
            <a:r>
              <a:rPr lang="en-US" sz="3100" dirty="0"/>
              <a:t>Mitigating Options</a:t>
            </a:r>
          </a:p>
        </p:txBody>
      </p:sp>
      <p:sp>
        <p:nvSpPr>
          <p:cNvPr id="3" name="Content Placeholder 2">
            <a:extLst>
              <a:ext uri="{FF2B5EF4-FFF2-40B4-BE49-F238E27FC236}">
                <a16:creationId xmlns:a16="http://schemas.microsoft.com/office/drawing/2014/main" id="{5E1C416D-6F4C-E8DE-62E0-8051B990567D}"/>
              </a:ext>
            </a:extLst>
          </p:cNvPr>
          <p:cNvSpPr>
            <a:spLocks noGrp="1"/>
          </p:cNvSpPr>
          <p:nvPr>
            <p:ph idx="1"/>
          </p:nvPr>
        </p:nvSpPr>
        <p:spPr>
          <a:xfrm>
            <a:off x="1484310" y="1669774"/>
            <a:ext cx="10018713" cy="5020737"/>
          </a:xfrm>
        </p:spPr>
        <p:txBody>
          <a:bodyPr>
            <a:normAutofit/>
          </a:bodyPr>
          <a:lstStyle/>
          <a:p>
            <a:r>
              <a:rPr lang="en-US" dirty="0"/>
              <a:t>Voluntary severance or retirement incentive</a:t>
            </a:r>
          </a:p>
          <a:p>
            <a:pPr marL="0" indent="0">
              <a:buNone/>
            </a:pPr>
            <a:endParaRPr lang="en-US" dirty="0"/>
          </a:p>
          <a:p>
            <a:pPr lvl="1"/>
            <a:r>
              <a:rPr lang="en-US" dirty="0"/>
              <a:t>Ex: If you choose to retire, the College will provide you an incentive of $_____  (i.e., less than health insurance requirement),</a:t>
            </a:r>
          </a:p>
          <a:p>
            <a:pPr lvl="1"/>
            <a:r>
              <a:rPr lang="en-US" dirty="0"/>
              <a:t>Voluntarily eliminates highest paid employees,</a:t>
            </a:r>
          </a:p>
          <a:p>
            <a:pPr lvl="1"/>
            <a:r>
              <a:rPr lang="en-US" dirty="0"/>
              <a:t>Plan must be voluntary and cannot be discriminatory, </a:t>
            </a:r>
          </a:p>
          <a:p>
            <a:pPr lvl="1"/>
            <a:r>
              <a:rPr lang="en-US" dirty="0"/>
              <a:t>Review with counsel,</a:t>
            </a:r>
          </a:p>
          <a:p>
            <a:pPr lvl="1"/>
            <a:r>
              <a:rPr lang="en-US" dirty="0"/>
              <a:t>Draft releases for voluntary severance or retirement plans,</a:t>
            </a:r>
          </a:p>
          <a:p>
            <a:pPr lvl="1"/>
            <a:r>
              <a:rPr lang="en-US" dirty="0"/>
              <a:t>Generally, these payments are not "compensation" for retirement,</a:t>
            </a:r>
          </a:p>
          <a:p>
            <a:pPr lvl="1"/>
            <a:r>
              <a:rPr lang="en-US" dirty="0"/>
              <a:t>Timing of offer is critical.</a:t>
            </a:r>
          </a:p>
        </p:txBody>
      </p:sp>
    </p:spTree>
    <p:extLst>
      <p:ext uri="{BB962C8B-B14F-4D97-AF65-F5344CB8AC3E}">
        <p14:creationId xmlns:p14="http://schemas.microsoft.com/office/powerpoint/2010/main" val="2700620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6BA167A-D3C3-4EE8-8B5E-1367920872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810CA83B-630E-45DB-ADCB-F02604285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7A57B554-6973-429A-818B-524C03DA4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1" name="Freeform 9">
              <a:extLst>
                <a:ext uri="{FF2B5EF4-FFF2-40B4-BE49-F238E27FC236}">
                  <a16:creationId xmlns:a16="http://schemas.microsoft.com/office/drawing/2014/main" id="{89ED2DB2-F3BB-4B5E-84E6-CC259E394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2" name="Freeform 10">
              <a:extLst>
                <a:ext uri="{FF2B5EF4-FFF2-40B4-BE49-F238E27FC236}">
                  <a16:creationId xmlns:a16="http://schemas.microsoft.com/office/drawing/2014/main" id="{93816493-5723-43CF-95A9-2CDEC9B11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3" name="Freeform 11">
              <a:extLst>
                <a:ext uri="{FF2B5EF4-FFF2-40B4-BE49-F238E27FC236}">
                  <a16:creationId xmlns:a16="http://schemas.microsoft.com/office/drawing/2014/main" id="{A9964935-0316-4743-BD2E-35B86AF48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4" name="Freeform 12">
              <a:extLst>
                <a:ext uri="{FF2B5EF4-FFF2-40B4-BE49-F238E27FC236}">
                  <a16:creationId xmlns:a16="http://schemas.microsoft.com/office/drawing/2014/main" id="{2B20A700-1547-48D5-AA6F-C1473539C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573F9D11-20BD-4755-B131-A5F531520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triangle pattern with light&#10;&#10;Description automatically generated with medium confidence">
            <a:extLst>
              <a:ext uri="{FF2B5EF4-FFF2-40B4-BE49-F238E27FC236}">
                <a16:creationId xmlns:a16="http://schemas.microsoft.com/office/drawing/2014/main" id="{54939764-8593-04EF-FBBB-D3732B349732}"/>
              </a:ext>
            </a:extLst>
          </p:cNvPr>
          <p:cNvPicPr>
            <a:picLocks noChangeAspect="1"/>
          </p:cNvPicPr>
          <p:nvPr/>
        </p:nvPicPr>
        <p:blipFill rotWithShape="1">
          <a:blip r:embed="rId3"/>
          <a:srcRect t="40988" b="2762"/>
          <a:stretch/>
        </p:blipFill>
        <p:spPr>
          <a:xfrm>
            <a:off x="20" y="10"/>
            <a:ext cx="12191980" cy="6857990"/>
          </a:xfrm>
          <a:prstGeom prst="rect">
            <a:avLst/>
          </a:prstGeom>
        </p:spPr>
      </p:pic>
      <p:sp>
        <p:nvSpPr>
          <p:cNvPr id="18" name="Freeform 13">
            <a:extLst>
              <a:ext uri="{FF2B5EF4-FFF2-40B4-BE49-F238E27FC236}">
                <a16:creationId xmlns:a16="http://schemas.microsoft.com/office/drawing/2014/main" id="{8EB90C4A-98AE-4031-9ED8-4063AF898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CD02E-0B87-8717-8E9B-1A9718F78859}"/>
              </a:ext>
            </a:extLst>
          </p:cNvPr>
          <p:cNvSpPr>
            <a:spLocks noGrp="1"/>
          </p:cNvSpPr>
          <p:nvPr>
            <p:ph type="ctrTitle"/>
          </p:nvPr>
        </p:nvSpPr>
        <p:spPr>
          <a:xfrm>
            <a:off x="685800" y="1634067"/>
            <a:ext cx="4080932" cy="2137833"/>
          </a:xfrm>
        </p:spPr>
        <p:txBody>
          <a:bodyPr vert="horz" lIns="91440" tIns="45720" rIns="91440" bIns="45720" rtlCol="0" anchor="b">
            <a:normAutofit/>
          </a:bodyPr>
          <a:lstStyle/>
          <a:p>
            <a:pPr algn="l"/>
            <a:r>
              <a:rPr lang="en-US" sz="5400" dirty="0">
                <a:solidFill>
                  <a:schemeClr val="bg1"/>
                </a:solidFill>
                <a:latin typeface="+mj-lt"/>
              </a:rPr>
              <a:t>Governance Changes</a:t>
            </a:r>
          </a:p>
        </p:txBody>
      </p:sp>
      <p:grpSp>
        <p:nvGrpSpPr>
          <p:cNvPr id="20" name="Group 19">
            <a:extLst>
              <a:ext uri="{FF2B5EF4-FFF2-40B4-BE49-F238E27FC236}">
                <a16:creationId xmlns:a16="http://schemas.microsoft.com/office/drawing/2014/main" id="{D763F840-D9FC-4A00-AD5E-A92B1469D2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21" name="Freeform 6">
              <a:extLst>
                <a:ext uri="{FF2B5EF4-FFF2-40B4-BE49-F238E27FC236}">
                  <a16:creationId xmlns:a16="http://schemas.microsoft.com/office/drawing/2014/main" id="{8D38D45D-EF27-4B10-ACF6-5709ECC2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7E738667-74E2-4FA0-9B05-260D9F3D7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3" name="Freeform 9">
              <a:extLst>
                <a:ext uri="{FF2B5EF4-FFF2-40B4-BE49-F238E27FC236}">
                  <a16:creationId xmlns:a16="http://schemas.microsoft.com/office/drawing/2014/main" id="{A5044C01-88A9-414D-ACC3-1A13B71FC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4" name="Freeform 10">
              <a:extLst>
                <a:ext uri="{FF2B5EF4-FFF2-40B4-BE49-F238E27FC236}">
                  <a16:creationId xmlns:a16="http://schemas.microsoft.com/office/drawing/2014/main" id="{5883D39A-EF33-4BD1-AA7F-AD7CC905D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5" name="Freeform 11">
              <a:extLst>
                <a:ext uri="{FF2B5EF4-FFF2-40B4-BE49-F238E27FC236}">
                  <a16:creationId xmlns:a16="http://schemas.microsoft.com/office/drawing/2014/main" id="{7C98FB2E-0AE9-4B67-BBA2-65D60B760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6" name="Freeform 12">
              <a:extLst>
                <a:ext uri="{FF2B5EF4-FFF2-40B4-BE49-F238E27FC236}">
                  <a16:creationId xmlns:a16="http://schemas.microsoft.com/office/drawing/2014/main" id="{B5ECBF49-84ED-4A43-BDB5-7B89B3E77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Tree>
    <p:extLst>
      <p:ext uri="{BB962C8B-B14F-4D97-AF65-F5344CB8AC3E}">
        <p14:creationId xmlns:p14="http://schemas.microsoft.com/office/powerpoint/2010/main" val="2633640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D64D-2006-3ABB-C655-A5DBFF9ECAF4}"/>
              </a:ext>
            </a:extLst>
          </p:cNvPr>
          <p:cNvSpPr>
            <a:spLocks noGrp="1"/>
          </p:cNvSpPr>
          <p:nvPr>
            <p:ph type="title"/>
          </p:nvPr>
        </p:nvSpPr>
        <p:spPr/>
        <p:txBody>
          <a:bodyPr/>
          <a:lstStyle/>
          <a:p>
            <a:r>
              <a:rPr lang="en-US" dirty="0"/>
              <a:t>Board Restructuring</a:t>
            </a:r>
          </a:p>
        </p:txBody>
      </p:sp>
      <p:sp>
        <p:nvSpPr>
          <p:cNvPr id="3" name="Content Placeholder 2">
            <a:extLst>
              <a:ext uri="{FF2B5EF4-FFF2-40B4-BE49-F238E27FC236}">
                <a16:creationId xmlns:a16="http://schemas.microsoft.com/office/drawing/2014/main" id="{BA79776E-5068-9048-7939-EC2C5C29C7DD}"/>
              </a:ext>
            </a:extLst>
          </p:cNvPr>
          <p:cNvSpPr>
            <a:spLocks noGrp="1"/>
          </p:cNvSpPr>
          <p:nvPr>
            <p:ph idx="1"/>
          </p:nvPr>
        </p:nvSpPr>
        <p:spPr/>
        <p:txBody>
          <a:bodyPr/>
          <a:lstStyle/>
          <a:p>
            <a:pPr marR="0">
              <a:spcBef>
                <a:spcPts val="0"/>
              </a:spcBef>
              <a:spcAft>
                <a:spcPts val="0"/>
              </a:spcAft>
            </a:pPr>
            <a:r>
              <a:rPr lang="en-US" u="sng" dirty="0">
                <a:effectLst/>
                <a:ea typeface="Calibri" panose="020F0502020204030204" pitchFamily="34" charset="0"/>
                <a:cs typeface="Times New Roman" panose="02020603050405020304" pitchFamily="18" charset="0"/>
              </a:rPr>
              <a:t>Group 1</a:t>
            </a:r>
            <a:r>
              <a:rPr lang="en-US" dirty="0">
                <a:effectLst/>
                <a:ea typeface="Calibri" panose="020F0502020204030204" pitchFamily="34" charset="0"/>
                <a:cs typeface="Times New Roman" panose="02020603050405020304" pitchFamily="18" charset="0"/>
              </a:rPr>
              <a:t>:  The General Assembly will now appoint eight (8) trustees.  The Legislature will appoint two (2) members annually, one upon the recommendation of the Speaker of the House and one upon the recommendation from the President Pro Tempore of the Senate.   </a:t>
            </a: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 </a:t>
            </a:r>
          </a:p>
          <a:p>
            <a:pPr lvl="1"/>
            <a:r>
              <a:rPr lang="en-US" dirty="0"/>
              <a:t>These appointments require passage of a bill.</a:t>
            </a:r>
          </a:p>
          <a:p>
            <a:pPr lvl="1"/>
            <a:r>
              <a:rPr lang="en-US" dirty="0"/>
              <a:t>These appointments "replace" Governor and BOE appointments.</a:t>
            </a:r>
          </a:p>
          <a:p>
            <a:pPr lvl="1"/>
            <a:r>
              <a:rPr lang="en-US" dirty="0"/>
              <a:t>Does not impact current members of the BOT who should serve out remainder of terms; new Group 1 appointments </a:t>
            </a:r>
            <a:r>
              <a:rPr lang="en-US" i="1" dirty="0"/>
              <a:t>should </a:t>
            </a:r>
            <a:r>
              <a:rPr lang="en-US" dirty="0"/>
              <a:t>begin when Governor/BOE appointments roll off.</a:t>
            </a:r>
          </a:p>
          <a:p>
            <a:pPr lvl="2"/>
            <a:endParaRPr lang="en-US" dirty="0"/>
          </a:p>
        </p:txBody>
      </p:sp>
    </p:spTree>
    <p:extLst>
      <p:ext uri="{BB962C8B-B14F-4D97-AF65-F5344CB8AC3E}">
        <p14:creationId xmlns:p14="http://schemas.microsoft.com/office/powerpoint/2010/main" val="1281398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032F-95EB-4323-155D-407B6D130FCE}"/>
              </a:ext>
            </a:extLst>
          </p:cNvPr>
          <p:cNvSpPr>
            <a:spLocks noGrp="1"/>
          </p:cNvSpPr>
          <p:nvPr>
            <p:ph type="title"/>
          </p:nvPr>
        </p:nvSpPr>
        <p:spPr/>
        <p:txBody>
          <a:bodyPr/>
          <a:lstStyle/>
          <a:p>
            <a:r>
              <a:rPr lang="en-US" dirty="0"/>
              <a:t>Group 1</a:t>
            </a:r>
          </a:p>
        </p:txBody>
      </p:sp>
      <p:sp>
        <p:nvSpPr>
          <p:cNvPr id="3" name="Content Placeholder 2">
            <a:extLst>
              <a:ext uri="{FF2B5EF4-FFF2-40B4-BE49-F238E27FC236}">
                <a16:creationId xmlns:a16="http://schemas.microsoft.com/office/drawing/2014/main" id="{37FB054E-C0AB-4097-AD45-BFD5466A7263}"/>
              </a:ext>
            </a:extLst>
          </p:cNvPr>
          <p:cNvSpPr>
            <a:spLocks noGrp="1"/>
          </p:cNvSpPr>
          <p:nvPr>
            <p:ph idx="1"/>
          </p:nvPr>
        </p:nvSpPr>
        <p:spPr/>
        <p:txBody>
          <a:bodyPr>
            <a:normAutofit lnSpcReduction="10000"/>
          </a:bodyPr>
          <a:lstStyle/>
          <a:p>
            <a:r>
              <a:rPr lang="en-US" dirty="0"/>
              <a:t>Ensure your trustee information is up to date and determine the length of any remaining terms of any appointments made by the Governor or local board(s) of education. </a:t>
            </a:r>
          </a:p>
          <a:p>
            <a:pPr marL="0" indent="0">
              <a:buNone/>
            </a:pPr>
            <a:r>
              <a:rPr lang="en-US" dirty="0"/>
              <a:t> </a:t>
            </a:r>
          </a:p>
          <a:p>
            <a:r>
              <a:rPr lang="en-US" dirty="0"/>
              <a:t>When Governor/BOE terms expire, ensure your local legislative delegation are aware the Legislature will need to make an appointment. </a:t>
            </a:r>
          </a:p>
          <a:p>
            <a:pPr marL="0" indent="0">
              <a:buNone/>
            </a:pPr>
            <a:endParaRPr lang="en-US" dirty="0"/>
          </a:p>
          <a:p>
            <a:r>
              <a:rPr lang="en-US" dirty="0"/>
              <a:t>Make recommendations to your local delegation; have your county or BOE also make recommendations.</a:t>
            </a:r>
          </a:p>
          <a:p>
            <a:pPr marL="0" indent="0">
              <a:buNone/>
            </a:pPr>
            <a:endParaRPr lang="en-US" dirty="0"/>
          </a:p>
          <a:p>
            <a:r>
              <a:rPr lang="en-US" dirty="0"/>
              <a:t>Appointments may be from a contiguous county.</a:t>
            </a:r>
          </a:p>
        </p:txBody>
      </p:sp>
    </p:spTree>
    <p:extLst>
      <p:ext uri="{BB962C8B-B14F-4D97-AF65-F5344CB8AC3E}">
        <p14:creationId xmlns:p14="http://schemas.microsoft.com/office/powerpoint/2010/main" val="3641454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B3A0-FB02-FC45-16C7-6F72B5D39C84}"/>
              </a:ext>
            </a:extLst>
          </p:cNvPr>
          <p:cNvSpPr>
            <a:spLocks noGrp="1"/>
          </p:cNvSpPr>
          <p:nvPr>
            <p:ph type="title"/>
          </p:nvPr>
        </p:nvSpPr>
        <p:spPr>
          <a:xfrm>
            <a:off x="1484309" y="4527"/>
            <a:ext cx="10018713" cy="974035"/>
          </a:xfrm>
        </p:spPr>
        <p:txBody>
          <a:bodyPr/>
          <a:lstStyle/>
          <a:p>
            <a:r>
              <a:rPr lang="en-US" dirty="0"/>
              <a:t>Group 2</a:t>
            </a:r>
          </a:p>
        </p:txBody>
      </p:sp>
      <p:sp>
        <p:nvSpPr>
          <p:cNvPr id="3" name="Content Placeholder 2">
            <a:extLst>
              <a:ext uri="{FF2B5EF4-FFF2-40B4-BE49-F238E27FC236}">
                <a16:creationId xmlns:a16="http://schemas.microsoft.com/office/drawing/2014/main" id="{486F24A4-0CC0-B233-5648-0FC32A675DEF}"/>
              </a:ext>
            </a:extLst>
          </p:cNvPr>
          <p:cNvSpPr>
            <a:spLocks noGrp="1"/>
          </p:cNvSpPr>
          <p:nvPr>
            <p:ph idx="1"/>
          </p:nvPr>
        </p:nvSpPr>
        <p:spPr>
          <a:xfrm>
            <a:off x="1484309" y="978562"/>
            <a:ext cx="10230875" cy="5548987"/>
          </a:xfrm>
        </p:spPr>
        <p:txBody>
          <a:bodyPr>
            <a:normAutofit fontScale="92500" lnSpcReduction="10000"/>
          </a:bodyPr>
          <a:lstStyle/>
          <a:p>
            <a:pPr marL="347663" lvl="1">
              <a:lnSpc>
                <a:spcPct val="110000"/>
              </a:lnSpc>
              <a:buSzPct val="145000"/>
              <a:buFont typeface="Arial" panose="020B0604020202020204" pitchFamily="34" charset="0"/>
              <a:buChar char="•"/>
            </a:pPr>
            <a:r>
              <a:rPr lang="en-US" dirty="0"/>
              <a:t>Four (4) trustees elected by the county commissioners of the county where the main campus of the college is located.  </a:t>
            </a:r>
          </a:p>
          <a:p>
            <a:pPr marL="347663" lvl="1">
              <a:lnSpc>
                <a:spcPct val="110000"/>
              </a:lnSpc>
              <a:buSzPct val="145000"/>
              <a:buFont typeface="Arial" panose="020B0604020202020204" pitchFamily="34" charset="0"/>
              <a:buChar char="•"/>
            </a:pPr>
            <a:endParaRPr lang="en-US" dirty="0"/>
          </a:p>
          <a:p>
            <a:pPr marL="347663" lvl="1">
              <a:lnSpc>
                <a:spcPct val="110000"/>
              </a:lnSpc>
              <a:buSzPct val="145000"/>
              <a:buFont typeface="Arial" panose="020B0604020202020204" pitchFamily="34" charset="0"/>
              <a:buChar char="•"/>
            </a:pPr>
            <a:r>
              <a:rPr lang="en-US" dirty="0"/>
              <a:t>Two (2) trustees elected by the county commissioners of any county in the college’s administrative area that provides "plant funds" to the college. </a:t>
            </a:r>
          </a:p>
          <a:p>
            <a:pPr>
              <a:lnSpc>
                <a:spcPct val="110000"/>
              </a:lnSpc>
            </a:pPr>
            <a:endParaRPr lang="en-US" dirty="0"/>
          </a:p>
          <a:p>
            <a:pPr>
              <a:lnSpc>
                <a:spcPct val="110000"/>
              </a:lnSpc>
            </a:pPr>
            <a:r>
              <a:rPr lang="en-US" dirty="0"/>
              <a:t>Each county can appoint one commissioner.</a:t>
            </a:r>
          </a:p>
          <a:p>
            <a:pPr marL="0" indent="0">
              <a:lnSpc>
                <a:spcPct val="110000"/>
              </a:lnSpc>
              <a:buNone/>
            </a:pPr>
            <a:endParaRPr lang="en-US" dirty="0"/>
          </a:p>
          <a:p>
            <a:pPr>
              <a:lnSpc>
                <a:spcPct val="110000"/>
              </a:lnSpc>
            </a:pPr>
            <a:r>
              <a:rPr lang="en-US" dirty="0"/>
              <a:t>Plant Funds:  The "</a:t>
            </a:r>
            <a:r>
              <a:rPr lang="en-US" u="sng" dirty="0"/>
              <a:t>tax-levying authority of each institution</a:t>
            </a:r>
            <a:r>
              <a:rPr lang="en-US" dirty="0"/>
              <a:t> shall be responsible for providing adequate needs" for the following budget items:</a:t>
            </a:r>
          </a:p>
          <a:p>
            <a:pPr lvl="1">
              <a:lnSpc>
                <a:spcPct val="110000"/>
              </a:lnSpc>
            </a:pPr>
            <a:r>
              <a:rPr lang="en-US" dirty="0"/>
              <a:t>Acquisition of land; erection of all buildings; alterations and additions to buildings; purchase of automobiles, buses, trucks, and other motor vehicles; </a:t>
            </a:r>
            <a:r>
              <a:rPr lang="en-US" u="sng" dirty="0"/>
              <a:t>purchase or rental of all equipment necessary for the maintenance of buildings and grounds and operation of plants</a:t>
            </a:r>
            <a:r>
              <a:rPr lang="en-US" dirty="0"/>
              <a:t>; </a:t>
            </a:r>
            <a:r>
              <a:rPr lang="en-US" u="sng" dirty="0"/>
              <a:t>and purchase of all furniture and equipment not provided for administrative and instructional purposes</a:t>
            </a:r>
            <a:r>
              <a:rPr lang="en-US" dirty="0"/>
              <a:t>.</a:t>
            </a:r>
          </a:p>
        </p:txBody>
      </p:sp>
    </p:spTree>
    <p:extLst>
      <p:ext uri="{BB962C8B-B14F-4D97-AF65-F5344CB8AC3E}">
        <p14:creationId xmlns:p14="http://schemas.microsoft.com/office/powerpoint/2010/main" val="1284649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60FC-BAB7-1155-879A-1AC897126E6C}"/>
              </a:ext>
            </a:extLst>
          </p:cNvPr>
          <p:cNvSpPr>
            <a:spLocks noGrp="1"/>
          </p:cNvSpPr>
          <p:nvPr>
            <p:ph type="title"/>
          </p:nvPr>
        </p:nvSpPr>
        <p:spPr>
          <a:xfrm>
            <a:off x="1484310" y="132462"/>
            <a:ext cx="10018713" cy="974035"/>
          </a:xfrm>
        </p:spPr>
        <p:txBody>
          <a:bodyPr/>
          <a:lstStyle/>
          <a:p>
            <a:r>
              <a:rPr lang="en-US" dirty="0"/>
              <a:t>Group 2 Delegation</a:t>
            </a:r>
          </a:p>
        </p:txBody>
      </p:sp>
      <p:sp>
        <p:nvSpPr>
          <p:cNvPr id="3" name="Content Placeholder 2">
            <a:extLst>
              <a:ext uri="{FF2B5EF4-FFF2-40B4-BE49-F238E27FC236}">
                <a16:creationId xmlns:a16="http://schemas.microsoft.com/office/drawing/2014/main" id="{B3344F24-046B-A997-9568-7627A1CBECCB}"/>
              </a:ext>
            </a:extLst>
          </p:cNvPr>
          <p:cNvSpPr>
            <a:spLocks noGrp="1"/>
          </p:cNvSpPr>
          <p:nvPr>
            <p:ph idx="1"/>
          </p:nvPr>
        </p:nvSpPr>
        <p:spPr>
          <a:xfrm>
            <a:off x="1484310" y="1339913"/>
            <a:ext cx="10018713" cy="5151421"/>
          </a:xfrm>
        </p:spPr>
        <p:txBody>
          <a:bodyPr>
            <a:normAutofit lnSpcReduction="10000"/>
          </a:bodyPr>
          <a:lstStyle/>
          <a:p>
            <a:pPr>
              <a:lnSpc>
                <a:spcPct val="110000"/>
              </a:lnSpc>
            </a:pPr>
            <a:r>
              <a:rPr lang="en-US" dirty="0"/>
              <a:t>Special Note for Group 2:  County commissioners may delegate the election of one or more of its trustee appointments to a board of education.  If the commissioners do delegate, the following rules apply:</a:t>
            </a:r>
          </a:p>
          <a:p>
            <a:pPr>
              <a:lnSpc>
                <a:spcPct val="110000"/>
              </a:lnSpc>
            </a:pPr>
            <a:endParaRPr lang="en-US" dirty="0"/>
          </a:p>
          <a:p>
            <a:pPr lvl="1">
              <a:lnSpc>
                <a:spcPct val="110000"/>
              </a:lnSpc>
            </a:pPr>
            <a:r>
              <a:rPr lang="en-US" dirty="0"/>
              <a:t>The delegation expires at the end of the trustee’s term but may be renewed by the county.</a:t>
            </a:r>
          </a:p>
          <a:p>
            <a:pPr lvl="1">
              <a:lnSpc>
                <a:spcPct val="110000"/>
              </a:lnSpc>
            </a:pPr>
            <a:r>
              <a:rPr lang="en-US" dirty="0"/>
              <a:t>If the college’s administrative area contains more than one local school administrative unit, the county may delegate the election to those units jointly, meaning the boards of education would have to agree on the person elected as a trustee.</a:t>
            </a:r>
          </a:p>
          <a:p>
            <a:pPr lvl="1">
              <a:lnSpc>
                <a:spcPct val="110000"/>
              </a:lnSpc>
            </a:pPr>
            <a:r>
              <a:rPr lang="en-US" dirty="0"/>
              <a:t>If the board(s) of education has not elected a trustee by May 1, the county shall revoke the delegation and elect the trustee(s).</a:t>
            </a:r>
          </a:p>
          <a:p>
            <a:endParaRPr lang="en-US" dirty="0"/>
          </a:p>
        </p:txBody>
      </p:sp>
    </p:spTree>
    <p:extLst>
      <p:ext uri="{BB962C8B-B14F-4D97-AF65-F5344CB8AC3E}">
        <p14:creationId xmlns:p14="http://schemas.microsoft.com/office/powerpoint/2010/main" val="3107278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6B47-CED5-34A9-DD46-ABF4A6BDFC98}"/>
              </a:ext>
            </a:extLst>
          </p:cNvPr>
          <p:cNvSpPr>
            <a:spLocks noGrp="1"/>
          </p:cNvSpPr>
          <p:nvPr>
            <p:ph type="title"/>
          </p:nvPr>
        </p:nvSpPr>
        <p:spPr>
          <a:xfrm>
            <a:off x="1484310" y="159622"/>
            <a:ext cx="10018713" cy="974035"/>
          </a:xfrm>
        </p:spPr>
        <p:txBody>
          <a:bodyPr/>
          <a:lstStyle/>
          <a:p>
            <a:r>
              <a:rPr lang="en-US" dirty="0"/>
              <a:t>Group 2</a:t>
            </a:r>
          </a:p>
        </p:txBody>
      </p:sp>
      <p:sp>
        <p:nvSpPr>
          <p:cNvPr id="3" name="Content Placeholder 2">
            <a:extLst>
              <a:ext uri="{FF2B5EF4-FFF2-40B4-BE49-F238E27FC236}">
                <a16:creationId xmlns:a16="http://schemas.microsoft.com/office/drawing/2014/main" id="{8ACC28D6-FF5A-5001-3BC1-6648868C9F93}"/>
              </a:ext>
            </a:extLst>
          </p:cNvPr>
          <p:cNvSpPr>
            <a:spLocks noGrp="1"/>
          </p:cNvSpPr>
          <p:nvPr>
            <p:ph idx="1"/>
          </p:nvPr>
        </p:nvSpPr>
        <p:spPr>
          <a:xfrm>
            <a:off x="1547685" y="1416277"/>
            <a:ext cx="10018713" cy="4622384"/>
          </a:xfrm>
        </p:spPr>
        <p:txBody>
          <a:bodyPr>
            <a:normAutofit lnSpcReduction="10000"/>
          </a:bodyPr>
          <a:lstStyle/>
          <a:p>
            <a:pPr>
              <a:lnSpc>
                <a:spcPct val="110000"/>
              </a:lnSpc>
            </a:pPr>
            <a:r>
              <a:rPr lang="en-US" dirty="0"/>
              <a:t>If the college’s administrative area includes a county that did not previously receive appointments (or the county only had 1 seat), but the county does provide plant funds to the college, the county may now elect two trustees.  </a:t>
            </a:r>
          </a:p>
          <a:p>
            <a:pPr>
              <a:lnSpc>
                <a:spcPct val="110000"/>
              </a:lnSpc>
            </a:pPr>
            <a:endParaRPr lang="en-US" dirty="0"/>
          </a:p>
          <a:p>
            <a:pPr lvl="1">
              <a:lnSpc>
                <a:spcPct val="110000"/>
              </a:lnSpc>
            </a:pPr>
            <a:r>
              <a:rPr lang="en-US" dirty="0">
                <a:highlight>
                  <a:srgbClr val="FFFF00"/>
                </a:highlight>
              </a:rPr>
              <a:t>This may occur immediately, but new Trustee(s) would not take place until July 1. </a:t>
            </a:r>
          </a:p>
          <a:p>
            <a:pPr marL="457200" lvl="1" indent="0">
              <a:lnSpc>
                <a:spcPct val="110000"/>
              </a:lnSpc>
              <a:buNone/>
            </a:pPr>
            <a:endParaRPr lang="en-US" dirty="0"/>
          </a:p>
          <a:p>
            <a:pPr>
              <a:lnSpc>
                <a:spcPct val="110000"/>
              </a:lnSpc>
            </a:pPr>
            <a:r>
              <a:rPr lang="en-US" dirty="0"/>
              <a:t>Talk to the county commissioners on how best to structure appointments.</a:t>
            </a:r>
          </a:p>
          <a:p>
            <a:pPr>
              <a:lnSpc>
                <a:spcPct val="110000"/>
              </a:lnSpc>
            </a:pPr>
            <a:endParaRPr lang="en-US" dirty="0"/>
          </a:p>
          <a:p>
            <a:pPr lvl="1">
              <a:lnSpc>
                <a:spcPct val="110000"/>
              </a:lnSpc>
            </a:pPr>
            <a:r>
              <a:rPr lang="en-US" dirty="0"/>
              <a:t>Potentially stagger appointments (1 in 2024, 1 in 2025/26)</a:t>
            </a:r>
          </a:p>
          <a:p>
            <a:pPr marL="0" indent="0">
              <a:buNone/>
            </a:pPr>
            <a:endParaRPr lang="en-US" dirty="0"/>
          </a:p>
        </p:txBody>
      </p:sp>
    </p:spTree>
    <p:extLst>
      <p:ext uri="{BB962C8B-B14F-4D97-AF65-F5344CB8AC3E}">
        <p14:creationId xmlns:p14="http://schemas.microsoft.com/office/powerpoint/2010/main" val="1908004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0DE4-909C-C725-2322-7C7CCAE8D386}"/>
              </a:ext>
            </a:extLst>
          </p:cNvPr>
          <p:cNvSpPr>
            <a:spLocks noGrp="1"/>
          </p:cNvSpPr>
          <p:nvPr>
            <p:ph type="title"/>
          </p:nvPr>
        </p:nvSpPr>
        <p:spPr>
          <a:xfrm>
            <a:off x="1484310" y="132462"/>
            <a:ext cx="10018713" cy="974035"/>
          </a:xfrm>
        </p:spPr>
        <p:txBody>
          <a:bodyPr/>
          <a:lstStyle/>
          <a:p>
            <a:r>
              <a:rPr lang="en-US" dirty="0"/>
              <a:t>Group 2 Scenarios</a:t>
            </a:r>
          </a:p>
        </p:txBody>
      </p:sp>
      <p:sp>
        <p:nvSpPr>
          <p:cNvPr id="3" name="Content Placeholder 2">
            <a:extLst>
              <a:ext uri="{FF2B5EF4-FFF2-40B4-BE49-F238E27FC236}">
                <a16:creationId xmlns:a16="http://schemas.microsoft.com/office/drawing/2014/main" id="{1C12C879-2657-ED95-3F1D-B11E893A8287}"/>
              </a:ext>
            </a:extLst>
          </p:cNvPr>
          <p:cNvSpPr>
            <a:spLocks noGrp="1"/>
          </p:cNvSpPr>
          <p:nvPr>
            <p:ph idx="1"/>
          </p:nvPr>
        </p:nvSpPr>
        <p:spPr>
          <a:xfrm>
            <a:off x="1484310" y="1352902"/>
            <a:ext cx="10018713" cy="4903042"/>
          </a:xfrm>
        </p:spPr>
        <p:txBody>
          <a:bodyPr>
            <a:normAutofit/>
          </a:bodyPr>
          <a:lstStyle/>
          <a:p>
            <a:r>
              <a:rPr lang="en-US" dirty="0"/>
              <a:t>Can the county (A) delegate their appointment power to another county (B) in the service area?</a:t>
            </a:r>
          </a:p>
          <a:p>
            <a:endParaRPr lang="en-US" dirty="0"/>
          </a:p>
          <a:p>
            <a:pPr lvl="1"/>
            <a:r>
              <a:rPr lang="en-US" dirty="0"/>
              <a:t>Not really, but County A could appoint someone that lives in County B.</a:t>
            </a:r>
          </a:p>
          <a:p>
            <a:pPr lvl="1"/>
            <a:endParaRPr lang="en-US" dirty="0"/>
          </a:p>
          <a:p>
            <a:r>
              <a:rPr lang="en-US" dirty="0"/>
              <a:t>Can County A agree to appoint someone from County B?</a:t>
            </a:r>
          </a:p>
          <a:p>
            <a:endParaRPr lang="en-US" dirty="0"/>
          </a:p>
          <a:p>
            <a:pPr lvl="1"/>
            <a:r>
              <a:rPr lang="en-US" dirty="0"/>
              <a:t>Potentially, yes, but all parties would need to be in agreement.</a:t>
            </a:r>
          </a:p>
          <a:p>
            <a:pPr marL="457200" lvl="1" indent="0">
              <a:buNone/>
            </a:pPr>
            <a:endParaRPr lang="en-US" dirty="0"/>
          </a:p>
          <a:p>
            <a:pPr lvl="1"/>
            <a:r>
              <a:rPr lang="en-US" dirty="0"/>
              <a:t>"All trustees shall be residents of the administrative area of the institution for which they are selected or of counties contiguous to the administrative area."</a:t>
            </a:r>
          </a:p>
        </p:txBody>
      </p:sp>
    </p:spTree>
    <p:extLst>
      <p:ext uri="{BB962C8B-B14F-4D97-AF65-F5344CB8AC3E}">
        <p14:creationId xmlns:p14="http://schemas.microsoft.com/office/powerpoint/2010/main" val="1057372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40E0-4794-58B8-49E3-AF8AD6EF97D3}"/>
              </a:ext>
            </a:extLst>
          </p:cNvPr>
          <p:cNvSpPr>
            <a:spLocks noGrp="1"/>
          </p:cNvSpPr>
          <p:nvPr>
            <p:ph type="title"/>
          </p:nvPr>
        </p:nvSpPr>
        <p:spPr>
          <a:xfrm>
            <a:off x="1484310" y="186783"/>
            <a:ext cx="10018713" cy="974035"/>
          </a:xfrm>
        </p:spPr>
        <p:txBody>
          <a:bodyPr/>
          <a:lstStyle/>
          <a:p>
            <a:r>
              <a:rPr lang="en-US" dirty="0"/>
              <a:t>Group 2 Scenarios</a:t>
            </a:r>
          </a:p>
        </p:txBody>
      </p:sp>
      <p:sp>
        <p:nvSpPr>
          <p:cNvPr id="3" name="Content Placeholder 2">
            <a:extLst>
              <a:ext uri="{FF2B5EF4-FFF2-40B4-BE49-F238E27FC236}">
                <a16:creationId xmlns:a16="http://schemas.microsoft.com/office/drawing/2014/main" id="{097C2187-4505-60B0-DC75-2AC2BBDEAE8B}"/>
              </a:ext>
            </a:extLst>
          </p:cNvPr>
          <p:cNvSpPr>
            <a:spLocks noGrp="1"/>
          </p:cNvSpPr>
          <p:nvPr>
            <p:ph idx="1"/>
          </p:nvPr>
        </p:nvSpPr>
        <p:spPr/>
        <p:txBody>
          <a:bodyPr/>
          <a:lstStyle/>
          <a:p>
            <a:r>
              <a:rPr lang="en-US" dirty="0"/>
              <a:t>Will brokered deals stand the test of time?  </a:t>
            </a:r>
          </a:p>
          <a:p>
            <a:pPr marL="0" indent="0">
              <a:buNone/>
            </a:pPr>
            <a:endParaRPr lang="en-US" dirty="0"/>
          </a:p>
          <a:p>
            <a:pPr lvl="1"/>
            <a:r>
              <a:rPr lang="en-US" dirty="0"/>
              <a:t>A new group of county commissioners could vacate any agreement or MOU regarding appointment delegations.</a:t>
            </a:r>
          </a:p>
          <a:p>
            <a:pPr marL="457200" lvl="1" indent="0">
              <a:buNone/>
            </a:pPr>
            <a:endParaRPr lang="en-US" dirty="0"/>
          </a:p>
          <a:p>
            <a:r>
              <a:rPr lang="en-US" dirty="0"/>
              <a:t>Consider asking your legislative delegation for a local act that makes sense for everyone. </a:t>
            </a:r>
          </a:p>
          <a:p>
            <a:endParaRPr lang="en-US" dirty="0"/>
          </a:p>
          <a:p>
            <a:pPr lvl="1"/>
            <a:r>
              <a:rPr lang="en-US" dirty="0"/>
              <a:t>[Or asking your county commissioners to do so] </a:t>
            </a:r>
          </a:p>
          <a:p>
            <a:pPr lvl="1"/>
            <a:r>
              <a:rPr lang="en-US" dirty="0"/>
              <a:t>Three colleges already received special provisions . . . . </a:t>
            </a:r>
          </a:p>
        </p:txBody>
      </p:sp>
    </p:spTree>
    <p:extLst>
      <p:ext uri="{BB962C8B-B14F-4D97-AF65-F5344CB8AC3E}">
        <p14:creationId xmlns:p14="http://schemas.microsoft.com/office/powerpoint/2010/main" val="1456517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BF24-BCFB-A787-0220-A4A5862D2C24}"/>
              </a:ext>
            </a:extLst>
          </p:cNvPr>
          <p:cNvSpPr>
            <a:spLocks noGrp="1"/>
          </p:cNvSpPr>
          <p:nvPr>
            <p:ph type="title"/>
          </p:nvPr>
        </p:nvSpPr>
        <p:spPr/>
        <p:txBody>
          <a:bodyPr/>
          <a:lstStyle/>
          <a:p>
            <a:r>
              <a:rPr lang="en-US" dirty="0"/>
              <a:t>Special Acts</a:t>
            </a:r>
          </a:p>
        </p:txBody>
      </p:sp>
      <p:sp>
        <p:nvSpPr>
          <p:cNvPr id="3" name="Content Placeholder 2">
            <a:extLst>
              <a:ext uri="{FF2B5EF4-FFF2-40B4-BE49-F238E27FC236}">
                <a16:creationId xmlns:a16="http://schemas.microsoft.com/office/drawing/2014/main" id="{D9FE1613-E841-3343-F8A8-C83DD2CEAADC}"/>
              </a:ext>
            </a:extLst>
          </p:cNvPr>
          <p:cNvSpPr>
            <a:spLocks noGrp="1"/>
          </p:cNvSpPr>
          <p:nvPr>
            <p:ph idx="1"/>
          </p:nvPr>
        </p:nvSpPr>
        <p:spPr/>
        <p:txBody>
          <a:bodyPr/>
          <a:lstStyle/>
          <a:p>
            <a:r>
              <a:rPr lang="en-US" dirty="0" err="1"/>
              <a:t>Mayland</a:t>
            </a:r>
            <a:r>
              <a:rPr lang="en-US" dirty="0"/>
              <a:t> CC (Each county gets 2 appointments)</a:t>
            </a:r>
          </a:p>
          <a:p>
            <a:endParaRPr lang="en-US" dirty="0"/>
          </a:p>
          <a:p>
            <a:r>
              <a:rPr lang="en-US" dirty="0"/>
              <a:t>South Piedmont CC (Union – 3; Anson – 2)</a:t>
            </a:r>
          </a:p>
          <a:p>
            <a:endParaRPr lang="en-US" dirty="0"/>
          </a:p>
          <a:p>
            <a:r>
              <a:rPr lang="en-US" dirty="0"/>
              <a:t>Vance-Granville CC (Vance – 4; Granville – 3; Franklin – 2; Warren – 1)</a:t>
            </a:r>
          </a:p>
          <a:p>
            <a:endParaRPr lang="en-US" dirty="0"/>
          </a:p>
          <a:p>
            <a:r>
              <a:rPr lang="en-US" dirty="0"/>
              <a:t>If you find yourself needing a bigger board room after the new legislation, ask your local delegation for a special act to reduce the number of trustees.</a:t>
            </a:r>
          </a:p>
          <a:p>
            <a:endParaRPr lang="en-US" dirty="0"/>
          </a:p>
        </p:txBody>
      </p:sp>
    </p:spTree>
    <p:extLst>
      <p:ext uri="{BB962C8B-B14F-4D97-AF65-F5344CB8AC3E}">
        <p14:creationId xmlns:p14="http://schemas.microsoft.com/office/powerpoint/2010/main" val="298022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30BB-6979-EE24-A6C6-9669FED826F4}"/>
              </a:ext>
            </a:extLst>
          </p:cNvPr>
          <p:cNvSpPr>
            <a:spLocks noGrp="1"/>
          </p:cNvSpPr>
          <p:nvPr>
            <p:ph type="title"/>
          </p:nvPr>
        </p:nvSpPr>
        <p:spPr>
          <a:xfrm>
            <a:off x="1484310" y="222997"/>
            <a:ext cx="10018713" cy="974035"/>
          </a:xfrm>
        </p:spPr>
        <p:txBody>
          <a:bodyPr/>
          <a:lstStyle/>
          <a:p>
            <a:r>
              <a:rPr lang="en-US" dirty="0"/>
              <a:t>College Responsibility </a:t>
            </a:r>
          </a:p>
        </p:txBody>
      </p:sp>
      <p:sp>
        <p:nvSpPr>
          <p:cNvPr id="3" name="Content Placeholder 2">
            <a:extLst>
              <a:ext uri="{FF2B5EF4-FFF2-40B4-BE49-F238E27FC236}">
                <a16:creationId xmlns:a16="http://schemas.microsoft.com/office/drawing/2014/main" id="{F3DB8205-A176-9DE3-7D2D-AD3A17451BA4}"/>
              </a:ext>
            </a:extLst>
          </p:cNvPr>
          <p:cNvSpPr>
            <a:spLocks noGrp="1"/>
          </p:cNvSpPr>
          <p:nvPr>
            <p:ph idx="1"/>
          </p:nvPr>
        </p:nvSpPr>
        <p:spPr>
          <a:xfrm>
            <a:off x="1484310" y="1279288"/>
            <a:ext cx="10018713" cy="5056951"/>
          </a:xfrm>
        </p:spPr>
        <p:txBody>
          <a:bodyPr>
            <a:normAutofit fontScale="77500" lnSpcReduction="20000"/>
          </a:bodyPr>
          <a:lstStyle/>
          <a:p>
            <a:pPr>
              <a:lnSpc>
                <a:spcPct val="120000"/>
              </a:lnSpc>
            </a:pPr>
            <a:r>
              <a:rPr lang="en-US" sz="3100" b="1" u="sng" dirty="0"/>
              <a:t>Oversight, oversight, oversight</a:t>
            </a:r>
            <a:r>
              <a:rPr lang="en-US" sz="3100" b="1" dirty="0"/>
              <a:t> </a:t>
            </a:r>
            <a:r>
              <a:rPr lang="en-US" sz="3100" dirty="0"/>
              <a:t>– the program is the College’s responsibility and when something goes wrong, expect the licensing/ credentialing body to want to speak directly to the President.</a:t>
            </a:r>
          </a:p>
          <a:p>
            <a:pPr>
              <a:lnSpc>
                <a:spcPct val="120000"/>
              </a:lnSpc>
            </a:pPr>
            <a:endParaRPr lang="en-US" sz="3100" dirty="0"/>
          </a:p>
          <a:p>
            <a:pPr>
              <a:lnSpc>
                <a:spcPct val="120000"/>
              </a:lnSpc>
            </a:pPr>
            <a:r>
              <a:rPr lang="en-US" sz="3100" dirty="0"/>
              <a:t>Have a clear top-down approach regarding program expectations set by the President, down to instructors.</a:t>
            </a:r>
          </a:p>
          <a:p>
            <a:pPr>
              <a:lnSpc>
                <a:spcPct val="120000"/>
              </a:lnSpc>
            </a:pPr>
            <a:endParaRPr lang="en-US" sz="3100" dirty="0"/>
          </a:p>
          <a:p>
            <a:pPr>
              <a:lnSpc>
                <a:spcPct val="120000"/>
              </a:lnSpc>
            </a:pPr>
            <a:r>
              <a:rPr lang="en-US" sz="3100" dirty="0"/>
              <a:t>Regularly audit and set accountability standards</a:t>
            </a:r>
          </a:p>
          <a:p>
            <a:pPr lvl="1">
              <a:lnSpc>
                <a:spcPct val="120000"/>
              </a:lnSpc>
            </a:pPr>
            <a:r>
              <a:rPr lang="en-US" sz="3100" dirty="0"/>
              <a:t>Create a culture where staff may report issues to the Director</a:t>
            </a:r>
          </a:p>
          <a:p>
            <a:pPr marL="457200" lvl="1" indent="0">
              <a:lnSpc>
                <a:spcPct val="120000"/>
              </a:lnSpc>
              <a:buNone/>
            </a:pPr>
            <a:endParaRPr lang="en-US" sz="3100" dirty="0"/>
          </a:p>
          <a:p>
            <a:pPr>
              <a:lnSpc>
                <a:spcPct val="120000"/>
              </a:lnSpc>
            </a:pPr>
            <a:r>
              <a:rPr lang="en-US" sz="3100" dirty="0"/>
              <a:t>When problems arise, whatever they may be – Be Proactive</a:t>
            </a:r>
          </a:p>
          <a:p>
            <a:pPr lvl="1">
              <a:lnSpc>
                <a:spcPct val="120000"/>
              </a:lnSpc>
            </a:pPr>
            <a:r>
              <a:rPr lang="en-US" sz="3100" dirty="0"/>
              <a:t>Consider asking the State to come in and review the program</a:t>
            </a:r>
          </a:p>
          <a:p>
            <a:pPr lvl="1">
              <a:lnSpc>
                <a:spcPct val="120000"/>
              </a:lnSpc>
            </a:pPr>
            <a:r>
              <a:rPr lang="en-US" sz="3100" dirty="0"/>
              <a:t>Take corrective measures before the state takes final action</a:t>
            </a:r>
            <a:endParaRPr lang="en-US" dirty="0"/>
          </a:p>
        </p:txBody>
      </p:sp>
    </p:spTree>
    <p:extLst>
      <p:ext uri="{BB962C8B-B14F-4D97-AF65-F5344CB8AC3E}">
        <p14:creationId xmlns:p14="http://schemas.microsoft.com/office/powerpoint/2010/main" val="2175890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65AF-C79E-43DC-2D04-FE80D61E70AB}"/>
              </a:ext>
            </a:extLst>
          </p:cNvPr>
          <p:cNvSpPr>
            <a:spLocks noGrp="1"/>
          </p:cNvSpPr>
          <p:nvPr>
            <p:ph type="title"/>
          </p:nvPr>
        </p:nvSpPr>
        <p:spPr/>
        <p:txBody>
          <a:bodyPr/>
          <a:lstStyle/>
          <a:p>
            <a:r>
              <a:rPr lang="en-US" dirty="0"/>
              <a:t>Group 3</a:t>
            </a:r>
          </a:p>
        </p:txBody>
      </p:sp>
      <p:sp>
        <p:nvSpPr>
          <p:cNvPr id="3" name="Content Placeholder 2">
            <a:extLst>
              <a:ext uri="{FF2B5EF4-FFF2-40B4-BE49-F238E27FC236}">
                <a16:creationId xmlns:a16="http://schemas.microsoft.com/office/drawing/2014/main" id="{64CE5CAA-3EA9-57A1-D9EC-D3B4ACB59E0F}"/>
              </a:ext>
            </a:extLst>
          </p:cNvPr>
          <p:cNvSpPr>
            <a:spLocks noGrp="1"/>
          </p:cNvSpPr>
          <p:nvPr>
            <p:ph idx="1"/>
          </p:nvPr>
        </p:nvSpPr>
        <p:spPr/>
        <p:txBody>
          <a:bodyPr/>
          <a:lstStyle/>
          <a:p>
            <a:r>
              <a:rPr lang="en-US" dirty="0"/>
              <a:t>SGA President/Chair – but only if the Board of Trustees agrees.</a:t>
            </a:r>
          </a:p>
          <a:p>
            <a:pPr lvl="1"/>
            <a:r>
              <a:rPr lang="en-US" dirty="0"/>
              <a:t>Keep your current SGA President,</a:t>
            </a:r>
          </a:p>
          <a:p>
            <a:pPr lvl="1"/>
            <a:r>
              <a:rPr lang="en-US" dirty="0"/>
              <a:t>In the springtime, make a determination about whether the next one will serve.</a:t>
            </a:r>
          </a:p>
          <a:p>
            <a:pPr marL="457200" lvl="1" indent="0">
              <a:buNone/>
            </a:pPr>
            <a:endParaRPr lang="en-US" dirty="0"/>
          </a:p>
          <a:p>
            <a:pPr marL="347663" lvl="1">
              <a:buSzPct val="145000"/>
              <a:buFont typeface="Arial" panose="020B0604020202020204" pitchFamily="34" charset="0"/>
              <a:buChar char="•"/>
            </a:pPr>
            <a:r>
              <a:rPr lang="en-US" dirty="0"/>
              <a:t>Two options on </a:t>
            </a:r>
            <a:r>
              <a:rPr lang="en-US" i="1" dirty="0"/>
              <a:t>how </a:t>
            </a:r>
            <a:r>
              <a:rPr lang="en-US" dirty="0"/>
              <a:t>to decide:</a:t>
            </a:r>
          </a:p>
          <a:p>
            <a:pPr marL="796925" lvl="2">
              <a:buFont typeface="Wingdings" panose="05000000000000000000" pitchFamily="2" charset="2"/>
              <a:buChar char="§"/>
            </a:pPr>
            <a:r>
              <a:rPr lang="en-US" dirty="0"/>
              <a:t>Adopt a policy/by-law that applies indefinitely (until changed),</a:t>
            </a:r>
          </a:p>
          <a:p>
            <a:pPr marL="796925" lvl="2">
              <a:buFont typeface="Wingdings" panose="05000000000000000000" pitchFamily="2" charset="2"/>
              <a:buChar char="§"/>
            </a:pPr>
            <a:r>
              <a:rPr lang="en-US" dirty="0"/>
              <a:t>Make an annual determination.</a:t>
            </a:r>
          </a:p>
        </p:txBody>
      </p:sp>
    </p:spTree>
    <p:extLst>
      <p:ext uri="{BB962C8B-B14F-4D97-AF65-F5344CB8AC3E}">
        <p14:creationId xmlns:p14="http://schemas.microsoft.com/office/powerpoint/2010/main" val="2804704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BA4A-DDFB-DE3B-E6D4-7C5C57363D2B}"/>
              </a:ext>
            </a:extLst>
          </p:cNvPr>
          <p:cNvSpPr>
            <a:spLocks noGrp="1"/>
          </p:cNvSpPr>
          <p:nvPr>
            <p:ph type="title"/>
          </p:nvPr>
        </p:nvSpPr>
        <p:spPr/>
        <p:txBody>
          <a:bodyPr/>
          <a:lstStyle/>
          <a:p>
            <a:r>
              <a:rPr lang="en-US" dirty="0"/>
              <a:t>Governance</a:t>
            </a:r>
          </a:p>
        </p:txBody>
      </p:sp>
      <p:sp>
        <p:nvSpPr>
          <p:cNvPr id="3" name="Content Placeholder 2">
            <a:extLst>
              <a:ext uri="{FF2B5EF4-FFF2-40B4-BE49-F238E27FC236}">
                <a16:creationId xmlns:a16="http://schemas.microsoft.com/office/drawing/2014/main" id="{FBF8053B-4298-4A56-065C-0985245DE8E9}"/>
              </a:ext>
            </a:extLst>
          </p:cNvPr>
          <p:cNvSpPr>
            <a:spLocks noGrp="1"/>
          </p:cNvSpPr>
          <p:nvPr>
            <p:ph idx="1"/>
          </p:nvPr>
        </p:nvSpPr>
        <p:spPr/>
        <p:txBody>
          <a:bodyPr>
            <a:normAutofit/>
          </a:bodyPr>
          <a:lstStyle/>
          <a:p>
            <a:r>
              <a:rPr lang="en-US" dirty="0">
                <a:effectLst/>
                <a:ea typeface="Calibri" panose="020F0502020204030204" pitchFamily="34" charset="0"/>
              </a:rPr>
              <a:t>State Board of Community College approval is now required for the "reelection" of a college president or chief administrative officer.</a:t>
            </a:r>
            <a:r>
              <a:rPr lang="en-US" b="1" dirty="0">
                <a:effectLst/>
                <a:ea typeface="Calibri" panose="020F0502020204030204" pitchFamily="34" charset="0"/>
              </a:rPr>
              <a:t>  </a:t>
            </a:r>
          </a:p>
          <a:p>
            <a:pPr marL="0" indent="0">
              <a:buNone/>
            </a:pPr>
            <a:endParaRPr lang="en-US" b="1" dirty="0">
              <a:effectLst/>
              <a:ea typeface="Calibri" panose="020F0502020204030204" pitchFamily="34" charset="0"/>
            </a:endParaRPr>
          </a:p>
          <a:p>
            <a:r>
              <a:rPr lang="en-US" dirty="0">
                <a:effectLst/>
                <a:ea typeface="Calibri" panose="020F0502020204030204" pitchFamily="34" charset="0"/>
              </a:rPr>
              <a:t>The term "reelection" is not defined, it will likely be interpreted as an extension of the president’s or chief administrative officer's contract. </a:t>
            </a:r>
          </a:p>
          <a:p>
            <a:pPr marL="0" indent="0">
              <a:buNone/>
            </a:pPr>
            <a:endParaRPr lang="en-US" dirty="0">
              <a:effectLst/>
              <a:ea typeface="Calibri" panose="020F0502020204030204" pitchFamily="34" charset="0"/>
            </a:endParaRPr>
          </a:p>
          <a:p>
            <a:r>
              <a:rPr lang="en-US" dirty="0"/>
              <a:t>Waiting on procedures or potential changes to the NC Community College Code.</a:t>
            </a:r>
          </a:p>
          <a:p>
            <a:pPr marL="0" indent="0">
              <a:buNone/>
            </a:pPr>
            <a:endParaRPr lang="en-US" dirty="0"/>
          </a:p>
          <a:p>
            <a:r>
              <a:rPr lang="en-US" dirty="0"/>
              <a:t>Until a rule or policy provision is in place, I recommend submitting contract extensions to the System Office for "approval."  </a:t>
            </a:r>
          </a:p>
        </p:txBody>
      </p:sp>
    </p:spTree>
    <p:extLst>
      <p:ext uri="{BB962C8B-B14F-4D97-AF65-F5344CB8AC3E}">
        <p14:creationId xmlns:p14="http://schemas.microsoft.com/office/powerpoint/2010/main" val="3834322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9537-A344-4A3B-A891-57E6982B9220}"/>
              </a:ext>
            </a:extLst>
          </p:cNvPr>
          <p:cNvSpPr>
            <a:spLocks noGrp="1"/>
          </p:cNvSpPr>
          <p:nvPr>
            <p:ph type="ctrTitle"/>
          </p:nvPr>
        </p:nvSpPr>
        <p:spPr>
          <a:xfrm>
            <a:off x="2928401" y="1380068"/>
            <a:ext cx="8574622" cy="3125025"/>
          </a:xfrm>
        </p:spPr>
        <p:txBody>
          <a:bodyPr anchor="t" anchorCtr="0">
            <a:normAutofit/>
          </a:bodyPr>
          <a:lstStyle/>
          <a:p>
            <a:pPr algn="ctr"/>
            <a:r>
              <a:rPr lang="en-US" sz="3600"/>
              <a:t>K. Dean Shatley, II</a:t>
            </a:r>
            <a:br>
              <a:rPr lang="en-US" sz="3600"/>
            </a:br>
            <a:r>
              <a:rPr lang="en-US" sz="3600"/>
              <a:t>Campbell Shatley, PLLC</a:t>
            </a:r>
            <a:br>
              <a:rPr lang="en-US" sz="3600"/>
            </a:br>
            <a:r>
              <a:rPr lang="en-US" sz="3600"/>
              <a:t>674 Merrimon Ave., Suite 210</a:t>
            </a:r>
            <a:br>
              <a:rPr lang="en-US" sz="3600"/>
            </a:br>
            <a:r>
              <a:rPr lang="en-US" sz="3600"/>
              <a:t>Asheville, NC  28804</a:t>
            </a:r>
            <a:br>
              <a:rPr lang="en-US" sz="3600"/>
            </a:br>
            <a:r>
              <a:rPr lang="en-US" sz="3600"/>
              <a:t>(828) 398-2775</a:t>
            </a:r>
            <a:endParaRPr lang="en-US" sz="3600" dirty="0"/>
          </a:p>
        </p:txBody>
      </p:sp>
    </p:spTree>
    <p:extLst>
      <p:ext uri="{BB962C8B-B14F-4D97-AF65-F5344CB8AC3E}">
        <p14:creationId xmlns:p14="http://schemas.microsoft.com/office/powerpoint/2010/main" val="53995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29CC-6214-A320-3476-337850B87752}"/>
              </a:ext>
            </a:extLst>
          </p:cNvPr>
          <p:cNvSpPr>
            <a:spLocks noGrp="1"/>
          </p:cNvSpPr>
          <p:nvPr>
            <p:ph type="title"/>
          </p:nvPr>
        </p:nvSpPr>
        <p:spPr/>
        <p:txBody>
          <a:bodyPr/>
          <a:lstStyle/>
          <a:p>
            <a:r>
              <a:rPr lang="en-US" dirty="0"/>
              <a:t>First Responder Employees</a:t>
            </a:r>
          </a:p>
        </p:txBody>
      </p:sp>
      <p:sp>
        <p:nvSpPr>
          <p:cNvPr id="3" name="Content Placeholder 2">
            <a:extLst>
              <a:ext uri="{FF2B5EF4-FFF2-40B4-BE49-F238E27FC236}">
                <a16:creationId xmlns:a16="http://schemas.microsoft.com/office/drawing/2014/main" id="{523AD524-6814-D468-E61F-AC01565DEE17}"/>
              </a:ext>
            </a:extLst>
          </p:cNvPr>
          <p:cNvSpPr>
            <a:spLocks noGrp="1"/>
          </p:cNvSpPr>
          <p:nvPr>
            <p:ph idx="1"/>
          </p:nvPr>
        </p:nvSpPr>
        <p:spPr/>
        <p:txBody>
          <a:bodyPr>
            <a:normAutofit/>
          </a:bodyPr>
          <a:lstStyle/>
          <a:p>
            <a:r>
              <a:rPr lang="en-US" dirty="0"/>
              <a:t>Know who is coming onto your campus to "teach" for the College</a:t>
            </a:r>
          </a:p>
          <a:p>
            <a:pPr lvl="1"/>
            <a:r>
              <a:rPr lang="en-US" dirty="0"/>
              <a:t>Full-time instructors</a:t>
            </a:r>
          </a:p>
          <a:p>
            <a:pPr lvl="1"/>
            <a:r>
              <a:rPr lang="en-US" dirty="0"/>
              <a:t>Part-time instructors</a:t>
            </a:r>
          </a:p>
          <a:p>
            <a:pPr lvl="1"/>
            <a:r>
              <a:rPr lang="en-US" dirty="0"/>
              <a:t>One-off instructors</a:t>
            </a:r>
          </a:p>
          <a:p>
            <a:pPr lvl="1"/>
            <a:r>
              <a:rPr lang="en-US" dirty="0"/>
              <a:t>Role players and other independent contractors</a:t>
            </a:r>
          </a:p>
          <a:p>
            <a:pPr marL="457200" lvl="1" indent="0">
              <a:buNone/>
            </a:pPr>
            <a:endParaRPr lang="en-US" dirty="0"/>
          </a:p>
        </p:txBody>
      </p:sp>
    </p:spTree>
    <p:extLst>
      <p:ext uri="{BB962C8B-B14F-4D97-AF65-F5344CB8AC3E}">
        <p14:creationId xmlns:p14="http://schemas.microsoft.com/office/powerpoint/2010/main" val="15858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4482-6FF3-CAC4-F517-AA68D6155C19}"/>
              </a:ext>
            </a:extLst>
          </p:cNvPr>
          <p:cNvSpPr>
            <a:spLocks noGrp="1"/>
          </p:cNvSpPr>
          <p:nvPr>
            <p:ph type="title"/>
          </p:nvPr>
        </p:nvSpPr>
        <p:spPr/>
        <p:txBody>
          <a:bodyPr/>
          <a:lstStyle/>
          <a:p>
            <a:r>
              <a:rPr lang="en-US" dirty="0"/>
              <a:t>First Responder Employees</a:t>
            </a:r>
          </a:p>
        </p:txBody>
      </p:sp>
      <p:sp>
        <p:nvSpPr>
          <p:cNvPr id="3" name="Content Placeholder 2">
            <a:extLst>
              <a:ext uri="{FF2B5EF4-FFF2-40B4-BE49-F238E27FC236}">
                <a16:creationId xmlns:a16="http://schemas.microsoft.com/office/drawing/2014/main" id="{8F68BF9C-1185-D453-BC16-CC2F8675A9D5}"/>
              </a:ext>
            </a:extLst>
          </p:cNvPr>
          <p:cNvSpPr>
            <a:spLocks noGrp="1"/>
          </p:cNvSpPr>
          <p:nvPr>
            <p:ph idx="1"/>
          </p:nvPr>
        </p:nvSpPr>
        <p:spPr>
          <a:xfrm>
            <a:off x="1484310" y="1669774"/>
            <a:ext cx="10018713" cy="4802267"/>
          </a:xfrm>
        </p:spPr>
        <p:txBody>
          <a:bodyPr>
            <a:normAutofit/>
          </a:bodyPr>
          <a:lstStyle/>
          <a:p>
            <a:r>
              <a:rPr lang="en-US" dirty="0"/>
              <a:t>Does everyone of these people understand the College’s expectations for professionalism, high academic standards, and appropriate personal conduct?</a:t>
            </a:r>
          </a:p>
          <a:p>
            <a:endParaRPr lang="en-US" dirty="0"/>
          </a:p>
          <a:p>
            <a:pPr lvl="1"/>
            <a:r>
              <a:rPr lang="en-US" dirty="0"/>
              <a:t>What training have they received?</a:t>
            </a:r>
          </a:p>
          <a:p>
            <a:pPr lvl="1"/>
            <a:r>
              <a:rPr lang="en-US" dirty="0"/>
              <a:t>Do they understand your College’s culture?</a:t>
            </a:r>
          </a:p>
          <a:p>
            <a:pPr lvl="1"/>
            <a:r>
              <a:rPr lang="en-US" dirty="0"/>
              <a:t>Side Bar – Do we have to pay them for the training?</a:t>
            </a:r>
          </a:p>
          <a:p>
            <a:pPr lvl="1"/>
            <a:endParaRPr lang="en-US" dirty="0"/>
          </a:p>
          <a:p>
            <a:pPr marL="457200" lvl="1" indent="0" algn="ctr">
              <a:buNone/>
            </a:pPr>
            <a:r>
              <a:rPr lang="en-US" b="1" dirty="0"/>
              <a:t>Simply because the person works for </a:t>
            </a:r>
          </a:p>
          <a:p>
            <a:pPr marL="457200" lvl="1" indent="0" algn="ctr">
              <a:buNone/>
            </a:pPr>
            <a:r>
              <a:rPr lang="en-US" b="1" dirty="0"/>
              <a:t>the local PD, EMS, or Fire Department </a:t>
            </a:r>
          </a:p>
          <a:p>
            <a:pPr marL="457200" lvl="1" indent="0" algn="ctr">
              <a:buNone/>
            </a:pPr>
            <a:r>
              <a:rPr lang="en-US" b="1" dirty="0"/>
              <a:t>doesn’t mean they understand </a:t>
            </a:r>
          </a:p>
          <a:p>
            <a:pPr marL="457200" lvl="1" indent="0" algn="ctr">
              <a:buNone/>
            </a:pPr>
            <a:r>
              <a:rPr lang="en-US" b="1" dirty="0"/>
              <a:t>the culture at your College. </a:t>
            </a:r>
          </a:p>
          <a:p>
            <a:endParaRPr lang="en-US" dirty="0"/>
          </a:p>
        </p:txBody>
      </p:sp>
    </p:spTree>
    <p:extLst>
      <p:ext uri="{BB962C8B-B14F-4D97-AF65-F5344CB8AC3E}">
        <p14:creationId xmlns:p14="http://schemas.microsoft.com/office/powerpoint/2010/main" val="246414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32EA-CDF5-B598-18F6-F6B1474B9920}"/>
              </a:ext>
            </a:extLst>
          </p:cNvPr>
          <p:cNvSpPr>
            <a:spLocks noGrp="1"/>
          </p:cNvSpPr>
          <p:nvPr>
            <p:ph type="title"/>
          </p:nvPr>
        </p:nvSpPr>
        <p:spPr/>
        <p:txBody>
          <a:bodyPr/>
          <a:lstStyle/>
          <a:p>
            <a:r>
              <a:rPr lang="en-US" dirty="0"/>
              <a:t>First Responder Employees &amp; Students</a:t>
            </a:r>
          </a:p>
        </p:txBody>
      </p:sp>
      <p:sp>
        <p:nvSpPr>
          <p:cNvPr id="3" name="Content Placeholder 2">
            <a:extLst>
              <a:ext uri="{FF2B5EF4-FFF2-40B4-BE49-F238E27FC236}">
                <a16:creationId xmlns:a16="http://schemas.microsoft.com/office/drawing/2014/main" id="{59287666-8E9D-90EF-31E0-005223ACAEFF}"/>
              </a:ext>
            </a:extLst>
          </p:cNvPr>
          <p:cNvSpPr>
            <a:spLocks noGrp="1"/>
          </p:cNvSpPr>
          <p:nvPr>
            <p:ph idx="1"/>
          </p:nvPr>
        </p:nvSpPr>
        <p:spPr/>
        <p:txBody>
          <a:bodyPr/>
          <a:lstStyle/>
          <a:p>
            <a:r>
              <a:rPr lang="en-US" dirty="0"/>
              <a:t>Chuck is a part-time instructor at Tarheel Community College.  He also works full-time as a police officer for Mayberry PD.  </a:t>
            </a:r>
          </a:p>
          <a:p>
            <a:pPr marL="0" indent="0">
              <a:buNone/>
            </a:pPr>
            <a:endParaRPr lang="en-US" dirty="0"/>
          </a:p>
          <a:p>
            <a:r>
              <a:rPr lang="en-US" dirty="0"/>
              <a:t>Emma is a dispatcher for Mayberry PD.  Her chief recommended she become a certified LEO and agreed to pay for her training at </a:t>
            </a:r>
            <a:r>
              <a:rPr lang="en-US" dirty="0" err="1"/>
              <a:t>TCC</a:t>
            </a:r>
            <a:r>
              <a:rPr lang="en-US" dirty="0"/>
              <a:t>.</a:t>
            </a:r>
          </a:p>
          <a:p>
            <a:pPr marL="0" indent="0">
              <a:buNone/>
            </a:pPr>
            <a:endParaRPr lang="en-US" dirty="0"/>
          </a:p>
          <a:p>
            <a:r>
              <a:rPr lang="en-US" dirty="0"/>
              <a:t>Emma is in the break room at work with Chuck and some LEO’s who are giving Chuck a good ribbing.   Emma laughs which embarrasses Chuck since he is one of her "teachers" at TCC.  </a:t>
            </a:r>
          </a:p>
          <a:p>
            <a:endParaRPr lang="en-US" dirty="0"/>
          </a:p>
        </p:txBody>
      </p:sp>
    </p:spTree>
    <p:extLst>
      <p:ext uri="{BB962C8B-B14F-4D97-AF65-F5344CB8AC3E}">
        <p14:creationId xmlns:p14="http://schemas.microsoft.com/office/powerpoint/2010/main" val="198507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C49F-B943-8AFC-AD17-8B62A41D8385}"/>
              </a:ext>
            </a:extLst>
          </p:cNvPr>
          <p:cNvSpPr>
            <a:spLocks noGrp="1"/>
          </p:cNvSpPr>
          <p:nvPr>
            <p:ph type="title"/>
          </p:nvPr>
        </p:nvSpPr>
        <p:spPr/>
        <p:txBody>
          <a:bodyPr/>
          <a:lstStyle/>
          <a:p>
            <a:r>
              <a:rPr lang="en-US" dirty="0"/>
              <a:t>Chuck and Emma</a:t>
            </a:r>
          </a:p>
        </p:txBody>
      </p:sp>
      <p:sp>
        <p:nvSpPr>
          <p:cNvPr id="3" name="Content Placeholder 2">
            <a:extLst>
              <a:ext uri="{FF2B5EF4-FFF2-40B4-BE49-F238E27FC236}">
                <a16:creationId xmlns:a16="http://schemas.microsoft.com/office/drawing/2014/main" id="{0729EBBF-0512-65A3-BDE4-C6EEB1C92ABF}"/>
              </a:ext>
            </a:extLst>
          </p:cNvPr>
          <p:cNvSpPr>
            <a:spLocks noGrp="1"/>
          </p:cNvSpPr>
          <p:nvPr>
            <p:ph idx="1"/>
          </p:nvPr>
        </p:nvSpPr>
        <p:spPr/>
        <p:txBody>
          <a:bodyPr/>
          <a:lstStyle/>
          <a:p>
            <a:r>
              <a:rPr lang="en-US" dirty="0"/>
              <a:t>The following week, Chuck is teaching a class in which Emma is in attendance.  Chuck retaliates against Emma by:</a:t>
            </a:r>
          </a:p>
          <a:p>
            <a:pPr marL="0" indent="0">
              <a:buNone/>
            </a:pPr>
            <a:endParaRPr lang="en-US" dirty="0"/>
          </a:p>
          <a:p>
            <a:pPr lvl="1"/>
            <a:r>
              <a:rPr lang="en-US" dirty="0"/>
              <a:t>Requiring her to take additional physical training (PT)</a:t>
            </a:r>
          </a:p>
          <a:p>
            <a:pPr lvl="1"/>
            <a:r>
              <a:rPr lang="en-US" dirty="0"/>
              <a:t>Making her serve in a physical role-playing exercise, and hitting her in the face</a:t>
            </a:r>
          </a:p>
          <a:p>
            <a:pPr lvl="1"/>
            <a:r>
              <a:rPr lang="en-US" dirty="0"/>
              <a:t>Accuses her of cheating on a test and recommends her dismissal from the program</a:t>
            </a:r>
          </a:p>
          <a:p>
            <a:pPr lvl="1"/>
            <a:endParaRPr lang="en-US" dirty="0"/>
          </a:p>
          <a:p>
            <a:pPr marL="457200" lvl="1" indent="0">
              <a:buNone/>
            </a:pPr>
            <a:r>
              <a:rPr lang="en-US" b="1" dirty="0"/>
              <a:t>Can we expect Chuck to know these retaliatory acts are wrong?</a:t>
            </a:r>
          </a:p>
          <a:p>
            <a:endParaRPr lang="en-US" dirty="0"/>
          </a:p>
        </p:txBody>
      </p:sp>
    </p:spTree>
    <p:extLst>
      <p:ext uri="{BB962C8B-B14F-4D97-AF65-F5344CB8AC3E}">
        <p14:creationId xmlns:p14="http://schemas.microsoft.com/office/powerpoint/2010/main" val="3763320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49">
      <a:dk1>
        <a:sysClr val="windowText" lastClr="000000"/>
      </a:dk1>
      <a:lt1>
        <a:srgbClr val="FFFFFF"/>
      </a:lt1>
      <a:dk2>
        <a:srgbClr val="000000"/>
      </a:dk2>
      <a:lt2>
        <a:srgbClr val="FFFFFF"/>
      </a:lt2>
      <a:accent1>
        <a:srgbClr val="C00000"/>
      </a:accent1>
      <a:accent2>
        <a:srgbClr val="000000"/>
      </a:accent2>
      <a:accent3>
        <a:srgbClr val="000000"/>
      </a:accent3>
      <a:accent4>
        <a:srgbClr val="000000"/>
      </a:accent4>
      <a:accent5>
        <a:srgbClr val="5F5F5F"/>
      </a:accent5>
      <a:accent6>
        <a:srgbClr val="000000"/>
      </a:accent6>
      <a:hlink>
        <a:srgbClr val="5F5F5F"/>
      </a:hlink>
      <a:folHlink>
        <a:srgbClr val="919191"/>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3151</TotalTime>
  <Words>3035</Words>
  <Application>Microsoft Office PowerPoint</Application>
  <PresentationFormat>Widescreen</PresentationFormat>
  <Paragraphs>356</Paragraphs>
  <Slides>52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ADLaM Display</vt:lpstr>
      <vt:lpstr>Arial</vt:lpstr>
      <vt:lpstr>Arial Nova</vt:lpstr>
      <vt:lpstr>Calibri</vt:lpstr>
      <vt:lpstr>Comic Sans MS</vt:lpstr>
      <vt:lpstr>Corbel</vt:lpstr>
      <vt:lpstr>Courier New</vt:lpstr>
      <vt:lpstr>Times New Roman</vt:lpstr>
      <vt:lpstr>Wingdings</vt:lpstr>
      <vt:lpstr>Parallax</vt:lpstr>
      <vt:lpstr>NCACCT Legal Seminar</vt:lpstr>
      <vt:lpstr>Road Map</vt:lpstr>
      <vt:lpstr>First Responder Programs</vt:lpstr>
      <vt:lpstr>First Responder Programs </vt:lpstr>
      <vt:lpstr>College Responsibility </vt:lpstr>
      <vt:lpstr>First Responder Employees</vt:lpstr>
      <vt:lpstr>First Responder Employees</vt:lpstr>
      <vt:lpstr>First Responder Employees &amp; Students</vt:lpstr>
      <vt:lpstr>Chuck and Emma</vt:lpstr>
      <vt:lpstr>Chuck &amp; Emma, Act 2</vt:lpstr>
      <vt:lpstr>Chuck &amp; Emma, Act 3</vt:lpstr>
      <vt:lpstr>Summary</vt:lpstr>
      <vt:lpstr>Preventing and  Averting ADA Claims</vt:lpstr>
      <vt:lpstr>ADA Overview</vt:lpstr>
      <vt:lpstr>Mental Health and the ADA</vt:lpstr>
      <vt:lpstr>Managing Faculty and Staff  Mental Health Issues</vt:lpstr>
      <vt:lpstr>Leave as a Reasonable Accommodation – Questions to Ask</vt:lpstr>
      <vt:lpstr>Work from Home Requests</vt:lpstr>
      <vt:lpstr>Reduction in Force</vt:lpstr>
      <vt:lpstr>PowerPoint Presentation</vt:lpstr>
      <vt:lpstr>Falling off the Cliff or Taking a Leap?</vt:lpstr>
      <vt:lpstr>PowerPoint Presentation</vt:lpstr>
      <vt:lpstr>PowerPoint Presentation</vt:lpstr>
      <vt:lpstr>Keep in Mind</vt:lpstr>
      <vt:lpstr>What does all this mean?</vt:lpstr>
      <vt:lpstr>Preliminary Determination</vt:lpstr>
      <vt:lpstr>Preliminary Determination</vt:lpstr>
      <vt:lpstr>RIF Criteria</vt:lpstr>
      <vt:lpstr>Apply the Criteria</vt:lpstr>
      <vt:lpstr>Hearings (if required in policy)</vt:lpstr>
      <vt:lpstr>Preparing for the Cliff</vt:lpstr>
      <vt:lpstr>Preparing for the Cliff</vt:lpstr>
      <vt:lpstr>Preparing for the Cliff</vt:lpstr>
      <vt:lpstr>Preparing for the Cliff</vt:lpstr>
      <vt:lpstr>Preparing for the Cliff  Ancillary Financial Impact</vt:lpstr>
      <vt:lpstr>Preparing for the Cliff Performance Considerations </vt:lpstr>
      <vt:lpstr>Preparing for the Cliff Legal Review</vt:lpstr>
      <vt:lpstr>Preparing for the Cliff  Communication Plan </vt:lpstr>
      <vt:lpstr>Preparing for the Cliff  Mitigating Options</vt:lpstr>
      <vt:lpstr>Preparing for the Cliff Mitigating Options</vt:lpstr>
      <vt:lpstr>Governance Changes</vt:lpstr>
      <vt:lpstr>Board Restructuring</vt:lpstr>
      <vt:lpstr>Group 1</vt:lpstr>
      <vt:lpstr>Group 2</vt:lpstr>
      <vt:lpstr>Group 2 Delegation</vt:lpstr>
      <vt:lpstr>Group 2</vt:lpstr>
      <vt:lpstr>Group 2 Scenarios</vt:lpstr>
      <vt:lpstr>Group 2 Scenarios</vt:lpstr>
      <vt:lpstr>Special Acts</vt:lpstr>
      <vt:lpstr>Group 3</vt:lpstr>
      <vt:lpstr>Governance</vt:lpstr>
      <vt:lpstr>K. Dean Shatley, II Campbell Shatley, PLLC 674 Merrimon Ave., Suite 210 Asheville, NC  28804 (828) 398-2775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Lovitt</dc:creator>
  <cp:lastModifiedBy>Caroline Hipple</cp:lastModifiedBy>
  <cp:revision>97</cp:revision>
  <dcterms:created xsi:type="dcterms:W3CDTF">2014-09-12T02:11:33Z</dcterms:created>
  <dcterms:modified xsi:type="dcterms:W3CDTF">2024-05-09T14:00:31Z</dcterms:modified>
</cp:coreProperties>
</file>