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32"/>
  </p:notesMasterIdLst>
  <p:sldIdLst>
    <p:sldId id="503" r:id="rId2"/>
    <p:sldId id="704" r:id="rId3"/>
    <p:sldId id="529" r:id="rId4"/>
    <p:sldId id="259" r:id="rId5"/>
    <p:sldId id="683" r:id="rId6"/>
    <p:sldId id="705" r:id="rId7"/>
    <p:sldId id="315" r:id="rId8"/>
    <p:sldId id="678" r:id="rId9"/>
    <p:sldId id="505" r:id="rId10"/>
    <p:sldId id="268" r:id="rId11"/>
    <p:sldId id="569" r:id="rId12"/>
    <p:sldId id="706" r:id="rId13"/>
    <p:sldId id="700" r:id="rId14"/>
    <p:sldId id="707" r:id="rId15"/>
    <p:sldId id="597" r:id="rId16"/>
    <p:sldId id="695" r:id="rId17"/>
    <p:sldId id="708" r:id="rId18"/>
    <p:sldId id="689" r:id="rId19"/>
    <p:sldId id="719" r:id="rId20"/>
    <p:sldId id="718" r:id="rId21"/>
    <p:sldId id="709" r:id="rId22"/>
    <p:sldId id="710" r:id="rId23"/>
    <p:sldId id="711" r:id="rId24"/>
    <p:sldId id="712" r:id="rId25"/>
    <p:sldId id="713" r:id="rId26"/>
    <p:sldId id="714" r:id="rId27"/>
    <p:sldId id="715" r:id="rId28"/>
    <p:sldId id="716" r:id="rId29"/>
    <p:sldId id="717" r:id="rId30"/>
    <p:sldId id="504"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66906" autoAdjust="0"/>
  </p:normalViewPr>
  <p:slideViewPr>
    <p:cSldViewPr snapToGrid="0">
      <p:cViewPr varScale="1">
        <p:scale>
          <a:sx n="74" d="100"/>
          <a:sy n="74" d="100"/>
        </p:scale>
        <p:origin x="1974" y="60"/>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s://spectrumlocalnews.com/hi/hawaii/sports/2022/08/17/netflix-releases-2-part-documentary-on-manti-te-o--infamous-girlfriend-hoax"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rawing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8.png"/><Relationship Id="rId5" Type="http://schemas.openxmlformats.org/officeDocument/2006/relationships/hyperlink" Target="https://spectrumlocalnews.com/hi/hawaii/sports/2022/08/17/netflix-releases-2-part-documentary-on-manti-te-o--infamous-girlfriend-hoax" TargetMode="External"/><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0622D-75D2-4880-9F9A-027F53A361A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7187C82-2212-4345-B7CC-EEE1EABF18DB}">
      <dgm:prSet/>
      <dgm:spPr/>
      <dgm:t>
        <a:bodyPr/>
        <a:lstStyle/>
        <a:p>
          <a:r>
            <a:rPr lang="en-US" dirty="0">
              <a:latin typeface="Arial Nova" panose="020B0504020202020204" pitchFamily="34" charset="0"/>
            </a:rPr>
            <a:t>Only applies to employee respondents who condition, aid, benefit, or service on unwelcome sexual conduct.</a:t>
          </a:r>
        </a:p>
      </dgm:t>
    </dgm:pt>
    <dgm:pt modelId="{97631593-8264-43F1-93D5-BC105FB518FF}" type="parTrans" cxnId="{B775B7F4-12DD-44EC-A893-818E7558DECA}">
      <dgm:prSet/>
      <dgm:spPr/>
      <dgm:t>
        <a:bodyPr/>
        <a:lstStyle/>
        <a:p>
          <a:endParaRPr lang="en-US"/>
        </a:p>
      </dgm:t>
    </dgm:pt>
    <dgm:pt modelId="{DA4C4AED-280D-4585-9608-8D367C0EF97E}" type="sibTrans" cxnId="{B775B7F4-12DD-44EC-A893-818E7558DECA}">
      <dgm:prSet/>
      <dgm:spPr/>
      <dgm:t>
        <a:bodyPr/>
        <a:lstStyle/>
        <a:p>
          <a:endParaRPr lang="en-US"/>
        </a:p>
      </dgm:t>
    </dgm:pt>
    <dgm:pt modelId="{F70E0C3F-9E88-41C3-A986-A39FBBFE3A75}">
      <dgm:prSet/>
      <dgm:spPr/>
      <dgm:t>
        <a:bodyPr/>
        <a:lstStyle/>
        <a:p>
          <a:r>
            <a:rPr lang="en-US" dirty="0">
              <a:latin typeface="Arial Nova" panose="020B0504020202020204" pitchFamily="34" charset="0"/>
            </a:rPr>
            <a:t>No restriction on complainant's status.</a:t>
          </a:r>
        </a:p>
      </dgm:t>
    </dgm:pt>
    <dgm:pt modelId="{0C54FB42-2725-4C14-B029-F5A586914762}" type="parTrans" cxnId="{6421F07E-B8BE-44E3-87A2-9E3A0EBD07C0}">
      <dgm:prSet/>
      <dgm:spPr/>
      <dgm:t>
        <a:bodyPr/>
        <a:lstStyle/>
        <a:p>
          <a:endParaRPr lang="en-US"/>
        </a:p>
      </dgm:t>
    </dgm:pt>
    <dgm:pt modelId="{C63AA8DB-8BB3-42AC-8C41-0F3EC4B98D47}" type="sibTrans" cxnId="{6421F07E-B8BE-44E3-87A2-9E3A0EBD07C0}">
      <dgm:prSet/>
      <dgm:spPr/>
      <dgm:t>
        <a:bodyPr/>
        <a:lstStyle/>
        <a:p>
          <a:endParaRPr lang="en-US"/>
        </a:p>
      </dgm:t>
    </dgm:pt>
    <dgm:pt modelId="{257C89AF-6FC0-4EDD-BF8E-EE52785835DB}">
      <dgm:prSet/>
      <dgm:spPr/>
      <dgm:t>
        <a:bodyPr/>
        <a:lstStyle/>
        <a:p>
          <a:r>
            <a:rPr lang="en-US" dirty="0">
              <a:latin typeface="Arial Nova" panose="020B0504020202020204" pitchFamily="34" charset="0"/>
            </a:rPr>
            <a:t>DOE interprets this broadly to encompass implied quid pro quo.</a:t>
          </a:r>
        </a:p>
      </dgm:t>
    </dgm:pt>
    <dgm:pt modelId="{2BC14E23-D9DC-49E7-B3CB-917CA4E45A5C}" type="parTrans" cxnId="{5FDD5912-DED6-4F73-A67D-3774F0EB37B1}">
      <dgm:prSet/>
      <dgm:spPr/>
      <dgm:t>
        <a:bodyPr/>
        <a:lstStyle/>
        <a:p>
          <a:endParaRPr lang="en-US"/>
        </a:p>
      </dgm:t>
    </dgm:pt>
    <dgm:pt modelId="{C3008799-FBF0-4522-948E-3BD6021D941A}" type="sibTrans" cxnId="{5FDD5912-DED6-4F73-A67D-3774F0EB37B1}">
      <dgm:prSet/>
      <dgm:spPr/>
      <dgm:t>
        <a:bodyPr/>
        <a:lstStyle/>
        <a:p>
          <a:endParaRPr lang="en-US"/>
        </a:p>
      </dgm:t>
    </dgm:pt>
    <dgm:pt modelId="{83DBCAE9-BC52-4E7C-97AD-D851F9D7C2B7}">
      <dgm:prSet/>
      <dgm:spPr/>
      <dgm:t>
        <a:bodyPr/>
        <a:lstStyle/>
        <a:p>
          <a:r>
            <a:rPr lang="en-US" dirty="0">
              <a:latin typeface="Arial Nova" panose="020B0504020202020204" pitchFamily="34" charset="0"/>
            </a:rPr>
            <a:t>No intent, or severe or pervasive requirements but must be unwelcome.</a:t>
          </a:r>
        </a:p>
      </dgm:t>
    </dgm:pt>
    <dgm:pt modelId="{9370E769-32C4-4814-83CD-D22A6730FFCE}" type="parTrans" cxnId="{A6F322CA-FCF3-4D3B-B1C6-036E4621E185}">
      <dgm:prSet/>
      <dgm:spPr/>
      <dgm:t>
        <a:bodyPr/>
        <a:lstStyle/>
        <a:p>
          <a:endParaRPr lang="en-US"/>
        </a:p>
      </dgm:t>
    </dgm:pt>
    <dgm:pt modelId="{20D73245-95F7-432F-9E32-0E0698223566}" type="sibTrans" cxnId="{A6F322CA-FCF3-4D3B-B1C6-036E4621E185}">
      <dgm:prSet/>
      <dgm:spPr/>
      <dgm:t>
        <a:bodyPr/>
        <a:lstStyle/>
        <a:p>
          <a:endParaRPr lang="en-US"/>
        </a:p>
      </dgm:t>
    </dgm:pt>
    <dgm:pt modelId="{F02FC2B8-3766-456E-9863-253D38FFD4A8}" type="pres">
      <dgm:prSet presAssocID="{0FA0622D-75D2-4880-9F9A-027F53A361AE}" presName="diagram" presStyleCnt="0">
        <dgm:presLayoutVars>
          <dgm:dir/>
          <dgm:resizeHandles val="exact"/>
        </dgm:presLayoutVars>
      </dgm:prSet>
      <dgm:spPr/>
    </dgm:pt>
    <dgm:pt modelId="{AA7D7C20-1C52-4223-8A77-3E2B8BCBD5D3}" type="pres">
      <dgm:prSet presAssocID="{57187C82-2212-4345-B7CC-EEE1EABF18DB}" presName="node" presStyleLbl="node1" presStyleIdx="0" presStyleCnt="4">
        <dgm:presLayoutVars>
          <dgm:bulletEnabled val="1"/>
        </dgm:presLayoutVars>
      </dgm:prSet>
      <dgm:spPr/>
    </dgm:pt>
    <dgm:pt modelId="{E59267D2-EA2A-4B8B-8E6B-C04B0BCE2F4C}" type="pres">
      <dgm:prSet presAssocID="{DA4C4AED-280D-4585-9608-8D367C0EF97E}" presName="sibTrans" presStyleCnt="0"/>
      <dgm:spPr/>
    </dgm:pt>
    <dgm:pt modelId="{D545A208-2A0F-477B-AE1A-B021B03BC190}" type="pres">
      <dgm:prSet presAssocID="{F70E0C3F-9E88-41C3-A986-A39FBBFE3A75}" presName="node" presStyleLbl="node1" presStyleIdx="1" presStyleCnt="4">
        <dgm:presLayoutVars>
          <dgm:bulletEnabled val="1"/>
        </dgm:presLayoutVars>
      </dgm:prSet>
      <dgm:spPr/>
    </dgm:pt>
    <dgm:pt modelId="{BC7D317E-BA80-45D1-A6CA-0179E1FC5B90}" type="pres">
      <dgm:prSet presAssocID="{C63AA8DB-8BB3-42AC-8C41-0F3EC4B98D47}" presName="sibTrans" presStyleCnt="0"/>
      <dgm:spPr/>
    </dgm:pt>
    <dgm:pt modelId="{F0F28383-6891-4CFA-875D-831FD3E03D2C}" type="pres">
      <dgm:prSet presAssocID="{257C89AF-6FC0-4EDD-BF8E-EE52785835DB}" presName="node" presStyleLbl="node1" presStyleIdx="2" presStyleCnt="4">
        <dgm:presLayoutVars>
          <dgm:bulletEnabled val="1"/>
        </dgm:presLayoutVars>
      </dgm:prSet>
      <dgm:spPr/>
    </dgm:pt>
    <dgm:pt modelId="{F2385D06-AAF9-486C-B1E8-DA22E8F2AED7}" type="pres">
      <dgm:prSet presAssocID="{C3008799-FBF0-4522-948E-3BD6021D941A}" presName="sibTrans" presStyleCnt="0"/>
      <dgm:spPr/>
    </dgm:pt>
    <dgm:pt modelId="{70A81851-D246-4E35-A5AB-B33A8D953201}" type="pres">
      <dgm:prSet presAssocID="{83DBCAE9-BC52-4E7C-97AD-D851F9D7C2B7}" presName="node" presStyleLbl="node1" presStyleIdx="3" presStyleCnt="4">
        <dgm:presLayoutVars>
          <dgm:bulletEnabled val="1"/>
        </dgm:presLayoutVars>
      </dgm:prSet>
      <dgm:spPr/>
    </dgm:pt>
  </dgm:ptLst>
  <dgm:cxnLst>
    <dgm:cxn modelId="{5FDD5912-DED6-4F73-A67D-3774F0EB37B1}" srcId="{0FA0622D-75D2-4880-9F9A-027F53A361AE}" destId="{257C89AF-6FC0-4EDD-BF8E-EE52785835DB}" srcOrd="2" destOrd="0" parTransId="{2BC14E23-D9DC-49E7-B3CB-917CA4E45A5C}" sibTransId="{C3008799-FBF0-4522-948E-3BD6021D941A}"/>
    <dgm:cxn modelId="{B25C8A1C-6461-447F-A51D-246F3293B7D3}" type="presOf" srcId="{F70E0C3F-9E88-41C3-A986-A39FBBFE3A75}" destId="{D545A208-2A0F-477B-AE1A-B021B03BC190}" srcOrd="0" destOrd="0" presId="urn:microsoft.com/office/officeart/2005/8/layout/default"/>
    <dgm:cxn modelId="{6421F07E-B8BE-44E3-87A2-9E3A0EBD07C0}" srcId="{0FA0622D-75D2-4880-9F9A-027F53A361AE}" destId="{F70E0C3F-9E88-41C3-A986-A39FBBFE3A75}" srcOrd="1" destOrd="0" parTransId="{0C54FB42-2725-4C14-B029-F5A586914762}" sibTransId="{C63AA8DB-8BB3-42AC-8C41-0F3EC4B98D47}"/>
    <dgm:cxn modelId="{49365D93-A550-4466-8E5F-8ACAD0A4DCCC}" type="presOf" srcId="{0FA0622D-75D2-4880-9F9A-027F53A361AE}" destId="{F02FC2B8-3766-456E-9863-253D38FFD4A8}" srcOrd="0" destOrd="0" presId="urn:microsoft.com/office/officeart/2005/8/layout/default"/>
    <dgm:cxn modelId="{D1A127B2-CD5E-428B-A8E0-9255406DBB59}" type="presOf" srcId="{83DBCAE9-BC52-4E7C-97AD-D851F9D7C2B7}" destId="{70A81851-D246-4E35-A5AB-B33A8D953201}" srcOrd="0" destOrd="0" presId="urn:microsoft.com/office/officeart/2005/8/layout/default"/>
    <dgm:cxn modelId="{11D3A1C5-8DD3-4905-8599-51C04E062A5A}" type="presOf" srcId="{57187C82-2212-4345-B7CC-EEE1EABF18DB}" destId="{AA7D7C20-1C52-4223-8A77-3E2B8BCBD5D3}" srcOrd="0" destOrd="0" presId="urn:microsoft.com/office/officeart/2005/8/layout/default"/>
    <dgm:cxn modelId="{A6F322CA-FCF3-4D3B-B1C6-036E4621E185}" srcId="{0FA0622D-75D2-4880-9F9A-027F53A361AE}" destId="{83DBCAE9-BC52-4E7C-97AD-D851F9D7C2B7}" srcOrd="3" destOrd="0" parTransId="{9370E769-32C4-4814-83CD-D22A6730FFCE}" sibTransId="{20D73245-95F7-432F-9E32-0E0698223566}"/>
    <dgm:cxn modelId="{A163EDF3-90A3-480D-A04F-C53227895A3F}" type="presOf" srcId="{257C89AF-6FC0-4EDD-BF8E-EE52785835DB}" destId="{F0F28383-6891-4CFA-875D-831FD3E03D2C}" srcOrd="0" destOrd="0" presId="urn:microsoft.com/office/officeart/2005/8/layout/default"/>
    <dgm:cxn modelId="{B775B7F4-12DD-44EC-A893-818E7558DECA}" srcId="{0FA0622D-75D2-4880-9F9A-027F53A361AE}" destId="{57187C82-2212-4345-B7CC-EEE1EABF18DB}" srcOrd="0" destOrd="0" parTransId="{97631593-8264-43F1-93D5-BC105FB518FF}" sibTransId="{DA4C4AED-280D-4585-9608-8D367C0EF97E}"/>
    <dgm:cxn modelId="{0586C6E6-8120-4FC6-9255-B4C4584B763C}" type="presParOf" srcId="{F02FC2B8-3766-456E-9863-253D38FFD4A8}" destId="{AA7D7C20-1C52-4223-8A77-3E2B8BCBD5D3}" srcOrd="0" destOrd="0" presId="urn:microsoft.com/office/officeart/2005/8/layout/default"/>
    <dgm:cxn modelId="{8EF8F849-816C-4543-A6B7-5AC557074A8C}" type="presParOf" srcId="{F02FC2B8-3766-456E-9863-253D38FFD4A8}" destId="{E59267D2-EA2A-4B8B-8E6B-C04B0BCE2F4C}" srcOrd="1" destOrd="0" presId="urn:microsoft.com/office/officeart/2005/8/layout/default"/>
    <dgm:cxn modelId="{C6C24250-D40F-4796-9277-2AC7A5B8B70B}" type="presParOf" srcId="{F02FC2B8-3766-456E-9863-253D38FFD4A8}" destId="{D545A208-2A0F-477B-AE1A-B021B03BC190}" srcOrd="2" destOrd="0" presId="urn:microsoft.com/office/officeart/2005/8/layout/default"/>
    <dgm:cxn modelId="{41FCB237-C0E1-4D24-B249-FDBA2406FBC2}" type="presParOf" srcId="{F02FC2B8-3766-456E-9863-253D38FFD4A8}" destId="{BC7D317E-BA80-45D1-A6CA-0179E1FC5B90}" srcOrd="3" destOrd="0" presId="urn:microsoft.com/office/officeart/2005/8/layout/default"/>
    <dgm:cxn modelId="{165D4FD2-634A-4FCD-AE09-F6E897BF35F0}" type="presParOf" srcId="{F02FC2B8-3766-456E-9863-253D38FFD4A8}" destId="{F0F28383-6891-4CFA-875D-831FD3E03D2C}" srcOrd="4" destOrd="0" presId="urn:microsoft.com/office/officeart/2005/8/layout/default"/>
    <dgm:cxn modelId="{B615FFEA-C9E5-48E5-86F8-0CD90FC98DD1}" type="presParOf" srcId="{F02FC2B8-3766-456E-9863-253D38FFD4A8}" destId="{F2385D06-AAF9-486C-B1E8-DA22E8F2AED7}" srcOrd="5" destOrd="0" presId="urn:microsoft.com/office/officeart/2005/8/layout/default"/>
    <dgm:cxn modelId="{58F9BB37-E968-499A-9F86-98FD29E4F3D0}" type="presParOf" srcId="{F02FC2B8-3766-456E-9863-253D38FFD4A8}" destId="{70A81851-D246-4E35-A5AB-B33A8D95320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0622D-75D2-4880-9F9A-027F53A361A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57187C82-2212-4345-B7CC-EEE1EABF18DB}">
      <dgm:prSet/>
      <dgm:spPr/>
      <dgm:t>
        <a:bodyPr/>
        <a:lstStyle/>
        <a:p>
          <a:r>
            <a:rPr lang="en-US" dirty="0">
              <a:latin typeface="Arial Nova" panose="020B0504020202020204" pitchFamily="34" charset="0"/>
            </a:rPr>
            <a:t>Does not require intent.</a:t>
          </a:r>
        </a:p>
      </dgm:t>
    </dgm:pt>
    <dgm:pt modelId="{97631593-8264-43F1-93D5-BC105FB518FF}" type="parTrans" cxnId="{B775B7F4-12DD-44EC-A893-818E7558DECA}">
      <dgm:prSet/>
      <dgm:spPr/>
      <dgm:t>
        <a:bodyPr/>
        <a:lstStyle/>
        <a:p>
          <a:endParaRPr lang="en-US"/>
        </a:p>
      </dgm:t>
    </dgm:pt>
    <dgm:pt modelId="{DA4C4AED-280D-4585-9608-8D367C0EF97E}" type="sibTrans" cxnId="{B775B7F4-12DD-44EC-A893-818E7558DECA}">
      <dgm:prSet/>
      <dgm:spPr/>
      <dgm:t>
        <a:bodyPr/>
        <a:lstStyle/>
        <a:p>
          <a:endParaRPr lang="en-US"/>
        </a:p>
      </dgm:t>
    </dgm:pt>
    <dgm:pt modelId="{F70E0C3F-9E88-41C3-A986-A39FBBFE3A75}">
      <dgm:prSet/>
      <dgm:spPr/>
      <dgm:t>
        <a:bodyPr/>
        <a:lstStyle/>
        <a:p>
          <a:r>
            <a:rPr lang="en-US" dirty="0">
              <a:latin typeface="Arial Nova" panose="020B0504020202020204" pitchFamily="34" charset="0"/>
            </a:rPr>
            <a:t>Reasonable person in the shoes of the complainant.</a:t>
          </a:r>
        </a:p>
      </dgm:t>
    </dgm:pt>
    <dgm:pt modelId="{0C54FB42-2725-4C14-B029-F5A586914762}" type="parTrans" cxnId="{6421F07E-B8BE-44E3-87A2-9E3A0EBD07C0}">
      <dgm:prSet/>
      <dgm:spPr/>
      <dgm:t>
        <a:bodyPr/>
        <a:lstStyle/>
        <a:p>
          <a:endParaRPr lang="en-US"/>
        </a:p>
      </dgm:t>
    </dgm:pt>
    <dgm:pt modelId="{C63AA8DB-8BB3-42AC-8C41-0F3EC4B98D47}" type="sibTrans" cxnId="{6421F07E-B8BE-44E3-87A2-9E3A0EBD07C0}">
      <dgm:prSet/>
      <dgm:spPr/>
      <dgm:t>
        <a:bodyPr/>
        <a:lstStyle/>
        <a:p>
          <a:endParaRPr lang="en-US"/>
        </a:p>
      </dgm:t>
    </dgm:pt>
    <dgm:pt modelId="{257C89AF-6FC0-4EDD-BF8E-EE52785835DB}">
      <dgm:prSet/>
      <dgm:spPr/>
      <dgm:t>
        <a:bodyPr/>
        <a:lstStyle/>
        <a:p>
          <a:r>
            <a:rPr lang="en-US" dirty="0">
              <a:latin typeface="Arial Nova" panose="020B0504020202020204" pitchFamily="34" charset="0"/>
            </a:rPr>
            <a:t>Takes into account different circumstances.</a:t>
          </a:r>
        </a:p>
      </dgm:t>
    </dgm:pt>
    <dgm:pt modelId="{2BC14E23-D9DC-49E7-B3CB-917CA4E45A5C}" type="parTrans" cxnId="{5FDD5912-DED6-4F73-A67D-3774F0EB37B1}">
      <dgm:prSet/>
      <dgm:spPr/>
      <dgm:t>
        <a:bodyPr/>
        <a:lstStyle/>
        <a:p>
          <a:endParaRPr lang="en-US"/>
        </a:p>
      </dgm:t>
    </dgm:pt>
    <dgm:pt modelId="{C3008799-FBF0-4522-948E-3BD6021D941A}" type="sibTrans" cxnId="{5FDD5912-DED6-4F73-A67D-3774F0EB37B1}">
      <dgm:prSet/>
      <dgm:spPr/>
      <dgm:t>
        <a:bodyPr/>
        <a:lstStyle/>
        <a:p>
          <a:endParaRPr lang="en-US"/>
        </a:p>
      </dgm:t>
    </dgm:pt>
    <dgm:pt modelId="{83DBCAE9-BC52-4E7C-97AD-D851F9D7C2B7}">
      <dgm:prSet/>
      <dgm:spPr/>
      <dgm:t>
        <a:bodyPr/>
        <a:lstStyle/>
        <a:p>
          <a:r>
            <a:rPr lang="en-US" dirty="0">
              <a:latin typeface="Arial Nova" panose="020B0504020202020204" pitchFamily="34" charset="0"/>
            </a:rPr>
            <a:t>Very fact-specific.</a:t>
          </a:r>
        </a:p>
      </dgm:t>
    </dgm:pt>
    <dgm:pt modelId="{9370E769-32C4-4814-83CD-D22A6730FFCE}" type="parTrans" cxnId="{A6F322CA-FCF3-4D3B-B1C6-036E4621E185}">
      <dgm:prSet/>
      <dgm:spPr/>
      <dgm:t>
        <a:bodyPr/>
        <a:lstStyle/>
        <a:p>
          <a:endParaRPr lang="en-US"/>
        </a:p>
      </dgm:t>
    </dgm:pt>
    <dgm:pt modelId="{20D73245-95F7-432F-9E32-0E0698223566}" type="sibTrans" cxnId="{A6F322CA-FCF3-4D3B-B1C6-036E4621E185}">
      <dgm:prSet/>
      <dgm:spPr/>
      <dgm:t>
        <a:bodyPr/>
        <a:lstStyle/>
        <a:p>
          <a:endParaRPr lang="en-US"/>
        </a:p>
      </dgm:t>
    </dgm:pt>
    <dgm:pt modelId="{F0D3BA9A-31ED-46B0-9720-CF16E83368B6}" type="pres">
      <dgm:prSet presAssocID="{0FA0622D-75D2-4880-9F9A-027F53A361AE}" presName="hierChild1" presStyleCnt="0">
        <dgm:presLayoutVars>
          <dgm:chPref val="1"/>
          <dgm:dir/>
          <dgm:animOne val="branch"/>
          <dgm:animLvl val="lvl"/>
          <dgm:resizeHandles/>
        </dgm:presLayoutVars>
      </dgm:prSet>
      <dgm:spPr/>
    </dgm:pt>
    <dgm:pt modelId="{9F7E0A45-E055-48FB-BD1C-ABE599BADD96}" type="pres">
      <dgm:prSet presAssocID="{57187C82-2212-4345-B7CC-EEE1EABF18DB}" presName="hierRoot1" presStyleCnt="0"/>
      <dgm:spPr/>
    </dgm:pt>
    <dgm:pt modelId="{3449C6B2-BD3A-4C8E-BE5F-1ADC232430BA}" type="pres">
      <dgm:prSet presAssocID="{57187C82-2212-4345-B7CC-EEE1EABF18DB}" presName="composite" presStyleCnt="0"/>
      <dgm:spPr/>
    </dgm:pt>
    <dgm:pt modelId="{86CF5F51-AF2D-4C0A-A5CA-033EEA189211}" type="pres">
      <dgm:prSet presAssocID="{57187C82-2212-4345-B7CC-EEE1EABF18DB}" presName="background" presStyleLbl="node0" presStyleIdx="0" presStyleCnt="4"/>
      <dgm:spPr/>
    </dgm:pt>
    <dgm:pt modelId="{E17A4592-01DC-4F2E-A564-05CD73FCA300}" type="pres">
      <dgm:prSet presAssocID="{57187C82-2212-4345-B7CC-EEE1EABF18DB}" presName="text" presStyleLbl="fgAcc0" presStyleIdx="0" presStyleCnt="4">
        <dgm:presLayoutVars>
          <dgm:chPref val="3"/>
        </dgm:presLayoutVars>
      </dgm:prSet>
      <dgm:spPr/>
    </dgm:pt>
    <dgm:pt modelId="{4E22CA2E-8DC8-422F-BC19-05E3F85F0EDA}" type="pres">
      <dgm:prSet presAssocID="{57187C82-2212-4345-B7CC-EEE1EABF18DB}" presName="hierChild2" presStyleCnt="0"/>
      <dgm:spPr/>
    </dgm:pt>
    <dgm:pt modelId="{34B34566-90B0-461F-BFD7-2E463B055A60}" type="pres">
      <dgm:prSet presAssocID="{F70E0C3F-9E88-41C3-A986-A39FBBFE3A75}" presName="hierRoot1" presStyleCnt="0"/>
      <dgm:spPr/>
    </dgm:pt>
    <dgm:pt modelId="{DF0DDDC1-FA28-4843-88FB-44AF5F8C8084}" type="pres">
      <dgm:prSet presAssocID="{F70E0C3F-9E88-41C3-A986-A39FBBFE3A75}" presName="composite" presStyleCnt="0"/>
      <dgm:spPr/>
    </dgm:pt>
    <dgm:pt modelId="{875E77B8-864C-4598-93A9-CECDD9C2BAD0}" type="pres">
      <dgm:prSet presAssocID="{F70E0C3F-9E88-41C3-A986-A39FBBFE3A75}" presName="background" presStyleLbl="node0" presStyleIdx="1" presStyleCnt="4"/>
      <dgm:spPr/>
    </dgm:pt>
    <dgm:pt modelId="{AFE7098A-DEB2-4BA5-8215-4769CA0B17E2}" type="pres">
      <dgm:prSet presAssocID="{F70E0C3F-9E88-41C3-A986-A39FBBFE3A75}" presName="text" presStyleLbl="fgAcc0" presStyleIdx="1" presStyleCnt="4">
        <dgm:presLayoutVars>
          <dgm:chPref val="3"/>
        </dgm:presLayoutVars>
      </dgm:prSet>
      <dgm:spPr/>
    </dgm:pt>
    <dgm:pt modelId="{E03F3655-0233-4302-904C-C23D1F50DEDB}" type="pres">
      <dgm:prSet presAssocID="{F70E0C3F-9E88-41C3-A986-A39FBBFE3A75}" presName="hierChild2" presStyleCnt="0"/>
      <dgm:spPr/>
    </dgm:pt>
    <dgm:pt modelId="{D15390E8-F17C-4FBB-B24E-2EBA72534081}" type="pres">
      <dgm:prSet presAssocID="{257C89AF-6FC0-4EDD-BF8E-EE52785835DB}" presName="hierRoot1" presStyleCnt="0"/>
      <dgm:spPr/>
    </dgm:pt>
    <dgm:pt modelId="{74AFAB29-D3B5-4661-A6B5-8783994ECE37}" type="pres">
      <dgm:prSet presAssocID="{257C89AF-6FC0-4EDD-BF8E-EE52785835DB}" presName="composite" presStyleCnt="0"/>
      <dgm:spPr/>
    </dgm:pt>
    <dgm:pt modelId="{53C20792-5449-486C-BFC9-880CEACEB6B7}" type="pres">
      <dgm:prSet presAssocID="{257C89AF-6FC0-4EDD-BF8E-EE52785835DB}" presName="background" presStyleLbl="node0" presStyleIdx="2" presStyleCnt="4"/>
      <dgm:spPr/>
    </dgm:pt>
    <dgm:pt modelId="{9B64DD99-2323-4B7F-8EC2-A9679338BEE3}" type="pres">
      <dgm:prSet presAssocID="{257C89AF-6FC0-4EDD-BF8E-EE52785835DB}" presName="text" presStyleLbl="fgAcc0" presStyleIdx="2" presStyleCnt="4">
        <dgm:presLayoutVars>
          <dgm:chPref val="3"/>
        </dgm:presLayoutVars>
      </dgm:prSet>
      <dgm:spPr/>
    </dgm:pt>
    <dgm:pt modelId="{7D42009E-0D40-432A-A9E8-309334EE48B5}" type="pres">
      <dgm:prSet presAssocID="{257C89AF-6FC0-4EDD-BF8E-EE52785835DB}" presName="hierChild2" presStyleCnt="0"/>
      <dgm:spPr/>
    </dgm:pt>
    <dgm:pt modelId="{24CC7B4A-67D8-4E63-9490-C600F0535761}" type="pres">
      <dgm:prSet presAssocID="{83DBCAE9-BC52-4E7C-97AD-D851F9D7C2B7}" presName="hierRoot1" presStyleCnt="0"/>
      <dgm:spPr/>
    </dgm:pt>
    <dgm:pt modelId="{AC164C8D-1216-40A1-8C04-490B71750319}" type="pres">
      <dgm:prSet presAssocID="{83DBCAE9-BC52-4E7C-97AD-D851F9D7C2B7}" presName="composite" presStyleCnt="0"/>
      <dgm:spPr/>
    </dgm:pt>
    <dgm:pt modelId="{5051B912-59FA-4592-9FA0-0CEA53018621}" type="pres">
      <dgm:prSet presAssocID="{83DBCAE9-BC52-4E7C-97AD-D851F9D7C2B7}" presName="background" presStyleLbl="node0" presStyleIdx="3" presStyleCnt="4"/>
      <dgm:spPr/>
    </dgm:pt>
    <dgm:pt modelId="{8ACDA239-01A1-4CC0-9C67-F449F71C7A1F}" type="pres">
      <dgm:prSet presAssocID="{83DBCAE9-BC52-4E7C-97AD-D851F9D7C2B7}" presName="text" presStyleLbl="fgAcc0" presStyleIdx="3" presStyleCnt="4">
        <dgm:presLayoutVars>
          <dgm:chPref val="3"/>
        </dgm:presLayoutVars>
      </dgm:prSet>
      <dgm:spPr/>
    </dgm:pt>
    <dgm:pt modelId="{BC769C5B-E9C6-4B0E-BCC8-27A321FD77FB}" type="pres">
      <dgm:prSet presAssocID="{83DBCAE9-BC52-4E7C-97AD-D851F9D7C2B7}" presName="hierChild2" presStyleCnt="0"/>
      <dgm:spPr/>
    </dgm:pt>
  </dgm:ptLst>
  <dgm:cxnLst>
    <dgm:cxn modelId="{642CAF09-4180-4243-A812-B4253FBD2F9D}" type="presOf" srcId="{83DBCAE9-BC52-4E7C-97AD-D851F9D7C2B7}" destId="{8ACDA239-01A1-4CC0-9C67-F449F71C7A1F}" srcOrd="0" destOrd="0" presId="urn:microsoft.com/office/officeart/2005/8/layout/hierarchy1"/>
    <dgm:cxn modelId="{5FDD5912-DED6-4F73-A67D-3774F0EB37B1}" srcId="{0FA0622D-75D2-4880-9F9A-027F53A361AE}" destId="{257C89AF-6FC0-4EDD-BF8E-EE52785835DB}" srcOrd="2" destOrd="0" parTransId="{2BC14E23-D9DC-49E7-B3CB-917CA4E45A5C}" sibTransId="{C3008799-FBF0-4522-948E-3BD6021D941A}"/>
    <dgm:cxn modelId="{0E005E60-C7DE-4703-8100-E09E4B59C92D}" type="presOf" srcId="{0FA0622D-75D2-4880-9F9A-027F53A361AE}" destId="{F0D3BA9A-31ED-46B0-9720-CF16E83368B6}" srcOrd="0" destOrd="0" presId="urn:microsoft.com/office/officeart/2005/8/layout/hierarchy1"/>
    <dgm:cxn modelId="{CAC0626B-0D8D-406D-963B-A678D24BDABC}" type="presOf" srcId="{F70E0C3F-9E88-41C3-A986-A39FBBFE3A75}" destId="{AFE7098A-DEB2-4BA5-8215-4769CA0B17E2}" srcOrd="0" destOrd="0" presId="urn:microsoft.com/office/officeart/2005/8/layout/hierarchy1"/>
    <dgm:cxn modelId="{59294572-0BD1-4F04-A315-A53CBB63E522}" type="presOf" srcId="{257C89AF-6FC0-4EDD-BF8E-EE52785835DB}" destId="{9B64DD99-2323-4B7F-8EC2-A9679338BEE3}" srcOrd="0" destOrd="0" presId="urn:microsoft.com/office/officeart/2005/8/layout/hierarchy1"/>
    <dgm:cxn modelId="{6421F07E-B8BE-44E3-87A2-9E3A0EBD07C0}" srcId="{0FA0622D-75D2-4880-9F9A-027F53A361AE}" destId="{F70E0C3F-9E88-41C3-A986-A39FBBFE3A75}" srcOrd="1" destOrd="0" parTransId="{0C54FB42-2725-4C14-B029-F5A586914762}" sibTransId="{C63AA8DB-8BB3-42AC-8C41-0F3EC4B98D47}"/>
    <dgm:cxn modelId="{6F8D12AF-D326-4ACA-BDE1-60042D806557}" type="presOf" srcId="{57187C82-2212-4345-B7CC-EEE1EABF18DB}" destId="{E17A4592-01DC-4F2E-A564-05CD73FCA300}" srcOrd="0" destOrd="0" presId="urn:microsoft.com/office/officeart/2005/8/layout/hierarchy1"/>
    <dgm:cxn modelId="{A6F322CA-FCF3-4D3B-B1C6-036E4621E185}" srcId="{0FA0622D-75D2-4880-9F9A-027F53A361AE}" destId="{83DBCAE9-BC52-4E7C-97AD-D851F9D7C2B7}" srcOrd="3" destOrd="0" parTransId="{9370E769-32C4-4814-83CD-D22A6730FFCE}" sibTransId="{20D73245-95F7-432F-9E32-0E0698223566}"/>
    <dgm:cxn modelId="{B775B7F4-12DD-44EC-A893-818E7558DECA}" srcId="{0FA0622D-75D2-4880-9F9A-027F53A361AE}" destId="{57187C82-2212-4345-B7CC-EEE1EABF18DB}" srcOrd="0" destOrd="0" parTransId="{97631593-8264-43F1-93D5-BC105FB518FF}" sibTransId="{DA4C4AED-280D-4585-9608-8D367C0EF97E}"/>
    <dgm:cxn modelId="{DC0EBF45-2490-46EE-BEBC-4A5D4BC2D82B}" type="presParOf" srcId="{F0D3BA9A-31ED-46B0-9720-CF16E83368B6}" destId="{9F7E0A45-E055-48FB-BD1C-ABE599BADD96}" srcOrd="0" destOrd="0" presId="urn:microsoft.com/office/officeart/2005/8/layout/hierarchy1"/>
    <dgm:cxn modelId="{C8DC83EF-F267-41BA-9129-4487B8E726E4}" type="presParOf" srcId="{9F7E0A45-E055-48FB-BD1C-ABE599BADD96}" destId="{3449C6B2-BD3A-4C8E-BE5F-1ADC232430BA}" srcOrd="0" destOrd="0" presId="urn:microsoft.com/office/officeart/2005/8/layout/hierarchy1"/>
    <dgm:cxn modelId="{2A4E927D-259E-46AE-B556-892BF4F366F9}" type="presParOf" srcId="{3449C6B2-BD3A-4C8E-BE5F-1ADC232430BA}" destId="{86CF5F51-AF2D-4C0A-A5CA-033EEA189211}" srcOrd="0" destOrd="0" presId="urn:microsoft.com/office/officeart/2005/8/layout/hierarchy1"/>
    <dgm:cxn modelId="{E54008CF-995C-4A84-BAE8-26260C3E0169}" type="presParOf" srcId="{3449C6B2-BD3A-4C8E-BE5F-1ADC232430BA}" destId="{E17A4592-01DC-4F2E-A564-05CD73FCA300}" srcOrd="1" destOrd="0" presId="urn:microsoft.com/office/officeart/2005/8/layout/hierarchy1"/>
    <dgm:cxn modelId="{2A9EB063-32A1-42B7-A69F-8433240234BE}" type="presParOf" srcId="{9F7E0A45-E055-48FB-BD1C-ABE599BADD96}" destId="{4E22CA2E-8DC8-422F-BC19-05E3F85F0EDA}" srcOrd="1" destOrd="0" presId="urn:microsoft.com/office/officeart/2005/8/layout/hierarchy1"/>
    <dgm:cxn modelId="{2D4AF645-00C6-4DD5-BB95-25396F41B82A}" type="presParOf" srcId="{F0D3BA9A-31ED-46B0-9720-CF16E83368B6}" destId="{34B34566-90B0-461F-BFD7-2E463B055A60}" srcOrd="1" destOrd="0" presId="urn:microsoft.com/office/officeart/2005/8/layout/hierarchy1"/>
    <dgm:cxn modelId="{B0203AB1-C45E-4BCF-93E1-3C29931DC163}" type="presParOf" srcId="{34B34566-90B0-461F-BFD7-2E463B055A60}" destId="{DF0DDDC1-FA28-4843-88FB-44AF5F8C8084}" srcOrd="0" destOrd="0" presId="urn:microsoft.com/office/officeart/2005/8/layout/hierarchy1"/>
    <dgm:cxn modelId="{6FBB1C4B-89EA-4F11-9410-62097A4F90A4}" type="presParOf" srcId="{DF0DDDC1-FA28-4843-88FB-44AF5F8C8084}" destId="{875E77B8-864C-4598-93A9-CECDD9C2BAD0}" srcOrd="0" destOrd="0" presId="urn:microsoft.com/office/officeart/2005/8/layout/hierarchy1"/>
    <dgm:cxn modelId="{11B79128-6FC7-4884-AF9B-EB35BA492D3E}" type="presParOf" srcId="{DF0DDDC1-FA28-4843-88FB-44AF5F8C8084}" destId="{AFE7098A-DEB2-4BA5-8215-4769CA0B17E2}" srcOrd="1" destOrd="0" presId="urn:microsoft.com/office/officeart/2005/8/layout/hierarchy1"/>
    <dgm:cxn modelId="{1DDDEFE7-FF2F-4EB8-8DFA-7B39B5F767B9}" type="presParOf" srcId="{34B34566-90B0-461F-BFD7-2E463B055A60}" destId="{E03F3655-0233-4302-904C-C23D1F50DEDB}" srcOrd="1" destOrd="0" presId="urn:microsoft.com/office/officeart/2005/8/layout/hierarchy1"/>
    <dgm:cxn modelId="{A05CA36B-7E53-402A-95EF-918FE86BB9E6}" type="presParOf" srcId="{F0D3BA9A-31ED-46B0-9720-CF16E83368B6}" destId="{D15390E8-F17C-4FBB-B24E-2EBA72534081}" srcOrd="2" destOrd="0" presId="urn:microsoft.com/office/officeart/2005/8/layout/hierarchy1"/>
    <dgm:cxn modelId="{FC0893B7-EA9D-4390-9748-0BAD64687D00}" type="presParOf" srcId="{D15390E8-F17C-4FBB-B24E-2EBA72534081}" destId="{74AFAB29-D3B5-4661-A6B5-8783994ECE37}" srcOrd="0" destOrd="0" presId="urn:microsoft.com/office/officeart/2005/8/layout/hierarchy1"/>
    <dgm:cxn modelId="{4CE53CD9-9120-4518-AA45-73595989067D}" type="presParOf" srcId="{74AFAB29-D3B5-4661-A6B5-8783994ECE37}" destId="{53C20792-5449-486C-BFC9-880CEACEB6B7}" srcOrd="0" destOrd="0" presId="urn:microsoft.com/office/officeart/2005/8/layout/hierarchy1"/>
    <dgm:cxn modelId="{130AE2C6-C605-4BB1-B4AB-D20B761A0F9B}" type="presParOf" srcId="{74AFAB29-D3B5-4661-A6B5-8783994ECE37}" destId="{9B64DD99-2323-4B7F-8EC2-A9679338BEE3}" srcOrd="1" destOrd="0" presId="urn:microsoft.com/office/officeart/2005/8/layout/hierarchy1"/>
    <dgm:cxn modelId="{6E728EE6-CF53-4516-92E2-ED3FA490FACD}" type="presParOf" srcId="{D15390E8-F17C-4FBB-B24E-2EBA72534081}" destId="{7D42009E-0D40-432A-A9E8-309334EE48B5}" srcOrd="1" destOrd="0" presId="urn:microsoft.com/office/officeart/2005/8/layout/hierarchy1"/>
    <dgm:cxn modelId="{FBB64718-C3A9-4F96-A3EC-6D97A6F9C1AD}" type="presParOf" srcId="{F0D3BA9A-31ED-46B0-9720-CF16E83368B6}" destId="{24CC7B4A-67D8-4E63-9490-C600F0535761}" srcOrd="3" destOrd="0" presId="urn:microsoft.com/office/officeart/2005/8/layout/hierarchy1"/>
    <dgm:cxn modelId="{51CEB903-E5A4-4F2B-9531-588FDAC8AB20}" type="presParOf" srcId="{24CC7B4A-67D8-4E63-9490-C600F0535761}" destId="{AC164C8D-1216-40A1-8C04-490B71750319}" srcOrd="0" destOrd="0" presId="urn:microsoft.com/office/officeart/2005/8/layout/hierarchy1"/>
    <dgm:cxn modelId="{0965612D-064D-4F8E-9B27-7C932AA5553A}" type="presParOf" srcId="{AC164C8D-1216-40A1-8C04-490B71750319}" destId="{5051B912-59FA-4592-9FA0-0CEA53018621}" srcOrd="0" destOrd="0" presId="urn:microsoft.com/office/officeart/2005/8/layout/hierarchy1"/>
    <dgm:cxn modelId="{72F77847-7F17-4B40-B967-E919979DB2FA}" type="presParOf" srcId="{AC164C8D-1216-40A1-8C04-490B71750319}" destId="{8ACDA239-01A1-4CC0-9C67-F449F71C7A1F}" srcOrd="1" destOrd="0" presId="urn:microsoft.com/office/officeart/2005/8/layout/hierarchy1"/>
    <dgm:cxn modelId="{D1C00072-6EEC-448A-AD66-084EA7DDF7B3}" type="presParOf" srcId="{24CC7B4A-67D8-4E63-9490-C600F0535761}" destId="{BC769C5B-E9C6-4B0E-BCC8-27A321FD77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689147-D8FC-4528-9069-D94BC53071A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282B6DA2-2496-4AE7-90BB-F23B1B4F0D52}">
      <dgm:prSet/>
      <dgm:spPr/>
      <dgm:t>
        <a:bodyPr/>
        <a:lstStyle/>
        <a:p>
          <a:r>
            <a:rPr lang="en-US" dirty="0">
              <a:latin typeface="Arial Nova" panose="020B0504020202020204" pitchFamily="34" charset="0"/>
            </a:rPr>
            <a:t>Rape</a:t>
          </a:r>
        </a:p>
      </dgm:t>
    </dgm:pt>
    <dgm:pt modelId="{6D6139CE-9F4F-4167-8755-0F80ACF6D35D}" type="parTrans" cxnId="{AD812B80-EFB6-4EA6-B122-BA3F6FCC4EC4}">
      <dgm:prSet/>
      <dgm:spPr/>
      <dgm:t>
        <a:bodyPr/>
        <a:lstStyle/>
        <a:p>
          <a:endParaRPr lang="en-US"/>
        </a:p>
      </dgm:t>
    </dgm:pt>
    <dgm:pt modelId="{67E81022-4442-4AED-958E-3DB25C85AFE2}" type="sibTrans" cxnId="{AD812B80-EFB6-4EA6-B122-BA3F6FCC4EC4}">
      <dgm:prSet/>
      <dgm:spPr/>
      <dgm:t>
        <a:bodyPr/>
        <a:lstStyle/>
        <a:p>
          <a:endParaRPr lang="en-US"/>
        </a:p>
      </dgm:t>
    </dgm:pt>
    <dgm:pt modelId="{CF687792-8FF1-4782-A113-97B3A0628E26}">
      <dgm:prSet/>
      <dgm:spPr/>
      <dgm:t>
        <a:bodyPr/>
        <a:lstStyle/>
        <a:p>
          <a:r>
            <a:rPr lang="en-US" dirty="0">
              <a:latin typeface="Arial Nova" panose="020B0504020202020204" pitchFamily="34" charset="0"/>
            </a:rPr>
            <a:t>Sodomy</a:t>
          </a:r>
        </a:p>
      </dgm:t>
    </dgm:pt>
    <dgm:pt modelId="{6CC56926-EE63-4225-8B3D-4EDA3929FD9C}" type="parTrans" cxnId="{EB7B03BA-A6D7-4656-AC14-2CE300EF146B}">
      <dgm:prSet/>
      <dgm:spPr/>
      <dgm:t>
        <a:bodyPr/>
        <a:lstStyle/>
        <a:p>
          <a:endParaRPr lang="en-US"/>
        </a:p>
      </dgm:t>
    </dgm:pt>
    <dgm:pt modelId="{01B5E8A1-08DC-4D85-B1E9-B38665F84C95}" type="sibTrans" cxnId="{EB7B03BA-A6D7-4656-AC14-2CE300EF146B}">
      <dgm:prSet/>
      <dgm:spPr/>
      <dgm:t>
        <a:bodyPr/>
        <a:lstStyle/>
        <a:p>
          <a:endParaRPr lang="en-US"/>
        </a:p>
      </dgm:t>
    </dgm:pt>
    <dgm:pt modelId="{3C7A47B7-1248-48C7-AE80-7C04F74C2DAF}">
      <dgm:prSet/>
      <dgm:spPr/>
      <dgm:t>
        <a:bodyPr/>
        <a:lstStyle/>
        <a:p>
          <a:r>
            <a:rPr lang="en-US" dirty="0">
              <a:latin typeface="Arial Nova" panose="020B0504020202020204" pitchFamily="34" charset="0"/>
            </a:rPr>
            <a:t>Sexual Assault with an Object</a:t>
          </a:r>
        </a:p>
      </dgm:t>
    </dgm:pt>
    <dgm:pt modelId="{C97BE245-8FA2-4F1B-A4B1-B3CC3C5C01E5}" type="parTrans" cxnId="{F4C4A8C5-7C97-4F70-AAAF-3552E94F5CB3}">
      <dgm:prSet/>
      <dgm:spPr/>
      <dgm:t>
        <a:bodyPr/>
        <a:lstStyle/>
        <a:p>
          <a:endParaRPr lang="en-US"/>
        </a:p>
      </dgm:t>
    </dgm:pt>
    <dgm:pt modelId="{5801FEC7-04CE-4707-BD3B-6E89335BDC43}" type="sibTrans" cxnId="{F4C4A8C5-7C97-4F70-AAAF-3552E94F5CB3}">
      <dgm:prSet/>
      <dgm:spPr/>
      <dgm:t>
        <a:bodyPr/>
        <a:lstStyle/>
        <a:p>
          <a:endParaRPr lang="en-US"/>
        </a:p>
      </dgm:t>
    </dgm:pt>
    <dgm:pt modelId="{F757F427-B343-475D-8B18-6F93DC1E7145}">
      <dgm:prSet/>
      <dgm:spPr/>
      <dgm:t>
        <a:bodyPr/>
        <a:lstStyle/>
        <a:p>
          <a:r>
            <a:rPr lang="en-US" dirty="0">
              <a:latin typeface="Arial Nova" panose="020B0504020202020204" pitchFamily="34" charset="0"/>
            </a:rPr>
            <a:t>Fondling</a:t>
          </a:r>
        </a:p>
      </dgm:t>
    </dgm:pt>
    <dgm:pt modelId="{57017314-1F73-446F-BBC8-487D1CC3A07B}" type="parTrans" cxnId="{A7914889-1CD6-4FFA-AC2B-2A09A39D1DB2}">
      <dgm:prSet/>
      <dgm:spPr/>
      <dgm:t>
        <a:bodyPr/>
        <a:lstStyle/>
        <a:p>
          <a:endParaRPr lang="en-US"/>
        </a:p>
      </dgm:t>
    </dgm:pt>
    <dgm:pt modelId="{E54F3D9C-38D8-4F95-9428-77723D89CC06}" type="sibTrans" cxnId="{A7914889-1CD6-4FFA-AC2B-2A09A39D1DB2}">
      <dgm:prSet/>
      <dgm:spPr/>
      <dgm:t>
        <a:bodyPr/>
        <a:lstStyle/>
        <a:p>
          <a:endParaRPr lang="en-US"/>
        </a:p>
      </dgm:t>
    </dgm:pt>
    <dgm:pt modelId="{9A5A67B3-E933-4DFB-93F0-50A36BB88E1D}">
      <dgm:prSet/>
      <dgm:spPr/>
      <dgm:t>
        <a:bodyPr/>
        <a:lstStyle/>
        <a:p>
          <a:r>
            <a:rPr lang="en-US" dirty="0">
              <a:latin typeface="Arial Nova" panose="020B0504020202020204" pitchFamily="34" charset="0"/>
            </a:rPr>
            <a:t>Incest</a:t>
          </a:r>
        </a:p>
      </dgm:t>
    </dgm:pt>
    <dgm:pt modelId="{2A20BF00-C043-4D61-BE0D-8B14A9329976}" type="parTrans" cxnId="{C3BDFB78-AB82-4EDA-910A-55D52BDD502D}">
      <dgm:prSet/>
      <dgm:spPr/>
      <dgm:t>
        <a:bodyPr/>
        <a:lstStyle/>
        <a:p>
          <a:endParaRPr lang="en-US"/>
        </a:p>
      </dgm:t>
    </dgm:pt>
    <dgm:pt modelId="{9148ABC7-6491-4C5A-A0AF-F6D081422B60}" type="sibTrans" cxnId="{C3BDFB78-AB82-4EDA-910A-55D52BDD502D}">
      <dgm:prSet/>
      <dgm:spPr/>
      <dgm:t>
        <a:bodyPr/>
        <a:lstStyle/>
        <a:p>
          <a:endParaRPr lang="en-US"/>
        </a:p>
      </dgm:t>
    </dgm:pt>
    <dgm:pt modelId="{45149511-735F-42FD-859C-AAE7254E4BFC}">
      <dgm:prSet/>
      <dgm:spPr/>
      <dgm:t>
        <a:bodyPr/>
        <a:lstStyle/>
        <a:p>
          <a:r>
            <a:rPr lang="en-US" dirty="0">
              <a:latin typeface="Arial Nova" panose="020B0504020202020204" pitchFamily="34" charset="0"/>
            </a:rPr>
            <a:t>Statutory Rape</a:t>
          </a:r>
        </a:p>
      </dgm:t>
    </dgm:pt>
    <dgm:pt modelId="{2C161B01-CF1A-403E-AAA7-E3ACBE6066D8}" type="parTrans" cxnId="{42195C8B-4AB5-4353-9996-7C0C5178D0E8}">
      <dgm:prSet/>
      <dgm:spPr/>
      <dgm:t>
        <a:bodyPr/>
        <a:lstStyle/>
        <a:p>
          <a:endParaRPr lang="en-US"/>
        </a:p>
      </dgm:t>
    </dgm:pt>
    <dgm:pt modelId="{F505666C-CF0B-4CE6-A183-FE819BE83F81}" type="sibTrans" cxnId="{42195C8B-4AB5-4353-9996-7C0C5178D0E8}">
      <dgm:prSet/>
      <dgm:spPr/>
      <dgm:t>
        <a:bodyPr/>
        <a:lstStyle/>
        <a:p>
          <a:endParaRPr lang="en-US"/>
        </a:p>
      </dgm:t>
    </dgm:pt>
    <dgm:pt modelId="{54ABE077-2F9F-4D51-AECF-DF3334FE8440}" type="pres">
      <dgm:prSet presAssocID="{CC689147-D8FC-4528-9069-D94BC53071A7}" presName="diagram" presStyleCnt="0">
        <dgm:presLayoutVars>
          <dgm:dir/>
          <dgm:resizeHandles val="exact"/>
        </dgm:presLayoutVars>
      </dgm:prSet>
      <dgm:spPr/>
    </dgm:pt>
    <dgm:pt modelId="{30220942-9BFF-4ACE-9C5E-51B9633CB122}" type="pres">
      <dgm:prSet presAssocID="{282B6DA2-2496-4AE7-90BB-F23B1B4F0D52}" presName="node" presStyleLbl="node1" presStyleIdx="0" presStyleCnt="6">
        <dgm:presLayoutVars>
          <dgm:bulletEnabled val="1"/>
        </dgm:presLayoutVars>
      </dgm:prSet>
      <dgm:spPr/>
    </dgm:pt>
    <dgm:pt modelId="{F692FBC8-2361-43FC-986C-4B80229CF8F3}" type="pres">
      <dgm:prSet presAssocID="{67E81022-4442-4AED-958E-3DB25C85AFE2}" presName="sibTrans" presStyleCnt="0"/>
      <dgm:spPr/>
    </dgm:pt>
    <dgm:pt modelId="{CA8CEFA8-C4D7-4CA2-B896-9BEE6C153CDB}" type="pres">
      <dgm:prSet presAssocID="{CF687792-8FF1-4782-A113-97B3A0628E26}" presName="node" presStyleLbl="node1" presStyleIdx="1" presStyleCnt="6">
        <dgm:presLayoutVars>
          <dgm:bulletEnabled val="1"/>
        </dgm:presLayoutVars>
      </dgm:prSet>
      <dgm:spPr/>
    </dgm:pt>
    <dgm:pt modelId="{3B1348E0-59AF-43D9-886D-27FCC2159404}" type="pres">
      <dgm:prSet presAssocID="{01B5E8A1-08DC-4D85-B1E9-B38665F84C95}" presName="sibTrans" presStyleCnt="0"/>
      <dgm:spPr/>
    </dgm:pt>
    <dgm:pt modelId="{CECF7C1B-1B5C-4AF3-9C88-FFA108DEBA51}" type="pres">
      <dgm:prSet presAssocID="{3C7A47B7-1248-48C7-AE80-7C04F74C2DAF}" presName="node" presStyleLbl="node1" presStyleIdx="2" presStyleCnt="6">
        <dgm:presLayoutVars>
          <dgm:bulletEnabled val="1"/>
        </dgm:presLayoutVars>
      </dgm:prSet>
      <dgm:spPr/>
    </dgm:pt>
    <dgm:pt modelId="{E2A77967-5B78-4029-B7F0-458FCE40C53B}" type="pres">
      <dgm:prSet presAssocID="{5801FEC7-04CE-4707-BD3B-6E89335BDC43}" presName="sibTrans" presStyleCnt="0"/>
      <dgm:spPr/>
    </dgm:pt>
    <dgm:pt modelId="{8F5538E8-4BFE-4690-AB73-47D2F88299FB}" type="pres">
      <dgm:prSet presAssocID="{F757F427-B343-475D-8B18-6F93DC1E7145}" presName="node" presStyleLbl="node1" presStyleIdx="3" presStyleCnt="6">
        <dgm:presLayoutVars>
          <dgm:bulletEnabled val="1"/>
        </dgm:presLayoutVars>
      </dgm:prSet>
      <dgm:spPr/>
    </dgm:pt>
    <dgm:pt modelId="{8D18C8F4-0EE2-4873-94D5-330551A96EC8}" type="pres">
      <dgm:prSet presAssocID="{E54F3D9C-38D8-4F95-9428-77723D89CC06}" presName="sibTrans" presStyleCnt="0"/>
      <dgm:spPr/>
    </dgm:pt>
    <dgm:pt modelId="{ABEEBC58-CB62-4F82-BA1C-4F9844B0A51D}" type="pres">
      <dgm:prSet presAssocID="{9A5A67B3-E933-4DFB-93F0-50A36BB88E1D}" presName="node" presStyleLbl="node1" presStyleIdx="4" presStyleCnt="6">
        <dgm:presLayoutVars>
          <dgm:bulletEnabled val="1"/>
        </dgm:presLayoutVars>
      </dgm:prSet>
      <dgm:spPr/>
    </dgm:pt>
    <dgm:pt modelId="{48E9B2A6-2C31-4AF5-9030-1971E42E0C84}" type="pres">
      <dgm:prSet presAssocID="{9148ABC7-6491-4C5A-A0AF-F6D081422B60}" presName="sibTrans" presStyleCnt="0"/>
      <dgm:spPr/>
    </dgm:pt>
    <dgm:pt modelId="{68C37059-D241-49CA-9812-CCAE20F245ED}" type="pres">
      <dgm:prSet presAssocID="{45149511-735F-42FD-859C-AAE7254E4BFC}" presName="node" presStyleLbl="node1" presStyleIdx="5" presStyleCnt="6">
        <dgm:presLayoutVars>
          <dgm:bulletEnabled val="1"/>
        </dgm:presLayoutVars>
      </dgm:prSet>
      <dgm:spPr/>
    </dgm:pt>
  </dgm:ptLst>
  <dgm:cxnLst>
    <dgm:cxn modelId="{A29D900E-A4FB-4F3E-85B5-F9F298C25536}" type="presOf" srcId="{282B6DA2-2496-4AE7-90BB-F23B1B4F0D52}" destId="{30220942-9BFF-4ACE-9C5E-51B9633CB122}" srcOrd="0" destOrd="0" presId="urn:microsoft.com/office/officeart/2005/8/layout/default"/>
    <dgm:cxn modelId="{6C4EC60F-DD1A-498F-8D6F-A6FD5F5EF7FE}" type="presOf" srcId="{45149511-735F-42FD-859C-AAE7254E4BFC}" destId="{68C37059-D241-49CA-9812-CCAE20F245ED}" srcOrd="0" destOrd="0" presId="urn:microsoft.com/office/officeart/2005/8/layout/default"/>
    <dgm:cxn modelId="{457FFF5E-4A9B-4EEB-B260-BA9D8CD57248}" type="presOf" srcId="{CF687792-8FF1-4782-A113-97B3A0628E26}" destId="{CA8CEFA8-C4D7-4CA2-B896-9BEE6C153CDB}" srcOrd="0" destOrd="0" presId="urn:microsoft.com/office/officeart/2005/8/layout/default"/>
    <dgm:cxn modelId="{C3BDFB78-AB82-4EDA-910A-55D52BDD502D}" srcId="{CC689147-D8FC-4528-9069-D94BC53071A7}" destId="{9A5A67B3-E933-4DFB-93F0-50A36BB88E1D}" srcOrd="4" destOrd="0" parTransId="{2A20BF00-C043-4D61-BE0D-8B14A9329976}" sibTransId="{9148ABC7-6491-4C5A-A0AF-F6D081422B60}"/>
    <dgm:cxn modelId="{AD812B80-EFB6-4EA6-B122-BA3F6FCC4EC4}" srcId="{CC689147-D8FC-4528-9069-D94BC53071A7}" destId="{282B6DA2-2496-4AE7-90BB-F23B1B4F0D52}" srcOrd="0" destOrd="0" parTransId="{6D6139CE-9F4F-4167-8755-0F80ACF6D35D}" sibTransId="{67E81022-4442-4AED-958E-3DB25C85AFE2}"/>
    <dgm:cxn modelId="{A7914889-1CD6-4FFA-AC2B-2A09A39D1DB2}" srcId="{CC689147-D8FC-4528-9069-D94BC53071A7}" destId="{F757F427-B343-475D-8B18-6F93DC1E7145}" srcOrd="3" destOrd="0" parTransId="{57017314-1F73-446F-BBC8-487D1CC3A07B}" sibTransId="{E54F3D9C-38D8-4F95-9428-77723D89CC06}"/>
    <dgm:cxn modelId="{42195C8B-4AB5-4353-9996-7C0C5178D0E8}" srcId="{CC689147-D8FC-4528-9069-D94BC53071A7}" destId="{45149511-735F-42FD-859C-AAE7254E4BFC}" srcOrd="5" destOrd="0" parTransId="{2C161B01-CF1A-403E-AAA7-E3ACBE6066D8}" sibTransId="{F505666C-CF0B-4CE6-A183-FE819BE83F81}"/>
    <dgm:cxn modelId="{D8D6BE93-54EA-46A1-B853-DDDD8133C510}" type="presOf" srcId="{F757F427-B343-475D-8B18-6F93DC1E7145}" destId="{8F5538E8-4BFE-4690-AB73-47D2F88299FB}" srcOrd="0" destOrd="0" presId="urn:microsoft.com/office/officeart/2005/8/layout/default"/>
    <dgm:cxn modelId="{53FCEC9A-A6B7-4593-B596-0D15F379BBDE}" type="presOf" srcId="{3C7A47B7-1248-48C7-AE80-7C04F74C2DAF}" destId="{CECF7C1B-1B5C-4AF3-9C88-FFA108DEBA51}" srcOrd="0" destOrd="0" presId="urn:microsoft.com/office/officeart/2005/8/layout/default"/>
    <dgm:cxn modelId="{EB7B03BA-A6D7-4656-AC14-2CE300EF146B}" srcId="{CC689147-D8FC-4528-9069-D94BC53071A7}" destId="{CF687792-8FF1-4782-A113-97B3A0628E26}" srcOrd="1" destOrd="0" parTransId="{6CC56926-EE63-4225-8B3D-4EDA3929FD9C}" sibTransId="{01B5E8A1-08DC-4D85-B1E9-B38665F84C95}"/>
    <dgm:cxn modelId="{F4C4A8C5-7C97-4F70-AAAF-3552E94F5CB3}" srcId="{CC689147-D8FC-4528-9069-D94BC53071A7}" destId="{3C7A47B7-1248-48C7-AE80-7C04F74C2DAF}" srcOrd="2" destOrd="0" parTransId="{C97BE245-8FA2-4F1B-A4B1-B3CC3C5C01E5}" sibTransId="{5801FEC7-04CE-4707-BD3B-6E89335BDC43}"/>
    <dgm:cxn modelId="{64631DDF-AFF0-4E2A-B1C3-5ABC5DCBD7B9}" type="presOf" srcId="{9A5A67B3-E933-4DFB-93F0-50A36BB88E1D}" destId="{ABEEBC58-CB62-4F82-BA1C-4F9844B0A51D}" srcOrd="0" destOrd="0" presId="urn:microsoft.com/office/officeart/2005/8/layout/default"/>
    <dgm:cxn modelId="{84B681FC-0FFD-4E39-97F3-DA6ED185627E}" type="presOf" srcId="{CC689147-D8FC-4528-9069-D94BC53071A7}" destId="{54ABE077-2F9F-4D51-AECF-DF3334FE8440}" srcOrd="0" destOrd="0" presId="urn:microsoft.com/office/officeart/2005/8/layout/default"/>
    <dgm:cxn modelId="{EFB425C4-12D4-4BCE-B752-31E867BBF8A0}" type="presParOf" srcId="{54ABE077-2F9F-4D51-AECF-DF3334FE8440}" destId="{30220942-9BFF-4ACE-9C5E-51B9633CB122}" srcOrd="0" destOrd="0" presId="urn:microsoft.com/office/officeart/2005/8/layout/default"/>
    <dgm:cxn modelId="{D65FCB40-E9F4-4F8F-94B4-E98CB5933107}" type="presParOf" srcId="{54ABE077-2F9F-4D51-AECF-DF3334FE8440}" destId="{F692FBC8-2361-43FC-986C-4B80229CF8F3}" srcOrd="1" destOrd="0" presId="urn:microsoft.com/office/officeart/2005/8/layout/default"/>
    <dgm:cxn modelId="{DA20F3A4-4AF5-4136-A9A1-D4D8BBDD100E}" type="presParOf" srcId="{54ABE077-2F9F-4D51-AECF-DF3334FE8440}" destId="{CA8CEFA8-C4D7-4CA2-B896-9BEE6C153CDB}" srcOrd="2" destOrd="0" presId="urn:microsoft.com/office/officeart/2005/8/layout/default"/>
    <dgm:cxn modelId="{B8818384-9885-42AC-8F3C-16EECCF9F29B}" type="presParOf" srcId="{54ABE077-2F9F-4D51-AECF-DF3334FE8440}" destId="{3B1348E0-59AF-43D9-886D-27FCC2159404}" srcOrd="3" destOrd="0" presId="urn:microsoft.com/office/officeart/2005/8/layout/default"/>
    <dgm:cxn modelId="{FDCDF8AF-C561-4D77-B05C-D3987325F722}" type="presParOf" srcId="{54ABE077-2F9F-4D51-AECF-DF3334FE8440}" destId="{CECF7C1B-1B5C-4AF3-9C88-FFA108DEBA51}" srcOrd="4" destOrd="0" presId="urn:microsoft.com/office/officeart/2005/8/layout/default"/>
    <dgm:cxn modelId="{99FF5E83-7CA9-4B0A-8651-506E3EB7DA87}" type="presParOf" srcId="{54ABE077-2F9F-4D51-AECF-DF3334FE8440}" destId="{E2A77967-5B78-4029-B7F0-458FCE40C53B}" srcOrd="5" destOrd="0" presId="urn:microsoft.com/office/officeart/2005/8/layout/default"/>
    <dgm:cxn modelId="{8C520BD2-78EB-4A17-9F50-D0EF6354CC93}" type="presParOf" srcId="{54ABE077-2F9F-4D51-AECF-DF3334FE8440}" destId="{8F5538E8-4BFE-4690-AB73-47D2F88299FB}" srcOrd="6" destOrd="0" presId="urn:microsoft.com/office/officeart/2005/8/layout/default"/>
    <dgm:cxn modelId="{029937C9-4F2C-473F-8796-73C1861151FD}" type="presParOf" srcId="{54ABE077-2F9F-4D51-AECF-DF3334FE8440}" destId="{8D18C8F4-0EE2-4873-94D5-330551A96EC8}" srcOrd="7" destOrd="0" presId="urn:microsoft.com/office/officeart/2005/8/layout/default"/>
    <dgm:cxn modelId="{AA36F058-E1EF-4555-96B7-DCE330D34939}" type="presParOf" srcId="{54ABE077-2F9F-4D51-AECF-DF3334FE8440}" destId="{ABEEBC58-CB62-4F82-BA1C-4F9844B0A51D}" srcOrd="8" destOrd="0" presId="urn:microsoft.com/office/officeart/2005/8/layout/default"/>
    <dgm:cxn modelId="{D018867D-1F2C-49A5-82BD-679AD9DE5B31}" type="presParOf" srcId="{54ABE077-2F9F-4D51-AECF-DF3334FE8440}" destId="{48E9B2A6-2C31-4AF5-9030-1971E42E0C84}" srcOrd="9" destOrd="0" presId="urn:microsoft.com/office/officeart/2005/8/layout/default"/>
    <dgm:cxn modelId="{C629016A-B8BF-4FF3-AD2A-D32C6D89796D}" type="presParOf" srcId="{54ABE077-2F9F-4D51-AECF-DF3334FE8440}" destId="{68C37059-D241-49CA-9812-CCAE20F245E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886BC6-E513-4F5F-B537-E6BBAB6DACF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3D44DCDB-3D79-4B30-9516-CB893B968695}">
      <dgm:prSet/>
      <dgm:spPr/>
      <dgm:t>
        <a:bodyPr/>
        <a:lstStyle/>
        <a:p>
          <a:r>
            <a:rPr lang="en-US" dirty="0">
              <a:latin typeface="Arial Nova" panose="020B0504020202020204" pitchFamily="34" charset="0"/>
            </a:rPr>
            <a:t>Must not be deliberately indifferent.</a:t>
          </a:r>
        </a:p>
      </dgm:t>
    </dgm:pt>
    <dgm:pt modelId="{924BBC6D-AAF4-4F75-9878-A3A5EBA564C5}" type="parTrans" cxnId="{AE695B46-7011-4253-9FF6-B095301EABCA}">
      <dgm:prSet/>
      <dgm:spPr/>
      <dgm:t>
        <a:bodyPr/>
        <a:lstStyle/>
        <a:p>
          <a:endParaRPr lang="en-US"/>
        </a:p>
      </dgm:t>
    </dgm:pt>
    <dgm:pt modelId="{8D8460A9-A27C-4487-AE66-BD9F16851355}" type="sibTrans" cxnId="{AE695B46-7011-4253-9FF6-B095301EABCA}">
      <dgm:prSet/>
      <dgm:spPr/>
      <dgm:t>
        <a:bodyPr/>
        <a:lstStyle/>
        <a:p>
          <a:endParaRPr lang="en-US"/>
        </a:p>
      </dgm:t>
    </dgm:pt>
    <dgm:pt modelId="{C0BBF283-7B48-41BC-883A-923AEC4F25FC}">
      <dgm:prSet/>
      <dgm:spPr/>
      <dgm:t>
        <a:bodyPr/>
        <a:lstStyle/>
        <a:p>
          <a:r>
            <a:rPr lang="en-US" dirty="0">
              <a:latin typeface="Arial Nova" panose="020B0504020202020204" pitchFamily="34" charset="0"/>
            </a:rPr>
            <a:t>"Deliberate indifference" = unreasonable in light of known circumstances.</a:t>
          </a:r>
        </a:p>
      </dgm:t>
    </dgm:pt>
    <dgm:pt modelId="{9BA1DE81-DC8F-489E-827F-81147BC245B1}" type="parTrans" cxnId="{67EF627E-FE89-4F06-B236-823AC893DCE4}">
      <dgm:prSet/>
      <dgm:spPr/>
      <dgm:t>
        <a:bodyPr/>
        <a:lstStyle/>
        <a:p>
          <a:endParaRPr lang="en-US"/>
        </a:p>
      </dgm:t>
    </dgm:pt>
    <dgm:pt modelId="{EC00B1A3-1A9D-4C35-8F31-BD3F88741579}" type="sibTrans" cxnId="{67EF627E-FE89-4F06-B236-823AC893DCE4}">
      <dgm:prSet/>
      <dgm:spPr/>
      <dgm:t>
        <a:bodyPr/>
        <a:lstStyle/>
        <a:p>
          <a:endParaRPr lang="en-US"/>
        </a:p>
      </dgm:t>
    </dgm:pt>
    <dgm:pt modelId="{2384CB9D-AB91-4D7B-A8C9-2D28059266AC}" type="pres">
      <dgm:prSet presAssocID="{D1886BC6-E513-4F5F-B537-E6BBAB6DACF0}" presName="hierChild1" presStyleCnt="0">
        <dgm:presLayoutVars>
          <dgm:chPref val="1"/>
          <dgm:dir/>
          <dgm:animOne val="branch"/>
          <dgm:animLvl val="lvl"/>
          <dgm:resizeHandles/>
        </dgm:presLayoutVars>
      </dgm:prSet>
      <dgm:spPr/>
    </dgm:pt>
    <dgm:pt modelId="{AE42F2C6-C0F9-483E-9ABB-0414D37554B8}" type="pres">
      <dgm:prSet presAssocID="{3D44DCDB-3D79-4B30-9516-CB893B968695}" presName="hierRoot1" presStyleCnt="0"/>
      <dgm:spPr/>
    </dgm:pt>
    <dgm:pt modelId="{7F8F1ABE-DD4A-455E-A33B-441DBC68168E}" type="pres">
      <dgm:prSet presAssocID="{3D44DCDB-3D79-4B30-9516-CB893B968695}" presName="composite" presStyleCnt="0"/>
      <dgm:spPr/>
    </dgm:pt>
    <dgm:pt modelId="{5EEF519B-C095-4377-B228-2A9E184FA9BF}" type="pres">
      <dgm:prSet presAssocID="{3D44DCDB-3D79-4B30-9516-CB893B968695}" presName="background" presStyleLbl="node0" presStyleIdx="0" presStyleCnt="2"/>
      <dgm:spPr/>
    </dgm:pt>
    <dgm:pt modelId="{3FB0B521-B3F4-4F70-8DEC-788AFA05008D}" type="pres">
      <dgm:prSet presAssocID="{3D44DCDB-3D79-4B30-9516-CB893B968695}" presName="text" presStyleLbl="fgAcc0" presStyleIdx="0" presStyleCnt="2">
        <dgm:presLayoutVars>
          <dgm:chPref val="3"/>
        </dgm:presLayoutVars>
      </dgm:prSet>
      <dgm:spPr/>
    </dgm:pt>
    <dgm:pt modelId="{16960E2C-7CC1-4CA2-ADBD-AEEC3742C7EE}" type="pres">
      <dgm:prSet presAssocID="{3D44DCDB-3D79-4B30-9516-CB893B968695}" presName="hierChild2" presStyleCnt="0"/>
      <dgm:spPr/>
    </dgm:pt>
    <dgm:pt modelId="{BE86A62D-8505-40C6-85CF-80CAE11E227C}" type="pres">
      <dgm:prSet presAssocID="{C0BBF283-7B48-41BC-883A-923AEC4F25FC}" presName="hierRoot1" presStyleCnt="0"/>
      <dgm:spPr/>
    </dgm:pt>
    <dgm:pt modelId="{57AA7650-0394-4245-8124-48C4D993BFD4}" type="pres">
      <dgm:prSet presAssocID="{C0BBF283-7B48-41BC-883A-923AEC4F25FC}" presName="composite" presStyleCnt="0"/>
      <dgm:spPr/>
    </dgm:pt>
    <dgm:pt modelId="{CF0C3787-6021-467C-9B78-CDF843899AA7}" type="pres">
      <dgm:prSet presAssocID="{C0BBF283-7B48-41BC-883A-923AEC4F25FC}" presName="background" presStyleLbl="node0" presStyleIdx="1" presStyleCnt="2"/>
      <dgm:spPr/>
    </dgm:pt>
    <dgm:pt modelId="{755210C4-2841-485D-9203-62B8770B068E}" type="pres">
      <dgm:prSet presAssocID="{C0BBF283-7B48-41BC-883A-923AEC4F25FC}" presName="text" presStyleLbl="fgAcc0" presStyleIdx="1" presStyleCnt="2">
        <dgm:presLayoutVars>
          <dgm:chPref val="3"/>
        </dgm:presLayoutVars>
      </dgm:prSet>
      <dgm:spPr/>
    </dgm:pt>
    <dgm:pt modelId="{E3BC5652-E218-4FCF-A51E-F8A34C4C723A}" type="pres">
      <dgm:prSet presAssocID="{C0BBF283-7B48-41BC-883A-923AEC4F25FC}" presName="hierChild2" presStyleCnt="0"/>
      <dgm:spPr/>
    </dgm:pt>
  </dgm:ptLst>
  <dgm:cxnLst>
    <dgm:cxn modelId="{2886471B-0284-4933-827E-B5487A9FB81A}" type="presOf" srcId="{C0BBF283-7B48-41BC-883A-923AEC4F25FC}" destId="{755210C4-2841-485D-9203-62B8770B068E}" srcOrd="0" destOrd="0" presId="urn:microsoft.com/office/officeart/2005/8/layout/hierarchy1"/>
    <dgm:cxn modelId="{AB1DF041-0A41-4F0D-80DE-2F5EF7C15403}" type="presOf" srcId="{D1886BC6-E513-4F5F-B537-E6BBAB6DACF0}" destId="{2384CB9D-AB91-4D7B-A8C9-2D28059266AC}" srcOrd="0" destOrd="0" presId="urn:microsoft.com/office/officeart/2005/8/layout/hierarchy1"/>
    <dgm:cxn modelId="{AE695B46-7011-4253-9FF6-B095301EABCA}" srcId="{D1886BC6-E513-4F5F-B537-E6BBAB6DACF0}" destId="{3D44DCDB-3D79-4B30-9516-CB893B968695}" srcOrd="0" destOrd="0" parTransId="{924BBC6D-AAF4-4F75-9878-A3A5EBA564C5}" sibTransId="{8D8460A9-A27C-4487-AE66-BD9F16851355}"/>
    <dgm:cxn modelId="{67EF627E-FE89-4F06-B236-823AC893DCE4}" srcId="{D1886BC6-E513-4F5F-B537-E6BBAB6DACF0}" destId="{C0BBF283-7B48-41BC-883A-923AEC4F25FC}" srcOrd="1" destOrd="0" parTransId="{9BA1DE81-DC8F-489E-827F-81147BC245B1}" sibTransId="{EC00B1A3-1A9D-4C35-8F31-BD3F88741579}"/>
    <dgm:cxn modelId="{821BBCF3-38CD-4E43-9931-FD9EAE6F9436}" type="presOf" srcId="{3D44DCDB-3D79-4B30-9516-CB893B968695}" destId="{3FB0B521-B3F4-4F70-8DEC-788AFA05008D}" srcOrd="0" destOrd="0" presId="urn:microsoft.com/office/officeart/2005/8/layout/hierarchy1"/>
    <dgm:cxn modelId="{04EAB968-8AEF-4DBF-8C91-19DB1B12F225}" type="presParOf" srcId="{2384CB9D-AB91-4D7B-A8C9-2D28059266AC}" destId="{AE42F2C6-C0F9-483E-9ABB-0414D37554B8}" srcOrd="0" destOrd="0" presId="urn:microsoft.com/office/officeart/2005/8/layout/hierarchy1"/>
    <dgm:cxn modelId="{FB433DED-4C2F-4648-B133-D9B077EC2737}" type="presParOf" srcId="{AE42F2C6-C0F9-483E-9ABB-0414D37554B8}" destId="{7F8F1ABE-DD4A-455E-A33B-441DBC68168E}" srcOrd="0" destOrd="0" presId="urn:microsoft.com/office/officeart/2005/8/layout/hierarchy1"/>
    <dgm:cxn modelId="{8997F6F3-3550-47A7-BBAA-48FF86AC8BFC}" type="presParOf" srcId="{7F8F1ABE-DD4A-455E-A33B-441DBC68168E}" destId="{5EEF519B-C095-4377-B228-2A9E184FA9BF}" srcOrd="0" destOrd="0" presId="urn:microsoft.com/office/officeart/2005/8/layout/hierarchy1"/>
    <dgm:cxn modelId="{B16B0519-B483-4FC8-9837-918E52C5701B}" type="presParOf" srcId="{7F8F1ABE-DD4A-455E-A33B-441DBC68168E}" destId="{3FB0B521-B3F4-4F70-8DEC-788AFA05008D}" srcOrd="1" destOrd="0" presId="urn:microsoft.com/office/officeart/2005/8/layout/hierarchy1"/>
    <dgm:cxn modelId="{C3A63C69-B2B9-4D25-8953-B9D1F076D2CA}" type="presParOf" srcId="{AE42F2C6-C0F9-483E-9ABB-0414D37554B8}" destId="{16960E2C-7CC1-4CA2-ADBD-AEEC3742C7EE}" srcOrd="1" destOrd="0" presId="urn:microsoft.com/office/officeart/2005/8/layout/hierarchy1"/>
    <dgm:cxn modelId="{3521F144-62C8-4498-A6C5-7AF5E003B1D2}" type="presParOf" srcId="{2384CB9D-AB91-4D7B-A8C9-2D28059266AC}" destId="{BE86A62D-8505-40C6-85CF-80CAE11E227C}" srcOrd="1" destOrd="0" presId="urn:microsoft.com/office/officeart/2005/8/layout/hierarchy1"/>
    <dgm:cxn modelId="{7DAEE050-5B01-40A4-9DD6-216DDD8F3E36}" type="presParOf" srcId="{BE86A62D-8505-40C6-85CF-80CAE11E227C}" destId="{57AA7650-0394-4245-8124-48C4D993BFD4}" srcOrd="0" destOrd="0" presId="urn:microsoft.com/office/officeart/2005/8/layout/hierarchy1"/>
    <dgm:cxn modelId="{316269C2-120D-4C80-98C0-E168332AEF9C}" type="presParOf" srcId="{57AA7650-0394-4245-8124-48C4D993BFD4}" destId="{CF0C3787-6021-467C-9B78-CDF843899AA7}" srcOrd="0" destOrd="0" presId="urn:microsoft.com/office/officeart/2005/8/layout/hierarchy1"/>
    <dgm:cxn modelId="{483DA51C-FA60-4FF0-9454-9F39C3C66A1E}" type="presParOf" srcId="{57AA7650-0394-4245-8124-48C4D993BFD4}" destId="{755210C4-2841-485D-9203-62B8770B068E}" srcOrd="1" destOrd="0" presId="urn:microsoft.com/office/officeart/2005/8/layout/hierarchy1"/>
    <dgm:cxn modelId="{A1C1C238-63AF-4909-A70F-1589AB04C3AA}" type="presParOf" srcId="{BE86A62D-8505-40C6-85CF-80CAE11E227C}" destId="{E3BC5652-E218-4FCF-A51E-F8A34C4C723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92A837-4330-4790-939F-D13DBAE778B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E5CF632-3D2E-433E-BE28-BBD6413D770B}">
      <dgm:prSet/>
      <dgm:spPr/>
      <dgm:t>
        <a:bodyPr/>
        <a:lstStyle/>
        <a:p>
          <a:r>
            <a:rPr lang="en-US" i="1" dirty="0"/>
            <a:t>Feminist Majority Foundation v. Hurley</a:t>
          </a:r>
          <a:r>
            <a:rPr lang="en-US" i="0" dirty="0"/>
            <a:t>, 911 F.3d 674 (4</a:t>
          </a:r>
          <a:r>
            <a:rPr lang="en-US" i="0" baseline="30000" dirty="0"/>
            <a:t>th</a:t>
          </a:r>
          <a:r>
            <a:rPr lang="en-US" i="0" dirty="0"/>
            <a:t> Cir. 2018).</a:t>
          </a:r>
          <a:endParaRPr lang="en-US" i="1" dirty="0"/>
        </a:p>
      </dgm:t>
    </dgm:pt>
    <dgm:pt modelId="{B469516A-12C0-470C-B3F4-73501FC42C2F}" type="parTrans" cxnId="{CE7A69D0-8134-4C02-A3A2-9222FD65A603}">
      <dgm:prSet/>
      <dgm:spPr/>
      <dgm:t>
        <a:bodyPr/>
        <a:lstStyle/>
        <a:p>
          <a:endParaRPr lang="en-US"/>
        </a:p>
      </dgm:t>
    </dgm:pt>
    <dgm:pt modelId="{269F3865-304B-4A9C-9D02-5FCEA4D732F3}" type="sibTrans" cxnId="{CE7A69D0-8134-4C02-A3A2-9222FD65A603}">
      <dgm:prSet/>
      <dgm:spPr/>
      <dgm:t>
        <a:bodyPr/>
        <a:lstStyle/>
        <a:p>
          <a:endParaRPr lang="en-US"/>
        </a:p>
      </dgm:t>
    </dgm:pt>
    <dgm:pt modelId="{EA016FA8-665C-4BA3-AA00-699B9D9E09BA}">
      <dgm:prSet/>
      <dgm:spPr/>
      <dgm:t>
        <a:bodyPr/>
        <a:lstStyle/>
        <a:p>
          <a:r>
            <a:rPr lang="en-US" dirty="0"/>
            <a:t>The use of Social Media to </a:t>
          </a:r>
          <a:r>
            <a:rPr lang="en-US" dirty="0">
              <a:hlinkClick xmlns:r="http://schemas.openxmlformats.org/officeDocument/2006/relationships" r:id="rId1"/>
            </a:rPr>
            <a:t>impersonate</a:t>
          </a:r>
          <a:r>
            <a:rPr lang="en-US" dirty="0"/>
            <a:t> a Peer.</a:t>
          </a:r>
        </a:p>
      </dgm:t>
    </dgm:pt>
    <dgm:pt modelId="{52BB41F3-3A0D-4B74-A994-8F7C23301FE4}" type="parTrans" cxnId="{3DA48C74-C8BA-4B49-ADEF-DA929550FC0E}">
      <dgm:prSet/>
      <dgm:spPr/>
      <dgm:t>
        <a:bodyPr/>
        <a:lstStyle/>
        <a:p>
          <a:endParaRPr lang="en-US"/>
        </a:p>
      </dgm:t>
    </dgm:pt>
    <dgm:pt modelId="{BF50160D-796F-4D4F-A746-38122E5D44C1}" type="sibTrans" cxnId="{3DA48C74-C8BA-4B49-ADEF-DA929550FC0E}">
      <dgm:prSet/>
      <dgm:spPr/>
      <dgm:t>
        <a:bodyPr/>
        <a:lstStyle/>
        <a:p>
          <a:endParaRPr lang="en-US"/>
        </a:p>
      </dgm:t>
    </dgm:pt>
    <dgm:pt modelId="{B4911E05-A6AB-4325-8F85-2C4BB4B9AF88}">
      <dgm:prSet/>
      <dgm:spPr/>
      <dgm:t>
        <a:bodyPr/>
        <a:lstStyle/>
        <a:p>
          <a:r>
            <a:rPr lang="en-US"/>
            <a:t>The use of Social Media to extort.</a:t>
          </a:r>
        </a:p>
      </dgm:t>
    </dgm:pt>
    <dgm:pt modelId="{A2493D7E-4B89-4677-9131-957E58327E4E}" type="parTrans" cxnId="{49009175-BD2B-458C-A8C6-369A1D63855C}">
      <dgm:prSet/>
      <dgm:spPr/>
      <dgm:t>
        <a:bodyPr/>
        <a:lstStyle/>
        <a:p>
          <a:endParaRPr lang="en-US"/>
        </a:p>
      </dgm:t>
    </dgm:pt>
    <dgm:pt modelId="{36B334C8-49E1-40B6-82B2-9B23C4208904}" type="sibTrans" cxnId="{49009175-BD2B-458C-A8C6-369A1D63855C}">
      <dgm:prSet/>
      <dgm:spPr/>
      <dgm:t>
        <a:bodyPr/>
        <a:lstStyle/>
        <a:p>
          <a:endParaRPr lang="en-US"/>
        </a:p>
      </dgm:t>
    </dgm:pt>
    <dgm:pt modelId="{042C83A5-49BB-4C30-9616-0AD358AF9D2A}" type="pres">
      <dgm:prSet presAssocID="{CE92A837-4330-4790-939F-D13DBAE778B7}" presName="root" presStyleCnt="0">
        <dgm:presLayoutVars>
          <dgm:dir/>
          <dgm:resizeHandles val="exact"/>
        </dgm:presLayoutVars>
      </dgm:prSet>
      <dgm:spPr/>
    </dgm:pt>
    <dgm:pt modelId="{D56523D3-EB46-4E00-B44F-3C6249B25C6A}" type="pres">
      <dgm:prSet presAssocID="{4E5CF632-3D2E-433E-BE28-BBD6413D770B}" presName="compNode" presStyleCnt="0"/>
      <dgm:spPr/>
    </dgm:pt>
    <dgm:pt modelId="{DED11403-5FAF-48C7-A1B5-CF2DDE7A1C4B}" type="pres">
      <dgm:prSet presAssocID="{4E5CF632-3D2E-433E-BE28-BBD6413D770B}" presName="bgRect" presStyleLbl="bgShp" presStyleIdx="0" presStyleCnt="3"/>
      <dgm:spPr/>
    </dgm:pt>
    <dgm:pt modelId="{F880B795-0DD9-4D33-B080-93CFE25696E1}" type="pres">
      <dgm:prSet presAssocID="{4E5CF632-3D2E-433E-BE28-BBD6413D770B}"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choolhouse"/>
        </a:ext>
      </dgm:extLst>
    </dgm:pt>
    <dgm:pt modelId="{63DE4D3D-98D7-4289-B266-3316FB3A28B1}" type="pres">
      <dgm:prSet presAssocID="{4E5CF632-3D2E-433E-BE28-BBD6413D770B}" presName="spaceRect" presStyleCnt="0"/>
      <dgm:spPr/>
    </dgm:pt>
    <dgm:pt modelId="{E6EE3B90-5A27-4BC5-926E-9C3CDB3B4A74}" type="pres">
      <dgm:prSet presAssocID="{4E5CF632-3D2E-433E-BE28-BBD6413D770B}" presName="parTx" presStyleLbl="revTx" presStyleIdx="0" presStyleCnt="3">
        <dgm:presLayoutVars>
          <dgm:chMax val="0"/>
          <dgm:chPref val="0"/>
        </dgm:presLayoutVars>
      </dgm:prSet>
      <dgm:spPr/>
    </dgm:pt>
    <dgm:pt modelId="{A670AC83-D2F8-4A08-A834-4C846EA932EA}" type="pres">
      <dgm:prSet presAssocID="{269F3865-304B-4A9C-9D02-5FCEA4D732F3}" presName="sibTrans" presStyleCnt="0"/>
      <dgm:spPr/>
    </dgm:pt>
    <dgm:pt modelId="{B8331BC4-1318-4E11-9026-0571B02489DE}" type="pres">
      <dgm:prSet presAssocID="{EA016FA8-665C-4BA3-AA00-699B9D9E09BA}" presName="compNode" presStyleCnt="0"/>
      <dgm:spPr/>
    </dgm:pt>
    <dgm:pt modelId="{63CBF2FB-8BA2-417D-AACB-61D23E4EEB63}" type="pres">
      <dgm:prSet presAssocID="{EA016FA8-665C-4BA3-AA00-699B9D9E09BA}" presName="bgRect" presStyleLbl="bgShp" presStyleIdx="1" presStyleCnt="3"/>
      <dgm:spPr/>
    </dgm:pt>
    <dgm:pt modelId="{C51DAB3C-87D9-4B3D-BD0F-348E09FF33A9}" type="pres">
      <dgm:prSet presAssocID="{EA016FA8-665C-4BA3-AA00-699B9D9E09BA}"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Users"/>
        </a:ext>
      </dgm:extLst>
    </dgm:pt>
    <dgm:pt modelId="{B6CBAD49-7C69-4270-94A0-E2A1AC09CA91}" type="pres">
      <dgm:prSet presAssocID="{EA016FA8-665C-4BA3-AA00-699B9D9E09BA}" presName="spaceRect" presStyleCnt="0"/>
      <dgm:spPr/>
    </dgm:pt>
    <dgm:pt modelId="{2A7C525D-2407-4DBD-8BCB-ADA8E1BF64B7}" type="pres">
      <dgm:prSet presAssocID="{EA016FA8-665C-4BA3-AA00-699B9D9E09BA}" presName="parTx" presStyleLbl="revTx" presStyleIdx="1" presStyleCnt="3">
        <dgm:presLayoutVars>
          <dgm:chMax val="0"/>
          <dgm:chPref val="0"/>
        </dgm:presLayoutVars>
      </dgm:prSet>
      <dgm:spPr/>
    </dgm:pt>
    <dgm:pt modelId="{D3030FD7-5E6E-44F8-A6AC-90ADD3C4F84E}" type="pres">
      <dgm:prSet presAssocID="{BF50160D-796F-4D4F-A746-38122E5D44C1}" presName="sibTrans" presStyleCnt="0"/>
      <dgm:spPr/>
    </dgm:pt>
    <dgm:pt modelId="{88354A5E-A275-481D-8B2D-018E47B77A03}" type="pres">
      <dgm:prSet presAssocID="{B4911E05-A6AB-4325-8F85-2C4BB4B9AF88}" presName="compNode" presStyleCnt="0"/>
      <dgm:spPr/>
    </dgm:pt>
    <dgm:pt modelId="{D26C4E2D-0ED4-474E-8B94-4BF929683DEF}" type="pres">
      <dgm:prSet presAssocID="{B4911E05-A6AB-4325-8F85-2C4BB4B9AF88}" presName="bgRect" presStyleLbl="bgShp" presStyleIdx="2" presStyleCnt="3"/>
      <dgm:spPr/>
    </dgm:pt>
    <dgm:pt modelId="{5771A463-417A-47F0-9514-9B3A11B1B0FE}" type="pres">
      <dgm:prSet presAssocID="{B4911E05-A6AB-4325-8F85-2C4BB4B9AF88}"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xclamation Mark"/>
        </a:ext>
      </dgm:extLst>
    </dgm:pt>
    <dgm:pt modelId="{BFB43579-7620-42DE-82B9-38FA302380E2}" type="pres">
      <dgm:prSet presAssocID="{B4911E05-A6AB-4325-8F85-2C4BB4B9AF88}" presName="spaceRect" presStyleCnt="0"/>
      <dgm:spPr/>
    </dgm:pt>
    <dgm:pt modelId="{DAA41B6F-60B6-4C93-892F-1542B7A36562}" type="pres">
      <dgm:prSet presAssocID="{B4911E05-A6AB-4325-8F85-2C4BB4B9AF88}" presName="parTx" presStyleLbl="revTx" presStyleIdx="2" presStyleCnt="3">
        <dgm:presLayoutVars>
          <dgm:chMax val="0"/>
          <dgm:chPref val="0"/>
        </dgm:presLayoutVars>
      </dgm:prSet>
      <dgm:spPr/>
    </dgm:pt>
  </dgm:ptLst>
  <dgm:cxnLst>
    <dgm:cxn modelId="{A00BE60B-DBA4-4C8C-AC1F-DAF47B46BC8A}" type="presOf" srcId="{CE92A837-4330-4790-939F-D13DBAE778B7}" destId="{042C83A5-49BB-4C30-9616-0AD358AF9D2A}" srcOrd="0" destOrd="0" presId="urn:microsoft.com/office/officeart/2018/2/layout/IconVerticalSolidList"/>
    <dgm:cxn modelId="{78C12C11-F307-4703-8C9F-ADDE930977E1}" type="presOf" srcId="{4E5CF632-3D2E-433E-BE28-BBD6413D770B}" destId="{E6EE3B90-5A27-4BC5-926E-9C3CDB3B4A74}" srcOrd="0" destOrd="0" presId="urn:microsoft.com/office/officeart/2018/2/layout/IconVerticalSolidList"/>
    <dgm:cxn modelId="{3DA48C74-C8BA-4B49-ADEF-DA929550FC0E}" srcId="{CE92A837-4330-4790-939F-D13DBAE778B7}" destId="{EA016FA8-665C-4BA3-AA00-699B9D9E09BA}" srcOrd="1" destOrd="0" parTransId="{52BB41F3-3A0D-4B74-A994-8F7C23301FE4}" sibTransId="{BF50160D-796F-4D4F-A746-38122E5D44C1}"/>
    <dgm:cxn modelId="{49009175-BD2B-458C-A8C6-369A1D63855C}" srcId="{CE92A837-4330-4790-939F-D13DBAE778B7}" destId="{B4911E05-A6AB-4325-8F85-2C4BB4B9AF88}" srcOrd="2" destOrd="0" parTransId="{A2493D7E-4B89-4677-9131-957E58327E4E}" sibTransId="{36B334C8-49E1-40B6-82B2-9B23C4208904}"/>
    <dgm:cxn modelId="{CE7A69D0-8134-4C02-A3A2-9222FD65A603}" srcId="{CE92A837-4330-4790-939F-D13DBAE778B7}" destId="{4E5CF632-3D2E-433E-BE28-BBD6413D770B}" srcOrd="0" destOrd="0" parTransId="{B469516A-12C0-470C-B3F4-73501FC42C2F}" sibTransId="{269F3865-304B-4A9C-9D02-5FCEA4D732F3}"/>
    <dgm:cxn modelId="{D8D08EDC-948E-49B4-BCA9-ABB2D2AAE733}" type="presOf" srcId="{B4911E05-A6AB-4325-8F85-2C4BB4B9AF88}" destId="{DAA41B6F-60B6-4C93-892F-1542B7A36562}" srcOrd="0" destOrd="0" presId="urn:microsoft.com/office/officeart/2018/2/layout/IconVerticalSolidList"/>
    <dgm:cxn modelId="{CF2E1AEA-D203-4DDD-8AAF-F8BA441CC623}" type="presOf" srcId="{EA016FA8-665C-4BA3-AA00-699B9D9E09BA}" destId="{2A7C525D-2407-4DBD-8BCB-ADA8E1BF64B7}" srcOrd="0" destOrd="0" presId="urn:microsoft.com/office/officeart/2018/2/layout/IconVerticalSolidList"/>
    <dgm:cxn modelId="{F1AF442A-46EB-4AEB-9E42-FB76C45383B7}" type="presParOf" srcId="{042C83A5-49BB-4C30-9616-0AD358AF9D2A}" destId="{D56523D3-EB46-4E00-B44F-3C6249B25C6A}" srcOrd="0" destOrd="0" presId="urn:microsoft.com/office/officeart/2018/2/layout/IconVerticalSolidList"/>
    <dgm:cxn modelId="{73297705-268C-418F-AED8-C777D6059605}" type="presParOf" srcId="{D56523D3-EB46-4E00-B44F-3C6249B25C6A}" destId="{DED11403-5FAF-48C7-A1B5-CF2DDE7A1C4B}" srcOrd="0" destOrd="0" presId="urn:microsoft.com/office/officeart/2018/2/layout/IconVerticalSolidList"/>
    <dgm:cxn modelId="{DED4E0B4-1AAE-4731-A5E9-359882927085}" type="presParOf" srcId="{D56523D3-EB46-4E00-B44F-3C6249B25C6A}" destId="{F880B795-0DD9-4D33-B080-93CFE25696E1}" srcOrd="1" destOrd="0" presId="urn:microsoft.com/office/officeart/2018/2/layout/IconVerticalSolidList"/>
    <dgm:cxn modelId="{A9877C7F-304D-4337-B62F-ADD0D72E28BD}" type="presParOf" srcId="{D56523D3-EB46-4E00-B44F-3C6249B25C6A}" destId="{63DE4D3D-98D7-4289-B266-3316FB3A28B1}" srcOrd="2" destOrd="0" presId="urn:microsoft.com/office/officeart/2018/2/layout/IconVerticalSolidList"/>
    <dgm:cxn modelId="{C8883551-5621-405B-A5D9-585C9AD95664}" type="presParOf" srcId="{D56523D3-EB46-4E00-B44F-3C6249B25C6A}" destId="{E6EE3B90-5A27-4BC5-926E-9C3CDB3B4A74}" srcOrd="3" destOrd="0" presId="urn:microsoft.com/office/officeart/2018/2/layout/IconVerticalSolidList"/>
    <dgm:cxn modelId="{173A6DAD-87EB-485D-BA6F-08D7ED98F15D}" type="presParOf" srcId="{042C83A5-49BB-4C30-9616-0AD358AF9D2A}" destId="{A670AC83-D2F8-4A08-A834-4C846EA932EA}" srcOrd="1" destOrd="0" presId="urn:microsoft.com/office/officeart/2018/2/layout/IconVerticalSolidList"/>
    <dgm:cxn modelId="{9A2DF85D-8EF3-45DE-8032-980F02C2C899}" type="presParOf" srcId="{042C83A5-49BB-4C30-9616-0AD358AF9D2A}" destId="{B8331BC4-1318-4E11-9026-0571B02489DE}" srcOrd="2" destOrd="0" presId="urn:microsoft.com/office/officeart/2018/2/layout/IconVerticalSolidList"/>
    <dgm:cxn modelId="{CC723C21-D16E-4D8F-9325-78465F723669}" type="presParOf" srcId="{B8331BC4-1318-4E11-9026-0571B02489DE}" destId="{63CBF2FB-8BA2-417D-AACB-61D23E4EEB63}" srcOrd="0" destOrd="0" presId="urn:microsoft.com/office/officeart/2018/2/layout/IconVerticalSolidList"/>
    <dgm:cxn modelId="{755F8160-E7A5-4797-84E2-5ED4FFA4D61C}" type="presParOf" srcId="{B8331BC4-1318-4E11-9026-0571B02489DE}" destId="{C51DAB3C-87D9-4B3D-BD0F-348E09FF33A9}" srcOrd="1" destOrd="0" presId="urn:microsoft.com/office/officeart/2018/2/layout/IconVerticalSolidList"/>
    <dgm:cxn modelId="{129EB06C-3D22-4E15-BC95-94A59BCCDC9B}" type="presParOf" srcId="{B8331BC4-1318-4E11-9026-0571B02489DE}" destId="{B6CBAD49-7C69-4270-94A0-E2A1AC09CA91}" srcOrd="2" destOrd="0" presId="urn:microsoft.com/office/officeart/2018/2/layout/IconVerticalSolidList"/>
    <dgm:cxn modelId="{C9AB4398-5232-4E20-AADE-A9EB1A9167AC}" type="presParOf" srcId="{B8331BC4-1318-4E11-9026-0571B02489DE}" destId="{2A7C525D-2407-4DBD-8BCB-ADA8E1BF64B7}" srcOrd="3" destOrd="0" presId="urn:microsoft.com/office/officeart/2018/2/layout/IconVerticalSolidList"/>
    <dgm:cxn modelId="{22CA2F44-1AE7-4F09-98E5-2DBFE2D3C393}" type="presParOf" srcId="{042C83A5-49BB-4C30-9616-0AD358AF9D2A}" destId="{D3030FD7-5E6E-44F8-A6AC-90ADD3C4F84E}" srcOrd="3" destOrd="0" presId="urn:microsoft.com/office/officeart/2018/2/layout/IconVerticalSolidList"/>
    <dgm:cxn modelId="{159FC9F1-C4CF-4CA6-9A73-AD2322593FEF}" type="presParOf" srcId="{042C83A5-49BB-4C30-9616-0AD358AF9D2A}" destId="{88354A5E-A275-481D-8B2D-018E47B77A03}" srcOrd="4" destOrd="0" presId="urn:microsoft.com/office/officeart/2018/2/layout/IconVerticalSolidList"/>
    <dgm:cxn modelId="{616174B5-C9C5-4D75-A717-32A012B5B643}" type="presParOf" srcId="{88354A5E-A275-481D-8B2D-018E47B77A03}" destId="{D26C4E2D-0ED4-474E-8B94-4BF929683DEF}" srcOrd="0" destOrd="0" presId="urn:microsoft.com/office/officeart/2018/2/layout/IconVerticalSolidList"/>
    <dgm:cxn modelId="{66D91D88-0DB4-4573-96B8-8850D1B6C025}" type="presParOf" srcId="{88354A5E-A275-481D-8B2D-018E47B77A03}" destId="{5771A463-417A-47F0-9514-9B3A11B1B0FE}" srcOrd="1" destOrd="0" presId="urn:microsoft.com/office/officeart/2018/2/layout/IconVerticalSolidList"/>
    <dgm:cxn modelId="{68EF0949-F88A-467A-86D8-DACD902ED644}" type="presParOf" srcId="{88354A5E-A275-481D-8B2D-018E47B77A03}" destId="{BFB43579-7620-42DE-82B9-38FA302380E2}" srcOrd="2" destOrd="0" presId="urn:microsoft.com/office/officeart/2018/2/layout/IconVerticalSolidList"/>
    <dgm:cxn modelId="{8D3B07AD-3C34-48EA-A425-AA9DF979A058}" type="presParOf" srcId="{88354A5E-A275-481D-8B2D-018E47B77A03}" destId="{DAA41B6F-60B6-4C93-892F-1542B7A3656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D7C20-1C52-4223-8A77-3E2B8BCBD5D3}">
      <dsp:nvSpPr>
        <dsp:cNvPr id="0" name=""/>
        <dsp:cNvSpPr/>
      </dsp:nvSpPr>
      <dsp:spPr>
        <a:xfrm>
          <a:off x="761" y="353005"/>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Only applies to employee respondents who condition, aid, benefit, or service on unwelcome sexual conduct.</a:t>
          </a:r>
        </a:p>
      </dsp:txBody>
      <dsp:txXfrm>
        <a:off x="761" y="353005"/>
        <a:ext cx="2969445" cy="1781667"/>
      </dsp:txXfrm>
    </dsp:sp>
    <dsp:sp modelId="{D545A208-2A0F-477B-AE1A-B021B03BC190}">
      <dsp:nvSpPr>
        <dsp:cNvPr id="0" name=""/>
        <dsp:cNvSpPr/>
      </dsp:nvSpPr>
      <dsp:spPr>
        <a:xfrm>
          <a:off x="3267151" y="353005"/>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No restriction on complainant's status.</a:t>
          </a:r>
        </a:p>
      </dsp:txBody>
      <dsp:txXfrm>
        <a:off x="3267151" y="353005"/>
        <a:ext cx="2969445" cy="1781667"/>
      </dsp:txXfrm>
    </dsp:sp>
    <dsp:sp modelId="{F0F28383-6891-4CFA-875D-831FD3E03D2C}">
      <dsp:nvSpPr>
        <dsp:cNvPr id="0" name=""/>
        <dsp:cNvSpPr/>
      </dsp:nvSpPr>
      <dsp:spPr>
        <a:xfrm>
          <a:off x="761" y="2431617"/>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DOE interprets this broadly to encompass implied quid pro quo.</a:t>
          </a:r>
        </a:p>
      </dsp:txBody>
      <dsp:txXfrm>
        <a:off x="761" y="2431617"/>
        <a:ext cx="2969445" cy="1781667"/>
      </dsp:txXfrm>
    </dsp:sp>
    <dsp:sp modelId="{70A81851-D246-4E35-A5AB-B33A8D953201}">
      <dsp:nvSpPr>
        <dsp:cNvPr id="0" name=""/>
        <dsp:cNvSpPr/>
      </dsp:nvSpPr>
      <dsp:spPr>
        <a:xfrm>
          <a:off x="3267151" y="2431617"/>
          <a:ext cx="2969445" cy="17816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No intent, or severe or pervasive requirements but must be unwelcome.</a:t>
          </a:r>
        </a:p>
      </dsp:txBody>
      <dsp:txXfrm>
        <a:off x="3267151" y="2431617"/>
        <a:ext cx="2969445" cy="1781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F5F51-AF2D-4C0A-A5CA-033EEA189211}">
      <dsp:nvSpPr>
        <dsp:cNvPr id="0" name=""/>
        <dsp:cNvSpPr/>
      </dsp:nvSpPr>
      <dsp:spPr>
        <a:xfrm>
          <a:off x="2854"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A4592-01DC-4F2E-A564-05CD73FCA300}">
      <dsp:nvSpPr>
        <dsp:cNvPr id="0" name=""/>
        <dsp:cNvSpPr/>
      </dsp:nvSpPr>
      <dsp:spPr>
        <a:xfrm>
          <a:off x="229286"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Does not require intent.</a:t>
          </a:r>
        </a:p>
      </dsp:txBody>
      <dsp:txXfrm>
        <a:off x="267188" y="1046744"/>
        <a:ext cx="1962091" cy="1218259"/>
      </dsp:txXfrm>
    </dsp:sp>
    <dsp:sp modelId="{875E77B8-864C-4598-93A9-CECDD9C2BAD0}">
      <dsp:nvSpPr>
        <dsp:cNvPr id="0" name=""/>
        <dsp:cNvSpPr/>
      </dsp:nvSpPr>
      <dsp:spPr>
        <a:xfrm>
          <a:off x="2493615"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E7098A-DEB2-4BA5-8215-4769CA0B17E2}">
      <dsp:nvSpPr>
        <dsp:cNvPr id="0" name=""/>
        <dsp:cNvSpPr/>
      </dsp:nvSpPr>
      <dsp:spPr>
        <a:xfrm>
          <a:off x="2720047"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Reasonable person in the shoes of the complainant.</a:t>
          </a:r>
        </a:p>
      </dsp:txBody>
      <dsp:txXfrm>
        <a:off x="2757949" y="1046744"/>
        <a:ext cx="1962091" cy="1218259"/>
      </dsp:txXfrm>
    </dsp:sp>
    <dsp:sp modelId="{53C20792-5449-486C-BFC9-880CEACEB6B7}">
      <dsp:nvSpPr>
        <dsp:cNvPr id="0" name=""/>
        <dsp:cNvSpPr/>
      </dsp:nvSpPr>
      <dsp:spPr>
        <a:xfrm>
          <a:off x="4984375"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4DD99-2323-4B7F-8EC2-A9679338BEE3}">
      <dsp:nvSpPr>
        <dsp:cNvPr id="0" name=""/>
        <dsp:cNvSpPr/>
      </dsp:nvSpPr>
      <dsp:spPr>
        <a:xfrm>
          <a:off x="5210808"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Takes into account different circumstances.</a:t>
          </a:r>
        </a:p>
      </dsp:txBody>
      <dsp:txXfrm>
        <a:off x="5248710" y="1046744"/>
        <a:ext cx="1962091" cy="1218259"/>
      </dsp:txXfrm>
    </dsp:sp>
    <dsp:sp modelId="{5051B912-59FA-4592-9FA0-0CEA53018621}">
      <dsp:nvSpPr>
        <dsp:cNvPr id="0" name=""/>
        <dsp:cNvSpPr/>
      </dsp:nvSpPr>
      <dsp:spPr>
        <a:xfrm>
          <a:off x="7475136" y="793731"/>
          <a:ext cx="2037895" cy="12940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CDA239-01A1-4CC0-9C67-F449F71C7A1F}">
      <dsp:nvSpPr>
        <dsp:cNvPr id="0" name=""/>
        <dsp:cNvSpPr/>
      </dsp:nvSpPr>
      <dsp:spPr>
        <a:xfrm>
          <a:off x="7701569" y="1008842"/>
          <a:ext cx="2037895" cy="1294063"/>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Nova" panose="020B0504020202020204" pitchFamily="34" charset="0"/>
            </a:rPr>
            <a:t>Very fact-specific.</a:t>
          </a:r>
        </a:p>
      </dsp:txBody>
      <dsp:txXfrm>
        <a:off x="7739471" y="1046744"/>
        <a:ext cx="1962091" cy="12182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20942-9BFF-4ACE-9C5E-51B9633CB122}">
      <dsp:nvSpPr>
        <dsp:cNvPr id="0" name=""/>
        <dsp:cNvSpPr/>
      </dsp:nvSpPr>
      <dsp:spPr>
        <a:xfrm>
          <a:off x="435670" y="648"/>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Rape</a:t>
          </a:r>
        </a:p>
      </dsp:txBody>
      <dsp:txXfrm>
        <a:off x="435670" y="648"/>
        <a:ext cx="2555246" cy="1533147"/>
      </dsp:txXfrm>
    </dsp:sp>
    <dsp:sp modelId="{CA8CEFA8-C4D7-4CA2-B896-9BEE6C153CDB}">
      <dsp:nvSpPr>
        <dsp:cNvPr id="0" name=""/>
        <dsp:cNvSpPr/>
      </dsp:nvSpPr>
      <dsp:spPr>
        <a:xfrm>
          <a:off x="3246441" y="648"/>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Sodomy</a:t>
          </a:r>
        </a:p>
      </dsp:txBody>
      <dsp:txXfrm>
        <a:off x="3246441" y="648"/>
        <a:ext cx="2555246" cy="1533147"/>
      </dsp:txXfrm>
    </dsp:sp>
    <dsp:sp modelId="{CECF7C1B-1B5C-4AF3-9C88-FFA108DEBA51}">
      <dsp:nvSpPr>
        <dsp:cNvPr id="0" name=""/>
        <dsp:cNvSpPr/>
      </dsp:nvSpPr>
      <dsp:spPr>
        <a:xfrm>
          <a:off x="435670" y="1789320"/>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Sexual Assault with an Object</a:t>
          </a:r>
        </a:p>
      </dsp:txBody>
      <dsp:txXfrm>
        <a:off x="435670" y="1789320"/>
        <a:ext cx="2555246" cy="1533147"/>
      </dsp:txXfrm>
    </dsp:sp>
    <dsp:sp modelId="{8F5538E8-4BFE-4690-AB73-47D2F88299FB}">
      <dsp:nvSpPr>
        <dsp:cNvPr id="0" name=""/>
        <dsp:cNvSpPr/>
      </dsp:nvSpPr>
      <dsp:spPr>
        <a:xfrm>
          <a:off x="3246441" y="1789320"/>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Fondling</a:t>
          </a:r>
        </a:p>
      </dsp:txBody>
      <dsp:txXfrm>
        <a:off x="3246441" y="1789320"/>
        <a:ext cx="2555246" cy="1533147"/>
      </dsp:txXfrm>
    </dsp:sp>
    <dsp:sp modelId="{ABEEBC58-CB62-4F82-BA1C-4F9844B0A51D}">
      <dsp:nvSpPr>
        <dsp:cNvPr id="0" name=""/>
        <dsp:cNvSpPr/>
      </dsp:nvSpPr>
      <dsp:spPr>
        <a:xfrm>
          <a:off x="435670" y="3577992"/>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Incest</a:t>
          </a:r>
        </a:p>
      </dsp:txBody>
      <dsp:txXfrm>
        <a:off x="435670" y="3577992"/>
        <a:ext cx="2555246" cy="1533147"/>
      </dsp:txXfrm>
    </dsp:sp>
    <dsp:sp modelId="{68C37059-D241-49CA-9812-CCAE20F245ED}">
      <dsp:nvSpPr>
        <dsp:cNvPr id="0" name=""/>
        <dsp:cNvSpPr/>
      </dsp:nvSpPr>
      <dsp:spPr>
        <a:xfrm>
          <a:off x="3246441" y="3577992"/>
          <a:ext cx="2555246" cy="153314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rial Nova" panose="020B0504020202020204" pitchFamily="34" charset="0"/>
            </a:rPr>
            <a:t>Statutory Rape</a:t>
          </a:r>
        </a:p>
      </dsp:txBody>
      <dsp:txXfrm>
        <a:off x="3246441" y="3577992"/>
        <a:ext cx="2555246" cy="15331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F519B-C095-4377-B228-2A9E184FA9BF}">
      <dsp:nvSpPr>
        <dsp:cNvPr id="0" name=""/>
        <dsp:cNvSpPr/>
      </dsp:nvSpPr>
      <dsp:spPr>
        <a:xfrm>
          <a:off x="1189"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B0B521-B3F4-4F70-8DEC-788AFA05008D}">
      <dsp:nvSpPr>
        <dsp:cNvPr id="0" name=""/>
        <dsp:cNvSpPr/>
      </dsp:nvSpPr>
      <dsp:spPr>
        <a:xfrm>
          <a:off x="464995"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Nova" panose="020B0504020202020204" pitchFamily="34" charset="0"/>
            </a:rPr>
            <a:t>Must not be deliberately indifferent.</a:t>
          </a:r>
        </a:p>
      </dsp:txBody>
      <dsp:txXfrm>
        <a:off x="542630" y="520934"/>
        <a:ext cx="4018990" cy="2495385"/>
      </dsp:txXfrm>
    </dsp:sp>
    <dsp:sp modelId="{CF0C3787-6021-467C-9B78-CDF843899AA7}">
      <dsp:nvSpPr>
        <dsp:cNvPr id="0" name=""/>
        <dsp:cNvSpPr/>
      </dsp:nvSpPr>
      <dsp:spPr>
        <a:xfrm>
          <a:off x="5103062"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210C4-2841-485D-9203-62B8770B068E}">
      <dsp:nvSpPr>
        <dsp:cNvPr id="0" name=""/>
        <dsp:cNvSpPr/>
      </dsp:nvSpPr>
      <dsp:spPr>
        <a:xfrm>
          <a:off x="5566869"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Nova" panose="020B0504020202020204" pitchFamily="34" charset="0"/>
            </a:rPr>
            <a:t>"Deliberate indifference" = unreasonable in light of known circumstances.</a:t>
          </a:r>
        </a:p>
      </dsp:txBody>
      <dsp:txXfrm>
        <a:off x="5644504" y="520934"/>
        <a:ext cx="4018990" cy="24953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11403-5FAF-48C7-A1B5-CF2DDE7A1C4B}">
      <dsp:nvSpPr>
        <dsp:cNvPr id="0" name=""/>
        <dsp:cNvSpPr/>
      </dsp:nvSpPr>
      <dsp:spPr>
        <a:xfrm>
          <a:off x="0" y="55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80B795-0DD9-4D33-B080-93CFE25696E1}">
      <dsp:nvSpPr>
        <dsp:cNvPr id="0" name=""/>
        <dsp:cNvSpPr/>
      </dsp:nvSpPr>
      <dsp:spPr>
        <a:xfrm>
          <a:off x="394561" y="294033"/>
          <a:ext cx="717384" cy="7173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EE3B90-5A27-4BC5-926E-9C3CDB3B4A74}">
      <dsp:nvSpPr>
        <dsp:cNvPr id="0" name=""/>
        <dsp:cNvSpPr/>
      </dsp:nvSpPr>
      <dsp:spPr>
        <a:xfrm>
          <a:off x="1506508" y="55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1111250">
            <a:lnSpc>
              <a:spcPct val="90000"/>
            </a:lnSpc>
            <a:spcBef>
              <a:spcPct val="0"/>
            </a:spcBef>
            <a:spcAft>
              <a:spcPct val="35000"/>
            </a:spcAft>
            <a:buNone/>
          </a:pPr>
          <a:r>
            <a:rPr lang="en-US" sz="2500" i="1" kern="1200" dirty="0"/>
            <a:t>Feminist Majority Foundation v. Hurley</a:t>
          </a:r>
          <a:r>
            <a:rPr lang="en-US" sz="2500" i="0" kern="1200" dirty="0"/>
            <a:t>, 911 F.3d 674 (4</a:t>
          </a:r>
          <a:r>
            <a:rPr lang="en-US" sz="2500" i="0" kern="1200" baseline="30000" dirty="0"/>
            <a:t>th</a:t>
          </a:r>
          <a:r>
            <a:rPr lang="en-US" sz="2500" i="0" kern="1200" dirty="0"/>
            <a:t> Cir. 2018).</a:t>
          </a:r>
          <a:endParaRPr lang="en-US" sz="2500" i="1" kern="1200" dirty="0"/>
        </a:p>
      </dsp:txBody>
      <dsp:txXfrm>
        <a:off x="1506508" y="557"/>
        <a:ext cx="4730850" cy="1304336"/>
      </dsp:txXfrm>
    </dsp:sp>
    <dsp:sp modelId="{63CBF2FB-8BA2-417D-AACB-61D23E4EEB63}">
      <dsp:nvSpPr>
        <dsp:cNvPr id="0" name=""/>
        <dsp:cNvSpPr/>
      </dsp:nvSpPr>
      <dsp:spPr>
        <a:xfrm>
          <a:off x="0" y="163097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1DAB3C-87D9-4B3D-BD0F-348E09FF33A9}">
      <dsp:nvSpPr>
        <dsp:cNvPr id="0" name=""/>
        <dsp:cNvSpPr/>
      </dsp:nvSpPr>
      <dsp:spPr>
        <a:xfrm>
          <a:off x="394561" y="1924453"/>
          <a:ext cx="717384" cy="7173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7C525D-2407-4DBD-8BCB-ADA8E1BF64B7}">
      <dsp:nvSpPr>
        <dsp:cNvPr id="0" name=""/>
        <dsp:cNvSpPr/>
      </dsp:nvSpPr>
      <dsp:spPr>
        <a:xfrm>
          <a:off x="1506508" y="163097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1111250">
            <a:lnSpc>
              <a:spcPct val="90000"/>
            </a:lnSpc>
            <a:spcBef>
              <a:spcPct val="0"/>
            </a:spcBef>
            <a:spcAft>
              <a:spcPct val="35000"/>
            </a:spcAft>
            <a:buNone/>
          </a:pPr>
          <a:r>
            <a:rPr lang="en-US" sz="2500" kern="1200" dirty="0"/>
            <a:t>The use of Social Media to </a:t>
          </a:r>
          <a:r>
            <a:rPr lang="en-US" sz="2500" kern="1200" dirty="0">
              <a:hlinkClick xmlns:r="http://schemas.openxmlformats.org/officeDocument/2006/relationships" r:id="rId5"/>
            </a:rPr>
            <a:t>impersonate</a:t>
          </a:r>
          <a:r>
            <a:rPr lang="en-US" sz="2500" kern="1200" dirty="0"/>
            <a:t> a Peer.</a:t>
          </a:r>
        </a:p>
      </dsp:txBody>
      <dsp:txXfrm>
        <a:off x="1506508" y="1630977"/>
        <a:ext cx="4730850" cy="1304336"/>
      </dsp:txXfrm>
    </dsp:sp>
    <dsp:sp modelId="{D26C4E2D-0ED4-474E-8B94-4BF929683DEF}">
      <dsp:nvSpPr>
        <dsp:cNvPr id="0" name=""/>
        <dsp:cNvSpPr/>
      </dsp:nvSpPr>
      <dsp:spPr>
        <a:xfrm>
          <a:off x="0" y="326139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71A463-417A-47F0-9514-9B3A11B1B0FE}">
      <dsp:nvSpPr>
        <dsp:cNvPr id="0" name=""/>
        <dsp:cNvSpPr/>
      </dsp:nvSpPr>
      <dsp:spPr>
        <a:xfrm>
          <a:off x="394561" y="3554873"/>
          <a:ext cx="717384" cy="71738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A41B6F-60B6-4C93-892F-1542B7A36562}">
      <dsp:nvSpPr>
        <dsp:cNvPr id="0" name=""/>
        <dsp:cNvSpPr/>
      </dsp:nvSpPr>
      <dsp:spPr>
        <a:xfrm>
          <a:off x="1506508" y="326139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1111250">
            <a:lnSpc>
              <a:spcPct val="90000"/>
            </a:lnSpc>
            <a:spcBef>
              <a:spcPct val="0"/>
            </a:spcBef>
            <a:spcAft>
              <a:spcPct val="35000"/>
            </a:spcAft>
            <a:buNone/>
          </a:pPr>
          <a:r>
            <a:rPr lang="en-US" sz="2500" kern="1200"/>
            <a:t>The use of Social Media to extort.</a:t>
          </a:r>
        </a:p>
      </dsp:txBody>
      <dsp:txXfrm>
        <a:off x="1506508" y="3261397"/>
        <a:ext cx="4730850" cy="130433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9EBED9-6597-4EBD-A3B0-70ECE414BED1}" type="datetimeFigureOut">
              <a:rPr lang="en-US" smtClean="0"/>
              <a:t>5/9/2024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324FD-4FC2-4CAE-A906-DBDC9ABF5EDA}" type="slidenum">
              <a:rPr lang="en-US" smtClean="0"/>
              <a:t>‹#›</a:t>
            </a:fld>
            <a:endParaRPr lang="en-US"/>
          </a:p>
        </p:txBody>
      </p:sp>
    </p:spTree>
    <p:extLst>
      <p:ext uri="{BB962C8B-B14F-4D97-AF65-F5344CB8AC3E}">
        <p14:creationId xmlns:p14="http://schemas.microsoft.com/office/powerpoint/2010/main" val="316495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2</a:t>
            </a:fld>
            <a:endParaRPr lang="en-US"/>
          </a:p>
        </p:txBody>
      </p:sp>
    </p:spTree>
    <p:extLst>
      <p:ext uri="{BB962C8B-B14F-4D97-AF65-F5344CB8AC3E}">
        <p14:creationId xmlns:p14="http://schemas.microsoft.com/office/powerpoint/2010/main" val="50159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10</a:t>
            </a:fld>
            <a:endParaRPr lang="en-US"/>
          </a:p>
        </p:txBody>
      </p:sp>
    </p:spTree>
    <p:extLst>
      <p:ext uri="{BB962C8B-B14F-4D97-AF65-F5344CB8AC3E}">
        <p14:creationId xmlns:p14="http://schemas.microsoft.com/office/powerpoint/2010/main" val="175742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19</a:t>
            </a:fld>
            <a:endParaRPr lang="en-US"/>
          </a:p>
        </p:txBody>
      </p:sp>
    </p:spTree>
    <p:extLst>
      <p:ext uri="{BB962C8B-B14F-4D97-AF65-F5344CB8AC3E}">
        <p14:creationId xmlns:p14="http://schemas.microsoft.com/office/powerpoint/2010/main" val="425985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comments on the proposed regulations focused on student privacy, and institutions’ use of monitoring or reviewing electronic media. Colleges do not have a general obligation to monitor or surveil students or employees online, but a lot of Title IX investigations involve online/electronic activity, including text messages, social media messages, social media platforms such as TikTok, email, etc. The burden is on the College to gather evidence in a Title IX investigation, and that can mean an investigator doing an independent investigation into the parties’ social media/electronic use, if that is an issue in the investigation. One issue that recent comments to the proposed regulations pointed out was that monitoring students or employee's media can have unintended privacy consequences, and may subject institutions to liability, such as an invasion of privacy claim. I haven’t seen this issue litigated, but it is something Colleges should be aware of, balancing their responsibility to investigate and how much investigation that entails, if the parties are not volunteering evidence. </a:t>
            </a:r>
          </a:p>
        </p:txBody>
      </p:sp>
      <p:sp>
        <p:nvSpPr>
          <p:cNvPr id="4" name="Slide Number Placeholder 3"/>
          <p:cNvSpPr>
            <a:spLocks noGrp="1"/>
          </p:cNvSpPr>
          <p:nvPr>
            <p:ph type="sldNum" sz="quarter" idx="5"/>
          </p:nvPr>
        </p:nvSpPr>
        <p:spPr/>
        <p:txBody>
          <a:bodyPr/>
          <a:lstStyle/>
          <a:p>
            <a:fld id="{F80324FD-4FC2-4CAE-A906-DBDC9ABF5EDA}" type="slidenum">
              <a:rPr lang="en-US" smtClean="0"/>
              <a:t>21</a:t>
            </a:fld>
            <a:endParaRPr lang="en-US"/>
          </a:p>
        </p:txBody>
      </p:sp>
    </p:spTree>
    <p:extLst>
      <p:ext uri="{BB962C8B-B14F-4D97-AF65-F5344CB8AC3E}">
        <p14:creationId xmlns:p14="http://schemas.microsoft.com/office/powerpoint/2010/main" val="3171442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FMF was a student organization at the University of Mary Washington, a public university in Virginia. In 2014, the University’s student body authorized male-only fraternities on campus. </a:t>
            </a:r>
            <a:r>
              <a:rPr lang="en-US" b="0" i="0" dirty="0">
                <a:solidFill>
                  <a:srgbClr val="161619"/>
                </a:solidFill>
                <a:effectLst/>
                <a:latin typeface="Inter"/>
              </a:rPr>
              <a:t>At the townhall meeting, a Feminist United member questioned the allowance of the fraternities given research that showed how Greek life increased the number of sexual assaults. Afterwards, the issue was debated on </a:t>
            </a:r>
            <a:r>
              <a:rPr lang="en-US" b="0" i="0" dirty="0" err="1">
                <a:solidFill>
                  <a:srgbClr val="161619"/>
                </a:solidFill>
                <a:effectLst/>
                <a:latin typeface="Inter"/>
              </a:rPr>
              <a:t>Yik</a:t>
            </a:r>
            <a:r>
              <a:rPr lang="en-US" b="0" i="0" dirty="0">
                <a:solidFill>
                  <a:srgbClr val="161619"/>
                </a:solidFill>
                <a:effectLst/>
                <a:latin typeface="Inter"/>
              </a:rPr>
              <a:t> Yak, a now-defunct social-media application where users posted comments anonymously. On November 21, 2014, </a:t>
            </a:r>
            <a:r>
              <a:rPr lang="en-US" b="0" i="0" dirty="0" err="1">
                <a:solidFill>
                  <a:srgbClr val="161619"/>
                </a:solidFill>
                <a:effectLst/>
                <a:latin typeface="Inter"/>
              </a:rPr>
              <a:t>UMW</a:t>
            </a:r>
            <a:r>
              <a:rPr lang="en-US" b="0" i="0" dirty="0">
                <a:solidFill>
                  <a:srgbClr val="161619"/>
                </a:solidFill>
                <a:effectLst/>
                <a:latin typeface="Inter"/>
              </a:rPr>
              <a:t> students yelled “fuck the feminists” at Feminist United students leaving a meeting with </a:t>
            </a:r>
            <a:r>
              <a:rPr lang="en-US" b="0" i="0" dirty="0" err="1">
                <a:solidFill>
                  <a:srgbClr val="161619"/>
                </a:solidFill>
                <a:effectLst/>
                <a:latin typeface="Inter"/>
              </a:rPr>
              <a:t>UMW’s</a:t>
            </a:r>
            <a:r>
              <a:rPr lang="en-US" b="0" i="0" dirty="0">
                <a:solidFill>
                  <a:srgbClr val="161619"/>
                </a:solidFill>
                <a:effectLst/>
                <a:latin typeface="Inter"/>
              </a:rPr>
              <a:t> Title IX coordinator, Dr. Leah Cox. After a video emerged of the men’s rugby team performing a chant that glorified violence against women, Feminist United members met with </a:t>
            </a:r>
            <a:r>
              <a:rPr lang="en-US" b="0" i="0" dirty="0" err="1">
                <a:solidFill>
                  <a:srgbClr val="161619"/>
                </a:solidFill>
                <a:effectLst/>
                <a:latin typeface="Inter"/>
              </a:rPr>
              <a:t>UMW</a:t>
            </a:r>
            <a:r>
              <a:rPr lang="en-US" b="0" i="0" dirty="0">
                <a:solidFill>
                  <a:srgbClr val="161619"/>
                </a:solidFill>
                <a:effectLst/>
                <a:latin typeface="Inter"/>
              </a:rPr>
              <a:t> President Hurley (defendant). On March 11, 2015, Hurley held a townhall, where Hurley downplayed the rugby team’s actions. After outrage, Hurley suspended all rugby activities and directed the rugby team to undergo anti–sexual assault and violence training. The rugby team lashed out by posting physically and sexually threatening messages about the feminist students on </a:t>
            </a:r>
            <a:r>
              <a:rPr lang="en-US" b="0" i="0" dirty="0" err="1">
                <a:solidFill>
                  <a:srgbClr val="161619"/>
                </a:solidFill>
                <a:effectLst/>
                <a:latin typeface="Inter"/>
              </a:rPr>
              <a:t>Yik</a:t>
            </a:r>
            <a:r>
              <a:rPr lang="en-US" b="0" i="0" dirty="0">
                <a:solidFill>
                  <a:srgbClr val="161619"/>
                </a:solidFill>
                <a:effectLst/>
                <a:latin typeface="Inter"/>
              </a:rPr>
              <a:t> Yak. On March 25, 200 examples of violent </a:t>
            </a:r>
            <a:r>
              <a:rPr lang="en-US" b="0" i="0" dirty="0" err="1">
                <a:solidFill>
                  <a:srgbClr val="161619"/>
                </a:solidFill>
                <a:effectLst/>
                <a:latin typeface="Inter"/>
              </a:rPr>
              <a:t>Yik</a:t>
            </a:r>
            <a:r>
              <a:rPr lang="en-US" b="0" i="0" dirty="0">
                <a:solidFill>
                  <a:srgbClr val="161619"/>
                </a:solidFill>
                <a:effectLst/>
                <a:latin typeface="Inter"/>
              </a:rPr>
              <a:t> Yak messages were presented to Hurley, and the feminist students asked him to bar access to </a:t>
            </a:r>
            <a:r>
              <a:rPr lang="en-US" b="0" i="0" dirty="0" err="1">
                <a:solidFill>
                  <a:srgbClr val="161619"/>
                </a:solidFill>
                <a:effectLst/>
                <a:latin typeface="Inter"/>
              </a:rPr>
              <a:t>Yik</a:t>
            </a:r>
            <a:r>
              <a:rPr lang="en-US" b="0" i="0" dirty="0">
                <a:solidFill>
                  <a:srgbClr val="161619"/>
                </a:solidFill>
                <a:effectLst/>
                <a:latin typeface="Inter"/>
              </a:rPr>
              <a:t> Yak on campus. However, </a:t>
            </a:r>
            <a:r>
              <a:rPr lang="en-US" b="0" i="0" dirty="0" err="1">
                <a:solidFill>
                  <a:srgbClr val="161619"/>
                </a:solidFill>
                <a:effectLst/>
                <a:latin typeface="Inter"/>
              </a:rPr>
              <a:t>UMW</a:t>
            </a:r>
            <a:r>
              <a:rPr lang="en-US" b="0" i="0" dirty="0">
                <a:solidFill>
                  <a:srgbClr val="161619"/>
                </a:solidFill>
                <a:effectLst/>
                <a:latin typeface="Inter"/>
              </a:rPr>
              <a:t> took no such actions. On April 17, 2015, a Feminist United member was killed by her roommate. In the immediate aftermath, Feminist United members did not know that the death was not connected to the threatening </a:t>
            </a:r>
            <a:r>
              <a:rPr lang="en-US" b="0" i="0" dirty="0" err="1">
                <a:solidFill>
                  <a:srgbClr val="161619"/>
                </a:solidFill>
                <a:effectLst/>
                <a:latin typeface="Inter"/>
              </a:rPr>
              <a:t>Yik</a:t>
            </a:r>
            <a:r>
              <a:rPr lang="en-US" b="0" i="0" dirty="0">
                <a:solidFill>
                  <a:srgbClr val="161619"/>
                </a:solidFill>
                <a:effectLst/>
                <a:latin typeface="Inter"/>
              </a:rPr>
              <a:t> Yak messages. FMF and Feminist United sued Hurley for violations of Title IX to the Education Amendments of 1972, 42 U.S.C. § 1983, and the Equal Protection Clause of the Fourteenth Amendment. </a:t>
            </a:r>
            <a:endParaRPr lang="en-US" dirty="0"/>
          </a:p>
          <a:p>
            <a:r>
              <a:rPr lang="en-US" dirty="0"/>
              <a:t>The district court dismissed the plaintiffs’ Title IX claim for sex discrimination, reasoning that the university did not have sufficient control over the context of harassment that largely transpired online. </a:t>
            </a:r>
          </a:p>
          <a:p>
            <a:r>
              <a:rPr lang="en-US" dirty="0"/>
              <a:t>The Fourth Circuit vacated that dismissal, concluding the plaintiffs’ complaint survived a motion to dismiss. The panel majority reasoned that although much of the alleged harassment occurred online, the university nonetheless maintained substantial control over the conduct because the harassment “actually transpired on campus.” In particular, “harassing and threatening messages originated on or within the immediate vicinity” of the university campus. Some of the messages were posted using the school’s wireless network, and the harassment “concerned events occurring on campus and specifically targeted” certain university students. </a:t>
            </a:r>
          </a:p>
          <a:p>
            <a:r>
              <a:rPr lang="en-US" dirty="0"/>
              <a:t>According to the complaint, the university had the ability to identify and discipline students who posted the messages. The Fourth Circuit accordingly ruled that the plaintiffs had sufficiently alleged facts to establish that the university had substantial control over the context of the harassment and could exercise disciplinary authority over the responsible students.</a:t>
            </a:r>
          </a:p>
          <a:p>
            <a:endParaRPr lang="en-US" dirty="0"/>
          </a:p>
          <a:p>
            <a:r>
              <a:rPr lang="en-US" dirty="0"/>
              <a:t>Social Media to impersonate a peer: Manti </a:t>
            </a:r>
            <a:r>
              <a:rPr lang="en-US" dirty="0" err="1"/>
              <a:t>Te’o</a:t>
            </a:r>
            <a:r>
              <a:rPr lang="en-US" dirty="0"/>
              <a:t>, infamous girlfriend hoax. This was happening when he was in college, and even the trailer for the documentary says it affected how he played football, which is considered an education program or activity of Notre Dame. Under the current and proposed regs, he could file a Title IX Complaint to essentially ask the university to investigate whether he was being sexually harassed by the online activity of the person cat-fishing him.</a:t>
            </a:r>
          </a:p>
          <a:p>
            <a:endParaRPr lang="en-US" dirty="0"/>
          </a:p>
          <a:p>
            <a:r>
              <a:rPr lang="en-US" dirty="0"/>
              <a:t>Social Media to Extort: the ex-Northeastern University track coach has been accused by the FBI of targeting female student-athletes. The former coach, 28 years old, is accused of cyberstalking at least one student and trying to extort nude photographs from several others. He was fired in 2019 after a Title IX investigation and arrested in 2021. In his 4 months of employment with the Boston university, he allegedly hacked into the student’s Snapchat account and sent stolen nude photos of her to herself and her boyfriend. He also allegedly stole compromising photos of five other students from their cellphones and attempted to extort, stalk, and harass them through dummy social media accounts. </a:t>
            </a:r>
          </a:p>
          <a:p>
            <a:endParaRPr lang="en-US" dirty="0"/>
          </a:p>
          <a:p>
            <a:r>
              <a:rPr lang="en-US" dirty="0"/>
              <a:t>These are just a few of the examples of how social media has impacted students’ lives, employees’ lives, and colleges’ obligations under Title IX. Good or bad, right or wrong, social media is very much a part of students’ lives in particular, and the trend of social media use is not going to decrease </a:t>
            </a:r>
            <a:r>
              <a:rPr lang="en-US"/>
              <a:t>any time soon. </a:t>
            </a:r>
            <a:endParaRPr lang="en-US" dirty="0"/>
          </a:p>
        </p:txBody>
      </p:sp>
      <p:sp>
        <p:nvSpPr>
          <p:cNvPr id="4" name="Slide Number Placeholder 3"/>
          <p:cNvSpPr>
            <a:spLocks noGrp="1"/>
          </p:cNvSpPr>
          <p:nvPr>
            <p:ph type="sldNum" sz="quarter" idx="5"/>
          </p:nvPr>
        </p:nvSpPr>
        <p:spPr/>
        <p:txBody>
          <a:bodyPr/>
          <a:lstStyle/>
          <a:p>
            <a:fld id="{F80324FD-4FC2-4CAE-A906-DBDC9ABF5EDA}" type="slidenum">
              <a:rPr lang="en-US" smtClean="0"/>
              <a:t>22</a:t>
            </a:fld>
            <a:endParaRPr lang="en-US"/>
          </a:p>
        </p:txBody>
      </p:sp>
    </p:spTree>
    <p:extLst>
      <p:ext uri="{BB962C8B-B14F-4D97-AF65-F5344CB8AC3E}">
        <p14:creationId xmlns:p14="http://schemas.microsoft.com/office/powerpoint/2010/main" val="1545296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0732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71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792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24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971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678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425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32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75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2899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470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0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2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7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974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3483247336"/>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D878-949C-4D02-8A3E-E236A4DB9E94}"/>
              </a:ext>
            </a:extLst>
          </p:cNvPr>
          <p:cNvSpPr>
            <a:spLocks noGrp="1"/>
          </p:cNvSpPr>
          <p:nvPr>
            <p:ph type="ctrTitle"/>
          </p:nvPr>
        </p:nvSpPr>
        <p:spPr>
          <a:xfrm>
            <a:off x="2226833" y="1420009"/>
            <a:ext cx="9491343" cy="3345628"/>
          </a:xfrm>
        </p:spPr>
        <p:txBody>
          <a:bodyPr>
            <a:normAutofit fontScale="90000"/>
          </a:bodyPr>
          <a:lstStyle/>
          <a:p>
            <a:pPr algn="ctr"/>
            <a:r>
              <a:rPr lang="en-US" sz="4400" b="1" dirty="0"/>
              <a:t>THE INEXTRICABLY INTERTWINED TRAVAILS OF TITLE IX: </a:t>
            </a:r>
            <a:br>
              <a:rPr lang="en-US" sz="4400" b="1" dirty="0"/>
            </a:br>
            <a:r>
              <a:rPr lang="en-US" sz="4400" b="1" dirty="0"/>
              <a:t>A SURVEY OF HOT TOPICS</a:t>
            </a:r>
            <a:br>
              <a:rPr lang="en-US" sz="4400" dirty="0"/>
            </a:br>
            <a:br>
              <a:rPr lang="en-US" sz="4400" dirty="0"/>
            </a:br>
            <a:r>
              <a:rPr lang="en-US" sz="2200" dirty="0" err="1"/>
              <a:t>NCACCT</a:t>
            </a:r>
            <a:r>
              <a:rPr lang="en-US" sz="2200" dirty="0"/>
              <a:t> Legal Seminar</a:t>
            </a:r>
            <a:br>
              <a:rPr lang="en-US" sz="4400" dirty="0"/>
            </a:br>
            <a:r>
              <a:rPr lang="en-US" sz="2200" dirty="0"/>
              <a:t>March 14, 2024</a:t>
            </a:r>
          </a:p>
        </p:txBody>
      </p:sp>
    </p:spTree>
    <p:extLst>
      <p:ext uri="{BB962C8B-B14F-4D97-AF65-F5344CB8AC3E}">
        <p14:creationId xmlns:p14="http://schemas.microsoft.com/office/powerpoint/2010/main" val="15509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US"/>
            </a:p>
          </p:txBody>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US"/>
            </a:p>
          </p:txBody>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US"/>
            </a:p>
          </p:txBody>
        </p:sp>
      </p:grpSp>
      <p:sp>
        <p:nvSpPr>
          <p:cNvPr id="2" name="Title 1">
            <a:extLst>
              <a:ext uri="{FF2B5EF4-FFF2-40B4-BE49-F238E27FC236}">
                <a16:creationId xmlns:a16="http://schemas.microsoft.com/office/drawing/2014/main" id="{9DAC611B-0416-47E3-A515-41460C0E6234}"/>
              </a:ext>
            </a:extLst>
          </p:cNvPr>
          <p:cNvSpPr>
            <a:spLocks noGrp="1"/>
          </p:cNvSpPr>
          <p:nvPr>
            <p:ph type="title"/>
          </p:nvPr>
        </p:nvSpPr>
        <p:spPr>
          <a:xfrm>
            <a:off x="8341910" y="1023257"/>
            <a:ext cx="3235083" cy="4767943"/>
          </a:xfrm>
          <a:effectLst/>
        </p:spPr>
        <p:txBody>
          <a:bodyPr anchor="ctr">
            <a:normAutofit/>
          </a:bodyPr>
          <a:lstStyle/>
          <a:p>
            <a:r>
              <a:rPr lang="en-US" sz="3700" b="1" dirty="0">
                <a:solidFill>
                  <a:srgbClr val="000000"/>
                </a:solidFill>
              </a:rPr>
              <a:t>KEY DEFINITIONS</a:t>
            </a:r>
          </a:p>
        </p:txBody>
      </p:sp>
      <p:sp>
        <p:nvSpPr>
          <p:cNvPr id="3" name="Content Placeholder 2">
            <a:extLst>
              <a:ext uri="{FF2B5EF4-FFF2-40B4-BE49-F238E27FC236}">
                <a16:creationId xmlns:a16="http://schemas.microsoft.com/office/drawing/2014/main" id="{D1CE9DB7-CE0F-478C-9EA4-36A1C545ED43}"/>
              </a:ext>
            </a:extLst>
          </p:cNvPr>
          <p:cNvSpPr>
            <a:spLocks noGrp="1"/>
          </p:cNvSpPr>
          <p:nvPr>
            <p:ph idx="1"/>
          </p:nvPr>
        </p:nvSpPr>
        <p:spPr>
          <a:xfrm>
            <a:off x="171451" y="377190"/>
            <a:ext cx="6907612" cy="6480808"/>
          </a:xfrm>
        </p:spPr>
        <p:txBody>
          <a:bodyPr anchor="t" anchorCtr="0">
            <a:normAutofit/>
          </a:bodyPr>
          <a:lstStyle/>
          <a:p>
            <a:r>
              <a:rPr lang="en-US" sz="2200" i="1" dirty="0"/>
              <a:t>Actual Knowledge</a:t>
            </a:r>
            <a:r>
              <a:rPr lang="en-US" sz="2200" dirty="0"/>
              <a:t> – notice of allegations of sexual harassment by the Title IX Coordinator or any college official who has authority to institute corrective measures on behalf of the college. </a:t>
            </a:r>
          </a:p>
          <a:p>
            <a:r>
              <a:rPr lang="en-US" sz="2200" i="1" dirty="0"/>
              <a:t>Sexual Harassment - quid pro quo </a:t>
            </a:r>
            <a:r>
              <a:rPr lang="en-US" sz="2200" dirty="0"/>
              <a:t>harassment; unwelcome conduct that a reasonable person would find so severe, pervasive, and objectively offensive that it effectively denies a person equal access to the College's education program or activity, including conduct based on sex stereotyping; or any instance of sexual assault, dating violence, domestic violence, or stalking.</a:t>
            </a:r>
          </a:p>
          <a:p>
            <a:r>
              <a:rPr lang="en-US" sz="2200" i="1" dirty="0"/>
              <a:t>Education Program or Activity</a:t>
            </a:r>
            <a:r>
              <a:rPr lang="en-US" sz="2200" dirty="0"/>
              <a:t> – any locations, events, or circumstances over which the College exercised substantial control over a Respondent and the context in which the alleged sexual harassment occurs, including any building owned or controlled by a recognized student organization.</a:t>
            </a:r>
            <a:endParaRPr lang="en-US" sz="2200" i="1" u="sng" dirty="0"/>
          </a:p>
        </p:txBody>
      </p:sp>
    </p:spTree>
    <p:extLst>
      <p:ext uri="{BB962C8B-B14F-4D97-AF65-F5344CB8AC3E}">
        <p14:creationId xmlns:p14="http://schemas.microsoft.com/office/powerpoint/2010/main" val="210474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SEXUAL HARASSMENT DEFINITION</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Quid pro quo harassment – conditioning the provision of an aid, benefit, or service of the school on a person's participation in unwelcome sexual conduct</a:t>
            </a:r>
          </a:p>
          <a:p>
            <a:pPr marL="0" indent="0">
              <a:buNone/>
            </a:pPr>
            <a:endParaRPr lang="en-US" dirty="0"/>
          </a:p>
          <a:p>
            <a:r>
              <a:rPr lang="en-US" dirty="0"/>
              <a:t>Unwelcome </a:t>
            </a:r>
            <a:r>
              <a:rPr lang="en-US" sz="2400" dirty="0"/>
              <a:t>conduct that a reasonable person would find so severe, pervasive, and objectively offensive that it effectively denies a person equal access to the school's education program or activity, including conduct based on sex stereotyping</a:t>
            </a:r>
          </a:p>
          <a:p>
            <a:pPr marL="0" indent="0">
              <a:buNone/>
            </a:pPr>
            <a:endParaRPr lang="en-US" sz="2400" dirty="0"/>
          </a:p>
          <a:p>
            <a:r>
              <a:rPr lang="en-US" dirty="0"/>
              <a:t>Sexual assault, as defined in the </a:t>
            </a:r>
            <a:r>
              <a:rPr lang="en-US" dirty="0" err="1"/>
              <a:t>Clery</a:t>
            </a:r>
            <a:r>
              <a:rPr lang="en-US" dirty="0"/>
              <a:t> Act, or dating violence, domestic violence, or stalking as defined in VAWA</a:t>
            </a:r>
          </a:p>
        </p:txBody>
      </p:sp>
    </p:spTree>
    <p:extLst>
      <p:ext uri="{BB962C8B-B14F-4D97-AF65-F5344CB8AC3E}">
        <p14:creationId xmlns:p14="http://schemas.microsoft.com/office/powerpoint/2010/main" val="50564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8466523-4533-3F94-A65B-EDD5A2767394}"/>
              </a:ext>
            </a:extLst>
          </p:cNvPr>
          <p:cNvSpPr>
            <a:spLocks noGrp="1"/>
          </p:cNvSpPr>
          <p:nvPr>
            <p:ph idx="1"/>
          </p:nvPr>
        </p:nvSpPr>
        <p:spPr>
          <a:xfrm>
            <a:off x="1598611" y="2229845"/>
            <a:ext cx="3281999" cy="1942106"/>
          </a:xfrm>
        </p:spPr>
        <p:txBody>
          <a:bodyPr/>
          <a:lstStyle/>
          <a:p>
            <a:pPr marL="0" indent="0" algn="ctr">
              <a:buNone/>
            </a:pPr>
            <a:r>
              <a:rPr kumimoji="0" lang="en-US" sz="2800" b="1" i="0" u="none" strike="noStrike" kern="1200" cap="none" spc="0" normalizeH="0" baseline="0" noProof="0" dirty="0">
                <a:ln w="3175" cmpd="sng">
                  <a:noFill/>
                </a:ln>
                <a:solidFill>
                  <a:srgbClr val="000000"/>
                </a:solidFill>
                <a:effectLst/>
                <a:uLnTx/>
                <a:uFillTx/>
                <a:latin typeface="Arial Nova" panose="020B0504020202020204" pitchFamily="34" charset="0"/>
                <a:ea typeface="+mj-ea"/>
                <a:cs typeface="+mj-cs"/>
              </a:rPr>
              <a:t>SEXUAL HARASSMENT: QUID PRO QUO</a:t>
            </a:r>
            <a:endParaRPr lang="en-US" dirty="0"/>
          </a:p>
        </p:txBody>
      </p:sp>
      <p:graphicFrame>
        <p:nvGraphicFramePr>
          <p:cNvPr id="10" name="Content Placeholder 2">
            <a:extLst>
              <a:ext uri="{FF2B5EF4-FFF2-40B4-BE49-F238E27FC236}">
                <a16:creationId xmlns:a16="http://schemas.microsoft.com/office/drawing/2014/main" id="{32F4F3F8-23AC-2C83-02E4-67DD8B041C75}"/>
              </a:ext>
            </a:extLst>
          </p:cNvPr>
          <p:cNvGraphicFramePr>
            <a:graphicFrameLocks/>
          </p:cNvGraphicFramePr>
          <p:nvPr>
            <p:extLst>
              <p:ext uri="{D42A27DB-BD31-4B8C-83A1-F6EECF244321}">
                <p14:modId xmlns:p14="http://schemas.microsoft.com/office/powerpoint/2010/main" val="898482491"/>
              </p:ext>
            </p:extLst>
          </p:nvPr>
        </p:nvGraphicFramePr>
        <p:xfrm>
          <a:off x="5303521" y="917752"/>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70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a:xfrm>
            <a:off x="1760706" y="685800"/>
            <a:ext cx="9742318" cy="1752599"/>
          </a:xfrm>
        </p:spPr>
        <p:txBody>
          <a:bodyPr>
            <a:normAutofit/>
          </a:bodyPr>
          <a:lstStyle/>
          <a:p>
            <a:r>
              <a:rPr lang="en-US" b="1"/>
              <a:t>SEXUAL HARASSMENT: DAVIS/</a:t>
            </a:r>
            <a:r>
              <a:rPr lang="en-US" b="1" err="1"/>
              <a:t>GEBSER</a:t>
            </a:r>
            <a:endParaRPr lang="en-US" b="1"/>
          </a:p>
        </p:txBody>
      </p:sp>
      <p:graphicFrame>
        <p:nvGraphicFramePr>
          <p:cNvPr id="5" name="Content Placeholder 2">
            <a:extLst>
              <a:ext uri="{FF2B5EF4-FFF2-40B4-BE49-F238E27FC236}">
                <a16:creationId xmlns:a16="http://schemas.microsoft.com/office/drawing/2014/main" id="{8CAD5DC3-6BFD-7A99-63BA-8FDCBDCF7827}"/>
              </a:ext>
            </a:extLst>
          </p:cNvPr>
          <p:cNvGraphicFramePr>
            <a:graphicFrameLocks noGrp="1"/>
          </p:cNvGraphicFramePr>
          <p:nvPr>
            <p:ph idx="1"/>
            <p:extLst>
              <p:ext uri="{D42A27DB-BD31-4B8C-83A1-F6EECF244321}">
                <p14:modId xmlns:p14="http://schemas.microsoft.com/office/powerpoint/2010/main" val="2877173343"/>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94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0523BA5-BABF-D728-33A3-66780F836904}"/>
              </a:ext>
            </a:extLst>
          </p:cNvPr>
          <p:cNvSpPr>
            <a:spLocks noGrp="1"/>
          </p:cNvSpPr>
          <p:nvPr>
            <p:ph idx="1"/>
          </p:nvPr>
        </p:nvSpPr>
        <p:spPr>
          <a:xfrm>
            <a:off x="1107121" y="3051811"/>
            <a:ext cx="4047810" cy="974036"/>
          </a:xfrm>
        </p:spPr>
        <p:txBody>
          <a:bodyPr/>
          <a:lstStyle/>
          <a:p>
            <a:pPr marL="0" indent="0" algn="ctr">
              <a:buNone/>
            </a:pPr>
            <a:r>
              <a:rPr lang="en-US" sz="2400" b="1" dirty="0">
                <a:solidFill>
                  <a:srgbClr val="000000"/>
                </a:solidFill>
              </a:rPr>
              <a:t>SEXUAL HARASSMENT: SEXUAL ASSAULT</a:t>
            </a:r>
            <a:endParaRPr lang="en-US" dirty="0"/>
          </a:p>
        </p:txBody>
      </p:sp>
      <p:graphicFrame>
        <p:nvGraphicFramePr>
          <p:cNvPr id="5" name="Content Placeholder 2">
            <a:extLst>
              <a:ext uri="{FF2B5EF4-FFF2-40B4-BE49-F238E27FC236}">
                <a16:creationId xmlns:a16="http://schemas.microsoft.com/office/drawing/2014/main" id="{F3761165-FCCC-D491-1152-5D9679B99BA6}"/>
              </a:ext>
            </a:extLst>
          </p:cNvPr>
          <p:cNvGraphicFramePr>
            <a:graphicFrameLocks/>
          </p:cNvGraphicFramePr>
          <p:nvPr>
            <p:extLst>
              <p:ext uri="{D42A27DB-BD31-4B8C-83A1-F6EECF244321}">
                <p14:modId xmlns:p14="http://schemas.microsoft.com/office/powerpoint/2010/main" val="2522159976"/>
              </p:ext>
            </p:extLst>
          </p:nvPr>
        </p:nvGraphicFramePr>
        <p:xfrm>
          <a:off x="4941201" y="648930"/>
          <a:ext cx="6237359" cy="511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55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SCOPE: EDUCATION PROGRAM </a:t>
            </a:r>
            <a:br>
              <a:rPr lang="en-US" b="1" dirty="0"/>
            </a:br>
            <a:r>
              <a:rPr lang="en-US" b="1" dirty="0"/>
              <a:t>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lnSpcReduction="10000"/>
          </a:bodyPr>
          <a:lstStyle/>
          <a:p>
            <a:r>
              <a:rPr lang="en-US" sz="3000" dirty="0"/>
              <a:t>"Education Program or Activity"</a:t>
            </a:r>
          </a:p>
          <a:p>
            <a:pPr lvl="1"/>
            <a:r>
              <a:rPr lang="en-US" sz="3000" dirty="0"/>
              <a:t>All the operations of a College, University, or other post-secondary institution </a:t>
            </a:r>
          </a:p>
          <a:p>
            <a:pPr lvl="1"/>
            <a:r>
              <a:rPr lang="en-US" sz="3000" u="sng" dirty="0"/>
              <a:t>Includes</a:t>
            </a:r>
            <a:r>
              <a:rPr lang="en-US" sz="3000" dirty="0"/>
              <a:t>: locations, events or circumstances over which the recipient exercised </a:t>
            </a:r>
            <a:r>
              <a:rPr lang="en-US" sz="3000" u="sng" dirty="0"/>
              <a:t>substantial control</a:t>
            </a:r>
            <a:r>
              <a:rPr lang="en-US" sz="3000" dirty="0"/>
              <a:t> over both the Respondent and the context in which the harassment occurs</a:t>
            </a:r>
          </a:p>
          <a:p>
            <a:pPr lvl="1"/>
            <a:r>
              <a:rPr lang="en-US" sz="3000" u="sng" dirty="0"/>
              <a:t>Includes</a:t>
            </a:r>
            <a:r>
              <a:rPr lang="en-US" sz="3000" dirty="0"/>
              <a:t>: Any building owned or controlled by a student organization that is officially recognized by a postsecondary institution </a:t>
            </a:r>
          </a:p>
        </p:txBody>
      </p:sp>
    </p:spTree>
    <p:extLst>
      <p:ext uri="{BB962C8B-B14F-4D97-AF65-F5344CB8AC3E}">
        <p14:creationId xmlns:p14="http://schemas.microsoft.com/office/powerpoint/2010/main" val="88813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4053F-4D56-1DC3-42EA-160F04B435D7}"/>
              </a:ext>
            </a:extLst>
          </p:cNvPr>
          <p:cNvSpPr>
            <a:spLocks noGrp="1"/>
          </p:cNvSpPr>
          <p:nvPr>
            <p:ph type="title"/>
          </p:nvPr>
        </p:nvSpPr>
        <p:spPr>
          <a:xfrm>
            <a:off x="1760706" y="685800"/>
            <a:ext cx="9742318" cy="1752599"/>
          </a:xfrm>
        </p:spPr>
        <p:txBody>
          <a:bodyPr>
            <a:normAutofit/>
          </a:bodyPr>
          <a:lstStyle/>
          <a:p>
            <a:r>
              <a:rPr lang="en-US" b="1" dirty="0"/>
              <a:t>WHAT RESPONSE IS NECESSARY?</a:t>
            </a:r>
          </a:p>
        </p:txBody>
      </p:sp>
      <p:graphicFrame>
        <p:nvGraphicFramePr>
          <p:cNvPr id="5" name="Content Placeholder 2">
            <a:extLst>
              <a:ext uri="{FF2B5EF4-FFF2-40B4-BE49-F238E27FC236}">
                <a16:creationId xmlns:a16="http://schemas.microsoft.com/office/drawing/2014/main" id="{DC5EFA81-1FB2-0EB4-C789-AFE48FF5B8AC}"/>
              </a:ext>
            </a:extLst>
          </p:cNvPr>
          <p:cNvGraphicFramePr>
            <a:graphicFrameLocks noGrp="1"/>
          </p:cNvGraphicFramePr>
          <p:nvPr>
            <p:ph idx="1"/>
            <p:extLst>
              <p:ext uri="{D42A27DB-BD31-4B8C-83A1-F6EECF244321}">
                <p14:modId xmlns:p14="http://schemas.microsoft.com/office/powerpoint/2010/main" val="2677317292"/>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2728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481743"/>
            <a:ext cx="10018713" cy="3202066"/>
          </a:xfrm>
        </p:spPr>
        <p:txBody>
          <a:bodyPr>
            <a:normAutofit/>
          </a:bodyPr>
          <a:lstStyle/>
          <a:p>
            <a:pPr marL="0" indent="0" algn="ctr">
              <a:buNone/>
            </a:pPr>
            <a:r>
              <a:rPr lang="en-US" sz="5400" b="1" dirty="0"/>
              <a:t>HOT TOPIC #1: NEW REGS!</a:t>
            </a:r>
          </a:p>
          <a:p>
            <a:pPr marL="0" indent="0" algn="ctr">
              <a:buNone/>
            </a:pPr>
            <a:endParaRPr lang="en-US" sz="5400" b="1" dirty="0"/>
          </a:p>
        </p:txBody>
      </p:sp>
    </p:spTree>
    <p:extLst>
      <p:ext uri="{BB962C8B-B14F-4D97-AF65-F5344CB8AC3E}">
        <p14:creationId xmlns:p14="http://schemas.microsoft.com/office/powerpoint/2010/main" val="173509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0E14-6B97-C0B1-A7BC-0D87C78B5BA0}"/>
              </a:ext>
            </a:extLst>
          </p:cNvPr>
          <p:cNvSpPr>
            <a:spLocks noGrp="1"/>
          </p:cNvSpPr>
          <p:nvPr>
            <p:ph type="title"/>
          </p:nvPr>
        </p:nvSpPr>
        <p:spPr>
          <a:xfrm>
            <a:off x="1484311" y="685801"/>
            <a:ext cx="10018713" cy="1143000"/>
          </a:xfrm>
        </p:spPr>
        <p:txBody>
          <a:bodyPr/>
          <a:lstStyle/>
          <a:p>
            <a:r>
              <a:rPr lang="en-US" b="1" dirty="0"/>
              <a:t>SHIFT IN FRAMEWORK</a:t>
            </a:r>
          </a:p>
        </p:txBody>
      </p:sp>
      <p:sp>
        <p:nvSpPr>
          <p:cNvPr id="4" name="Content Placeholder 3">
            <a:extLst>
              <a:ext uri="{FF2B5EF4-FFF2-40B4-BE49-F238E27FC236}">
                <a16:creationId xmlns:a16="http://schemas.microsoft.com/office/drawing/2014/main" id="{7B06D183-3A7F-E77E-1604-EF758008C541}"/>
              </a:ext>
            </a:extLst>
          </p:cNvPr>
          <p:cNvSpPr>
            <a:spLocks noGrp="1"/>
          </p:cNvSpPr>
          <p:nvPr>
            <p:ph sz="half" idx="1"/>
          </p:nvPr>
        </p:nvSpPr>
        <p:spPr>
          <a:xfrm>
            <a:off x="1484312" y="1828801"/>
            <a:ext cx="4895055" cy="3962399"/>
          </a:xfrm>
        </p:spPr>
        <p:txBody>
          <a:bodyPr>
            <a:normAutofit/>
          </a:bodyPr>
          <a:lstStyle/>
          <a:p>
            <a:pPr marL="0" indent="0" algn="ctr">
              <a:buNone/>
            </a:pPr>
            <a:r>
              <a:rPr lang="en-US" sz="2000" b="1" dirty="0"/>
              <a:t>2020: Deliberate Indifference</a:t>
            </a:r>
          </a:p>
          <a:p>
            <a:r>
              <a:rPr lang="en-US" sz="2000" dirty="0"/>
              <a:t>Actual knowledge</a:t>
            </a:r>
          </a:p>
          <a:p>
            <a:r>
              <a:rPr lang="en-US" sz="2000" dirty="0"/>
              <a:t>Deliberate indifference</a:t>
            </a:r>
          </a:p>
          <a:p>
            <a:r>
              <a:rPr lang="en-US" sz="2000" dirty="0"/>
              <a:t>Narrow definitions and scope</a:t>
            </a:r>
          </a:p>
          <a:p>
            <a:r>
              <a:rPr lang="en-US" sz="2000" dirty="0"/>
              <a:t>Formal complaint to trigger action</a:t>
            </a:r>
          </a:p>
          <a:p>
            <a:r>
              <a:rPr lang="en-US" sz="2000" dirty="0"/>
              <a:t>Rigid application at every level</a:t>
            </a:r>
          </a:p>
        </p:txBody>
      </p:sp>
      <p:sp>
        <p:nvSpPr>
          <p:cNvPr id="5" name="Content Placeholder 4">
            <a:extLst>
              <a:ext uri="{FF2B5EF4-FFF2-40B4-BE49-F238E27FC236}">
                <a16:creationId xmlns:a16="http://schemas.microsoft.com/office/drawing/2014/main" id="{0496082E-F3EC-1914-1B4A-8EA14A7663E6}"/>
              </a:ext>
            </a:extLst>
          </p:cNvPr>
          <p:cNvSpPr>
            <a:spLocks noGrp="1"/>
          </p:cNvSpPr>
          <p:nvPr>
            <p:ph sz="half" idx="2"/>
          </p:nvPr>
        </p:nvSpPr>
        <p:spPr>
          <a:xfrm>
            <a:off x="6607967" y="1828801"/>
            <a:ext cx="4895056" cy="3962399"/>
          </a:xfrm>
        </p:spPr>
        <p:txBody>
          <a:bodyPr>
            <a:noAutofit/>
          </a:bodyPr>
          <a:lstStyle/>
          <a:p>
            <a:pPr marL="0" indent="0" algn="ctr">
              <a:buNone/>
            </a:pPr>
            <a:r>
              <a:rPr lang="en-US" sz="2000" b="1" dirty="0"/>
              <a:t>2023/24: Aspirational</a:t>
            </a:r>
          </a:p>
          <a:p>
            <a:r>
              <a:rPr lang="en-US" sz="2000" dirty="0"/>
              <a:t>“[M]</a:t>
            </a:r>
            <a:r>
              <a:rPr lang="en-US" sz="2000" dirty="0" err="1"/>
              <a:t>ust</a:t>
            </a:r>
            <a:r>
              <a:rPr lang="en-US" sz="2000" dirty="0"/>
              <a:t> take prompt and effective action to end any sex discrimination that has occurred in its education program or activity, prevent its recurrence, and remedy its effects.”</a:t>
            </a:r>
          </a:p>
          <a:p>
            <a:r>
              <a:rPr lang="en-US" sz="2000" dirty="0"/>
              <a:t>Maintains and expands core requirements re: notice and opportunity to be heard</a:t>
            </a:r>
          </a:p>
          <a:p>
            <a:r>
              <a:rPr lang="en-US" sz="2000" dirty="0"/>
              <a:t>Builds in flexibility at stages throughout the grievance process</a:t>
            </a:r>
          </a:p>
        </p:txBody>
      </p:sp>
    </p:spTree>
    <p:extLst>
      <p:ext uri="{BB962C8B-B14F-4D97-AF65-F5344CB8AC3E}">
        <p14:creationId xmlns:p14="http://schemas.microsoft.com/office/powerpoint/2010/main" val="1522461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0E14-6B97-C0B1-A7BC-0D87C78B5BA0}"/>
              </a:ext>
            </a:extLst>
          </p:cNvPr>
          <p:cNvSpPr>
            <a:spLocks noGrp="1"/>
          </p:cNvSpPr>
          <p:nvPr>
            <p:ph type="title"/>
          </p:nvPr>
        </p:nvSpPr>
        <p:spPr/>
        <p:txBody>
          <a:bodyPr>
            <a:normAutofit fontScale="90000"/>
          </a:bodyPr>
          <a:lstStyle/>
          <a:p>
            <a:r>
              <a:rPr lang="en-US" b="1" dirty="0"/>
              <a:t>2023/24 REGULATIONS: TOP 6 CHANGES</a:t>
            </a:r>
          </a:p>
        </p:txBody>
      </p:sp>
      <p:sp>
        <p:nvSpPr>
          <p:cNvPr id="3" name="Content Placeholder 2">
            <a:extLst>
              <a:ext uri="{FF2B5EF4-FFF2-40B4-BE49-F238E27FC236}">
                <a16:creationId xmlns:a16="http://schemas.microsoft.com/office/drawing/2014/main" id="{4C59F3E5-8EE4-289A-376E-6D7EA292D2E9}"/>
              </a:ext>
            </a:extLst>
          </p:cNvPr>
          <p:cNvSpPr>
            <a:spLocks noGrp="1"/>
          </p:cNvSpPr>
          <p:nvPr>
            <p:ph idx="1"/>
          </p:nvPr>
        </p:nvSpPr>
        <p:spPr>
          <a:xfrm>
            <a:off x="1484310" y="1359994"/>
            <a:ext cx="10018713" cy="5030048"/>
          </a:xfrm>
        </p:spPr>
        <p:txBody>
          <a:bodyPr>
            <a:normAutofit/>
          </a:bodyPr>
          <a:lstStyle/>
          <a:p>
            <a:pPr marL="457200" indent="-457200">
              <a:buFont typeface="+mj-lt"/>
              <a:buAutoNum type="arabicPeriod"/>
            </a:pPr>
            <a:r>
              <a:rPr lang="en-US" dirty="0"/>
              <a:t>A Complainant is no longer required to submit a “Formal Complaint” to initiate the grievance process; the process can be initiated with an oral request.</a:t>
            </a:r>
          </a:p>
          <a:p>
            <a:pPr marL="457200" indent="-457200">
              <a:buFont typeface="+mj-lt"/>
              <a:buAutoNum type="arabicPeriod"/>
            </a:pPr>
            <a:r>
              <a:rPr lang="en-US" dirty="0"/>
              <a:t>It will be permissible for a single individual to serve as the investigator and decision-maker.</a:t>
            </a:r>
          </a:p>
          <a:p>
            <a:pPr marL="457200" indent="-457200">
              <a:buFont typeface="+mj-lt"/>
              <a:buAutoNum type="arabicPeriod"/>
            </a:pPr>
            <a:r>
              <a:rPr lang="en-US" dirty="0"/>
              <a:t>No mandatory dismissals. </a:t>
            </a:r>
          </a:p>
          <a:p>
            <a:pPr marL="457200" indent="-457200">
              <a:buFont typeface="+mj-lt"/>
              <a:buAutoNum type="arabicPeriod"/>
            </a:pPr>
            <a:r>
              <a:rPr lang="en-US" dirty="0"/>
              <a:t>Institutions will need to address a sex-based hostile environment in its education program or activity when sex-based harassment occurred outside the institution's education program or activity.</a:t>
            </a:r>
          </a:p>
          <a:p>
            <a:pPr marL="457200" indent="-457200">
              <a:buFont typeface="+mj-lt"/>
              <a:buAutoNum type="arabicPeriod"/>
            </a:pPr>
            <a:r>
              <a:rPr lang="en-US" dirty="0"/>
              <a:t>Changes "severe AND pervasive" to "severe OR pervasive" re: "unwelcome conduct".</a:t>
            </a:r>
          </a:p>
          <a:p>
            <a:pPr marL="457200" indent="-457200">
              <a:buFont typeface="+mj-lt"/>
              <a:buAutoNum type="arabicPeriod"/>
            </a:pPr>
            <a:r>
              <a:rPr lang="en-US" dirty="0"/>
              <a:t>Live hearings will not be required.</a:t>
            </a:r>
          </a:p>
        </p:txBody>
      </p:sp>
    </p:spTree>
    <p:extLst>
      <p:ext uri="{BB962C8B-B14F-4D97-AF65-F5344CB8AC3E}">
        <p14:creationId xmlns:p14="http://schemas.microsoft.com/office/powerpoint/2010/main" val="231539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094441-1579-31AF-5CB1-12C17EF08803}"/>
              </a:ext>
            </a:extLst>
          </p:cNvPr>
          <p:cNvPicPr>
            <a:picLocks noChangeAspect="1"/>
          </p:cNvPicPr>
          <p:nvPr/>
        </p:nvPicPr>
        <p:blipFill>
          <a:blip r:embed="rId3"/>
          <a:stretch>
            <a:fillRect/>
          </a:stretch>
        </p:blipFill>
        <p:spPr>
          <a:xfrm>
            <a:off x="2279928" y="774551"/>
            <a:ext cx="8946872" cy="5023821"/>
          </a:xfrm>
          <a:prstGeom prst="rect">
            <a:avLst/>
          </a:prstGeom>
        </p:spPr>
      </p:pic>
    </p:spTree>
    <p:extLst>
      <p:ext uri="{BB962C8B-B14F-4D97-AF65-F5344CB8AC3E}">
        <p14:creationId xmlns:p14="http://schemas.microsoft.com/office/powerpoint/2010/main" val="183732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481743"/>
            <a:ext cx="10018713" cy="3202066"/>
          </a:xfrm>
        </p:spPr>
        <p:txBody>
          <a:bodyPr>
            <a:normAutofit/>
          </a:bodyPr>
          <a:lstStyle/>
          <a:p>
            <a:pPr marL="0" indent="0" algn="ctr">
              <a:buNone/>
            </a:pPr>
            <a:r>
              <a:rPr lang="en-US" sz="5400" b="1" dirty="0"/>
              <a:t>HOT TOPIC #2: THE IMPACT OF SOCIAL MEDIA</a:t>
            </a:r>
          </a:p>
          <a:p>
            <a:pPr marL="0" indent="0" algn="ctr">
              <a:buNone/>
            </a:pPr>
            <a:endParaRPr lang="en-US" sz="5400" b="1" dirty="0"/>
          </a:p>
        </p:txBody>
      </p:sp>
    </p:spTree>
    <p:extLst>
      <p:ext uri="{BB962C8B-B14F-4D97-AF65-F5344CB8AC3E}">
        <p14:creationId xmlns:p14="http://schemas.microsoft.com/office/powerpoint/2010/main" val="617063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fontScale="90000"/>
          </a:bodyPr>
          <a:lstStyle/>
          <a:p>
            <a:r>
              <a:rPr lang="en-US" b="1" dirty="0"/>
              <a:t>THE USE OF TECHNOLOGY TO </a:t>
            </a:r>
            <a:br>
              <a:rPr lang="en-US" b="1" dirty="0"/>
            </a:br>
            <a:r>
              <a:rPr lang="en-US" b="1" dirty="0"/>
              <a:t>OBTAIN EVIDENCE</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lstStyle/>
          <a:p>
            <a:r>
              <a:rPr lang="en-US" dirty="0"/>
              <a:t>Current Title IX Regulations require institutions to:</a:t>
            </a:r>
          </a:p>
          <a:p>
            <a:pPr lvl="1"/>
            <a:r>
              <a:rPr lang="en-US" dirty="0"/>
              <a:t>“objectively evaluate all relevant evidence, including inculpatory and exculpatory evidence;”</a:t>
            </a:r>
          </a:p>
          <a:p>
            <a:pPr lvl="1"/>
            <a:r>
              <a:rPr lang="en-US" dirty="0"/>
              <a:t>“not restrict the ability of either party to . . . gather and present relevant evidence;”</a:t>
            </a:r>
          </a:p>
          <a:p>
            <a:pPr lvl="1"/>
            <a:r>
              <a:rPr lang="en-US" dirty="0"/>
              <a:t>“make all such evidence subject to the parties’ inspection and review available at any hearing to give each party equal opportunity to refer to such evidence during the hearing, including for purposes of cross-examination.”</a:t>
            </a:r>
          </a:p>
        </p:txBody>
      </p:sp>
    </p:spTree>
    <p:extLst>
      <p:ext uri="{BB962C8B-B14F-4D97-AF65-F5344CB8AC3E}">
        <p14:creationId xmlns:p14="http://schemas.microsoft.com/office/powerpoint/2010/main" val="39030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91E548-71E9-4E48-95EF-028C1F694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a:xfrm>
            <a:off x="1268412" y="1284051"/>
            <a:ext cx="3028285" cy="3723836"/>
          </a:xfrm>
        </p:spPr>
        <p:txBody>
          <a:bodyPr>
            <a:normAutofit/>
          </a:bodyPr>
          <a:lstStyle/>
          <a:p>
            <a:r>
              <a:rPr lang="en-US" sz="3100" b="1" dirty="0">
                <a:solidFill>
                  <a:srgbClr val="000000"/>
                </a:solidFill>
              </a:rPr>
              <a:t>PEER HARASSMENT &amp;  RETALIATION</a:t>
            </a:r>
          </a:p>
        </p:txBody>
      </p:sp>
      <p:sp useBgFill="1">
        <p:nvSpPr>
          <p:cNvPr id="11" name="Rounded Rectangle 16">
            <a:extLst>
              <a:ext uri="{FF2B5EF4-FFF2-40B4-BE49-F238E27FC236}">
                <a16:creationId xmlns:a16="http://schemas.microsoft.com/office/drawing/2014/main" id="{AAB5649A-D799-4BE2-9913-FFD6F2B4EE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F723DE5-3668-495B-86B4-1F6867DD0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DFEC0561-D3E0-4BF7-8C2C-545131D8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EE433E0D-9006-435E-A45A-297D9DFB0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6" name="Freeform 8">
              <a:extLst>
                <a:ext uri="{FF2B5EF4-FFF2-40B4-BE49-F238E27FC236}">
                  <a16:creationId xmlns:a16="http://schemas.microsoft.com/office/drawing/2014/main" id="{687BFE96-CA94-4295-8E58-F5EF3CD6B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7" name="Freeform 9">
              <a:extLst>
                <a:ext uri="{FF2B5EF4-FFF2-40B4-BE49-F238E27FC236}">
                  <a16:creationId xmlns:a16="http://schemas.microsoft.com/office/drawing/2014/main" id="{28D930B4-650A-4397-BDE6-B6B6D85E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9FC696D0-7E2A-40F7-B396-F663111E90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9A9A5E92-75F1-46AD-BE2A-814773AA9A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5" name="Content Placeholder 2">
            <a:extLst>
              <a:ext uri="{FF2B5EF4-FFF2-40B4-BE49-F238E27FC236}">
                <a16:creationId xmlns:a16="http://schemas.microsoft.com/office/drawing/2014/main" id="{700284A0-C73A-E2B0-31FA-6CF312CD71A4}"/>
              </a:ext>
            </a:extLst>
          </p:cNvPr>
          <p:cNvGraphicFramePr>
            <a:graphicFrameLocks noGrp="1"/>
          </p:cNvGraphicFramePr>
          <p:nvPr>
            <p:ph idx="1"/>
            <p:extLst>
              <p:ext uri="{D42A27DB-BD31-4B8C-83A1-F6EECF244321}">
                <p14:modId xmlns:p14="http://schemas.microsoft.com/office/powerpoint/2010/main" val="162070528"/>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0118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248347"/>
            <a:ext cx="10018713" cy="3435461"/>
          </a:xfrm>
        </p:spPr>
        <p:txBody>
          <a:bodyPr>
            <a:normAutofit/>
          </a:bodyPr>
          <a:lstStyle/>
          <a:p>
            <a:pPr marL="0" indent="0" algn="ctr">
              <a:buNone/>
            </a:pPr>
            <a:r>
              <a:rPr lang="en-US" sz="4300" b="1" dirty="0"/>
              <a:t>HOT TOPIC #3: THE INTERSECTION OF PROHIBITED OR “CONSENSUAL” RELATIONSHIPS POLICIES WITH TITLE IX</a:t>
            </a:r>
          </a:p>
          <a:p>
            <a:pPr marL="0" indent="0" algn="ctr">
              <a:buNone/>
            </a:pPr>
            <a:endParaRPr lang="en-US" sz="5400" b="1" dirty="0"/>
          </a:p>
        </p:txBody>
      </p:sp>
    </p:spTree>
    <p:extLst>
      <p:ext uri="{BB962C8B-B14F-4D97-AF65-F5344CB8AC3E}">
        <p14:creationId xmlns:p14="http://schemas.microsoft.com/office/powerpoint/2010/main" val="1164633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fontScale="90000"/>
          </a:bodyPr>
          <a:lstStyle/>
          <a:p>
            <a:r>
              <a:rPr lang="en-US" b="1" dirty="0"/>
              <a:t>CONSENSUAL RELATIONSHIPS AND THE TITLE IX REGULATIONS</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lstStyle/>
          <a:p>
            <a:r>
              <a:rPr lang="en-US" dirty="0"/>
              <a:t>Commenters urged the DOE to clarify that a consensual relationship between a student and faculty member would “count” as sexual harassment because the relationship is an abuse of the faculty member’s power over the student.</a:t>
            </a:r>
          </a:p>
          <a:p>
            <a:r>
              <a:rPr lang="en-US" dirty="0"/>
              <a:t>DOE wrote, in preamble:</a:t>
            </a:r>
          </a:p>
          <a:p>
            <a:pPr lvl="1"/>
            <a:r>
              <a:rPr lang="en-US" dirty="0"/>
              <a:t>Requested prohibition was covered by the quid pro quo harassment definition.</a:t>
            </a:r>
          </a:p>
          <a:p>
            <a:pPr lvl="1"/>
            <a:r>
              <a:rPr lang="en-US" dirty="0" err="1"/>
              <a:t>QPQ</a:t>
            </a:r>
            <a:r>
              <a:rPr lang="en-US" dirty="0"/>
              <a:t> nature of the incident could be “implied from the circumstances.”</a:t>
            </a:r>
          </a:p>
          <a:p>
            <a:pPr lvl="1"/>
            <a:r>
              <a:rPr lang="en-US" dirty="0"/>
              <a:t>When a Complainant acquiesces to unwelcome conduct in a </a:t>
            </a:r>
            <a:r>
              <a:rPr lang="en-US" dirty="0" err="1"/>
              <a:t>QPQ</a:t>
            </a:r>
            <a:r>
              <a:rPr lang="en-US" dirty="0"/>
              <a:t> context, such “consent” does not mean the conduct was welcome.</a:t>
            </a:r>
          </a:p>
        </p:txBody>
      </p:sp>
    </p:spTree>
    <p:extLst>
      <p:ext uri="{BB962C8B-B14F-4D97-AF65-F5344CB8AC3E}">
        <p14:creationId xmlns:p14="http://schemas.microsoft.com/office/powerpoint/2010/main" val="868902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fontScale="90000"/>
          </a:bodyPr>
          <a:lstStyle/>
          <a:p>
            <a:r>
              <a:rPr lang="en-US" b="1" dirty="0"/>
              <a:t>CONSENSUAL RELATIONSHIPS AND THE TITLE IX REGULATIONS</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lstStyle/>
          <a:p>
            <a:r>
              <a:rPr lang="en-US" dirty="0"/>
              <a:t>No explicit requirement to have a consensual relationships policy.</a:t>
            </a:r>
          </a:p>
          <a:p>
            <a:pPr marL="0" indent="0">
              <a:buNone/>
            </a:pPr>
            <a:endParaRPr lang="en-US" dirty="0"/>
          </a:p>
          <a:p>
            <a:r>
              <a:rPr lang="en-US" dirty="0"/>
              <a:t>Evaluate under:</a:t>
            </a:r>
          </a:p>
          <a:p>
            <a:pPr lvl="1"/>
            <a:r>
              <a:rPr lang="en-US" dirty="0"/>
              <a:t>Quid Pro Quo</a:t>
            </a:r>
          </a:p>
          <a:p>
            <a:pPr marL="457200" lvl="1" indent="0">
              <a:buNone/>
            </a:pPr>
            <a:endParaRPr lang="en-US" dirty="0"/>
          </a:p>
          <a:p>
            <a:pPr lvl="1"/>
            <a:r>
              <a:rPr lang="en-US" dirty="0"/>
              <a:t>Hostile Environment+</a:t>
            </a:r>
          </a:p>
          <a:p>
            <a:pPr lvl="2"/>
            <a:r>
              <a:rPr lang="en-US" dirty="0"/>
              <a:t>Unwelcome</a:t>
            </a:r>
          </a:p>
          <a:p>
            <a:pPr lvl="2"/>
            <a:r>
              <a:rPr lang="en-US" dirty="0"/>
              <a:t>Severe, pervasive, and objectively offensive</a:t>
            </a:r>
          </a:p>
          <a:p>
            <a:pPr lvl="2"/>
            <a:r>
              <a:rPr lang="en-US" dirty="0"/>
              <a:t>Effectively denies equal access</a:t>
            </a:r>
          </a:p>
          <a:p>
            <a:pPr marL="914400" lvl="2" indent="0">
              <a:buNone/>
            </a:pPr>
            <a:endParaRPr lang="en-US" dirty="0"/>
          </a:p>
          <a:p>
            <a:pPr lvl="1"/>
            <a:r>
              <a:rPr lang="en-US" dirty="0"/>
              <a:t>Sexual Assault</a:t>
            </a:r>
          </a:p>
        </p:txBody>
      </p:sp>
    </p:spTree>
    <p:extLst>
      <p:ext uri="{BB962C8B-B14F-4D97-AF65-F5344CB8AC3E}">
        <p14:creationId xmlns:p14="http://schemas.microsoft.com/office/powerpoint/2010/main" val="1650582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fontScale="90000"/>
          </a:bodyPr>
          <a:lstStyle/>
          <a:p>
            <a:r>
              <a:rPr lang="en-US" b="1" dirty="0"/>
              <a:t>CONSENSUAL RELATIONSHIPS AND THE TITLE IX REGULATIONS</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normAutofit/>
          </a:bodyPr>
          <a:lstStyle/>
          <a:p>
            <a:r>
              <a:rPr lang="en-US" sz="3000" dirty="0"/>
              <a:t>May also evaluate/consider:</a:t>
            </a:r>
          </a:p>
          <a:p>
            <a:pPr marL="0" indent="0">
              <a:buNone/>
            </a:pPr>
            <a:endParaRPr lang="en-US" sz="3000" dirty="0"/>
          </a:p>
          <a:p>
            <a:pPr lvl="1"/>
            <a:r>
              <a:rPr lang="en-US" sz="3000" dirty="0"/>
              <a:t>Conflict of interest policies</a:t>
            </a:r>
          </a:p>
          <a:p>
            <a:pPr marL="457200" lvl="1" indent="0">
              <a:buNone/>
            </a:pPr>
            <a:endParaRPr lang="en-US" sz="3000" dirty="0"/>
          </a:p>
          <a:p>
            <a:pPr lvl="1"/>
            <a:r>
              <a:rPr lang="en-US" sz="3000" dirty="0"/>
              <a:t>Handbook or Code of Conduct</a:t>
            </a:r>
          </a:p>
          <a:p>
            <a:pPr marL="457200" lvl="1" indent="0">
              <a:buNone/>
            </a:pPr>
            <a:endParaRPr lang="en-US" sz="3000" dirty="0"/>
          </a:p>
          <a:p>
            <a:pPr lvl="1"/>
            <a:r>
              <a:rPr lang="en-US" sz="3000" dirty="0"/>
              <a:t>Employment agreement??</a:t>
            </a:r>
          </a:p>
        </p:txBody>
      </p:sp>
    </p:spTree>
    <p:extLst>
      <p:ext uri="{BB962C8B-B14F-4D97-AF65-F5344CB8AC3E}">
        <p14:creationId xmlns:p14="http://schemas.microsoft.com/office/powerpoint/2010/main" val="2059059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a:bodyPr>
          <a:lstStyle/>
          <a:p>
            <a:r>
              <a:rPr lang="en-US" b="1" dirty="0"/>
              <a:t>POLICY OPTIONS</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normAutofit/>
          </a:bodyPr>
          <a:lstStyle/>
          <a:p>
            <a:r>
              <a:rPr lang="en-US" dirty="0"/>
              <a:t>Are there any circumstances when employees and students can engage in consensual relationships?</a:t>
            </a:r>
          </a:p>
          <a:p>
            <a:pPr lvl="1"/>
            <a:r>
              <a:rPr lang="en-US" dirty="0"/>
              <a:t>Pre-existing relationships</a:t>
            </a:r>
          </a:p>
          <a:p>
            <a:pPr lvl="1"/>
            <a:r>
              <a:rPr lang="en-US" dirty="0"/>
              <a:t>Those that are disclosed to the College</a:t>
            </a:r>
          </a:p>
          <a:p>
            <a:pPr marL="457200" lvl="1" indent="0">
              <a:buNone/>
            </a:pPr>
            <a:endParaRPr lang="en-US" dirty="0"/>
          </a:p>
          <a:p>
            <a:r>
              <a:rPr lang="en-US" dirty="0"/>
              <a:t>Which employees and which students are covered by the policy?</a:t>
            </a:r>
          </a:p>
          <a:p>
            <a:pPr lvl="1"/>
            <a:r>
              <a:rPr lang="en-US" dirty="0"/>
              <a:t>High school students versus Adult learners</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cxnSp>
        <p:nvCxnSpPr>
          <p:cNvPr id="5" name="Straight Connector 4">
            <a:extLst>
              <a:ext uri="{FF2B5EF4-FFF2-40B4-BE49-F238E27FC236}">
                <a16:creationId xmlns:a16="http://schemas.microsoft.com/office/drawing/2014/main" id="{FF55CEB7-01F0-88CF-3B24-B37C8E34CED7}"/>
              </a:ext>
            </a:extLst>
          </p:cNvPr>
          <p:cNvCxnSpPr>
            <a:cxnSpLocks/>
          </p:cNvCxnSpPr>
          <p:nvPr/>
        </p:nvCxnSpPr>
        <p:spPr>
          <a:xfrm>
            <a:off x="1904104" y="4754880"/>
            <a:ext cx="880358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sp>
        <p:nvSpPr>
          <p:cNvPr id="7" name="TextBox 6">
            <a:extLst>
              <a:ext uri="{FF2B5EF4-FFF2-40B4-BE49-F238E27FC236}">
                <a16:creationId xmlns:a16="http://schemas.microsoft.com/office/drawing/2014/main" id="{FEC36353-EACA-2423-78FB-9A048DB7BF21}"/>
              </a:ext>
            </a:extLst>
          </p:cNvPr>
          <p:cNvSpPr txBox="1"/>
          <p:nvPr/>
        </p:nvSpPr>
        <p:spPr>
          <a:xfrm>
            <a:off x="1645920" y="4923430"/>
            <a:ext cx="9326879" cy="369332"/>
          </a:xfrm>
          <a:prstGeom prst="rect">
            <a:avLst/>
          </a:prstGeom>
          <a:noFill/>
        </p:spPr>
        <p:txBody>
          <a:bodyPr wrap="square" rtlCol="0">
            <a:spAutoFit/>
          </a:bodyPr>
          <a:lstStyle/>
          <a:p>
            <a:r>
              <a:rPr lang="en-US" dirty="0"/>
              <a:t>No Policy						Advisory/Discouragement					      Prohibition</a:t>
            </a:r>
          </a:p>
        </p:txBody>
      </p:sp>
    </p:spTree>
    <p:extLst>
      <p:ext uri="{BB962C8B-B14F-4D97-AF65-F5344CB8AC3E}">
        <p14:creationId xmlns:p14="http://schemas.microsoft.com/office/powerpoint/2010/main" val="187934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a:bodyPr>
          <a:lstStyle/>
          <a:p>
            <a:r>
              <a:rPr lang="en-US" b="1" dirty="0"/>
              <a:t>CONSIDERATIONS</a:t>
            </a:r>
          </a:p>
        </p:txBody>
      </p:sp>
      <p:sp>
        <p:nvSpPr>
          <p:cNvPr id="3" name="Content Placeholder 2">
            <a:extLst>
              <a:ext uri="{FF2B5EF4-FFF2-40B4-BE49-F238E27FC236}">
                <a16:creationId xmlns:a16="http://schemas.microsoft.com/office/drawing/2014/main" id="{DE210F70-258F-C84E-C412-EF91DBD15E9C}"/>
              </a:ext>
            </a:extLst>
          </p:cNvPr>
          <p:cNvSpPr>
            <a:spLocks noGrp="1"/>
          </p:cNvSpPr>
          <p:nvPr>
            <p:ph idx="1"/>
          </p:nvPr>
        </p:nvSpPr>
        <p:spPr/>
        <p:txBody>
          <a:bodyPr>
            <a:normAutofit/>
          </a:bodyPr>
          <a:lstStyle/>
          <a:p>
            <a:r>
              <a:rPr lang="en-US" sz="3000" dirty="0"/>
              <a:t>Does the College require the employee to disclose the relationship?</a:t>
            </a:r>
          </a:p>
          <a:p>
            <a:r>
              <a:rPr lang="en-US" sz="3000" dirty="0"/>
              <a:t>If the College prohibits the relationship, what are the consequences to the employee and the student?</a:t>
            </a:r>
          </a:p>
          <a:p>
            <a:r>
              <a:rPr lang="en-US" sz="3000" dirty="0"/>
              <a:t>What steps would the College take to evaluate whether there was a prohibited relationship if both parties deny it?</a:t>
            </a:r>
          </a:p>
          <a:p>
            <a:r>
              <a:rPr lang="en-US" sz="3000" dirty="0"/>
              <a:t>Are there existing grievance procedures to address consensual relationships policy violations?</a:t>
            </a:r>
          </a:p>
        </p:txBody>
      </p:sp>
    </p:spTree>
    <p:extLst>
      <p:ext uri="{BB962C8B-B14F-4D97-AF65-F5344CB8AC3E}">
        <p14:creationId xmlns:p14="http://schemas.microsoft.com/office/powerpoint/2010/main" val="409281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28DC-09AA-30B0-CAE5-B4310FB37A03}"/>
              </a:ext>
            </a:extLst>
          </p:cNvPr>
          <p:cNvSpPr>
            <a:spLocks noGrp="1"/>
          </p:cNvSpPr>
          <p:nvPr>
            <p:ph type="title"/>
          </p:nvPr>
        </p:nvSpPr>
        <p:spPr/>
        <p:txBody>
          <a:bodyPr>
            <a:normAutofit/>
          </a:bodyPr>
          <a:lstStyle/>
          <a:p>
            <a:r>
              <a:rPr lang="en-US" b="1" dirty="0"/>
              <a:t>MODEL POLICY</a:t>
            </a:r>
          </a:p>
        </p:txBody>
      </p:sp>
      <p:pic>
        <p:nvPicPr>
          <p:cNvPr id="5" name="Content Placeholder 4">
            <a:extLst>
              <a:ext uri="{FF2B5EF4-FFF2-40B4-BE49-F238E27FC236}">
                <a16:creationId xmlns:a16="http://schemas.microsoft.com/office/drawing/2014/main" id="{0A6A4C49-5D30-0A19-479E-ABD7D8873802}"/>
              </a:ext>
            </a:extLst>
          </p:cNvPr>
          <p:cNvPicPr>
            <a:picLocks noGrp="1" noChangeAspect="1"/>
          </p:cNvPicPr>
          <p:nvPr>
            <p:ph idx="1"/>
          </p:nvPr>
        </p:nvPicPr>
        <p:blipFill>
          <a:blip r:embed="rId2"/>
          <a:stretch>
            <a:fillRect/>
          </a:stretch>
        </p:blipFill>
        <p:spPr>
          <a:xfrm>
            <a:off x="1968649" y="1645920"/>
            <a:ext cx="8864301" cy="4077148"/>
          </a:xfrm>
        </p:spPr>
      </p:pic>
    </p:spTree>
    <p:extLst>
      <p:ext uri="{BB962C8B-B14F-4D97-AF65-F5344CB8AC3E}">
        <p14:creationId xmlns:p14="http://schemas.microsoft.com/office/powerpoint/2010/main" val="388132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481743"/>
            <a:ext cx="10018713" cy="3202066"/>
          </a:xfrm>
        </p:spPr>
        <p:txBody>
          <a:bodyPr>
            <a:normAutofit/>
          </a:bodyPr>
          <a:lstStyle/>
          <a:p>
            <a:pPr marL="0" indent="0" algn="ctr">
              <a:buNone/>
            </a:pPr>
            <a:r>
              <a:rPr lang="en-US" sz="5400" b="1" dirty="0"/>
              <a:t>TITLE IX</a:t>
            </a:r>
          </a:p>
          <a:p>
            <a:pPr marL="0" indent="0" algn="ctr">
              <a:buNone/>
            </a:pPr>
            <a:r>
              <a:rPr lang="en-US" sz="5400" b="1" dirty="0"/>
              <a:t>FUNDAMENTALS</a:t>
            </a:r>
          </a:p>
          <a:p>
            <a:pPr marL="0" indent="0" algn="ctr">
              <a:buNone/>
            </a:pPr>
            <a:endParaRPr lang="en-US" sz="5400" b="1" dirty="0"/>
          </a:p>
        </p:txBody>
      </p:sp>
    </p:spTree>
    <p:extLst>
      <p:ext uri="{BB962C8B-B14F-4D97-AF65-F5344CB8AC3E}">
        <p14:creationId xmlns:p14="http://schemas.microsoft.com/office/powerpoint/2010/main" val="2209199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D127-5A74-4EF9-8DE5-7224266CC767}"/>
              </a:ext>
            </a:extLst>
          </p:cNvPr>
          <p:cNvSpPr>
            <a:spLocks noGrp="1"/>
          </p:cNvSpPr>
          <p:nvPr>
            <p:ph type="ctrTitle"/>
          </p:nvPr>
        </p:nvSpPr>
        <p:spPr>
          <a:xfrm>
            <a:off x="2928401" y="1380068"/>
            <a:ext cx="8574622" cy="3136848"/>
          </a:xfrm>
        </p:spPr>
        <p:txBody>
          <a:bodyPr>
            <a:normAutofit/>
          </a:bodyPr>
          <a:lstStyle/>
          <a:p>
            <a:pPr algn="ctr"/>
            <a:r>
              <a:rPr lang="en-US" sz="3600" dirty="0"/>
              <a:t>Campbell Shatley, PLLC</a:t>
            </a:r>
            <a:br>
              <a:rPr lang="en-US" sz="3600" dirty="0"/>
            </a:br>
            <a:r>
              <a:rPr lang="en-US" sz="3600" dirty="0"/>
              <a:t>674 Merrimon Ave., Suite 210</a:t>
            </a:r>
            <a:br>
              <a:rPr lang="en-US" sz="3600" dirty="0"/>
            </a:br>
            <a:r>
              <a:rPr lang="en-US" sz="3600" dirty="0"/>
              <a:t>Asheville, NC  28804</a:t>
            </a:r>
            <a:br>
              <a:rPr lang="en-US" sz="3600" dirty="0"/>
            </a:br>
            <a:r>
              <a:rPr lang="en-US" sz="3600" dirty="0"/>
              <a:t>(828) 398-2776</a:t>
            </a:r>
          </a:p>
        </p:txBody>
      </p:sp>
    </p:spTree>
    <p:extLst>
      <p:ext uri="{BB962C8B-B14F-4D97-AF65-F5344CB8AC3E}">
        <p14:creationId xmlns:p14="http://schemas.microsoft.com/office/powerpoint/2010/main" val="215300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p:txBody>
          <a:bodyPr/>
          <a:lstStyle/>
          <a:p>
            <a:r>
              <a:rPr lang="en-US" b="1" dirty="0"/>
              <a:t>TITLE IX OVERVIEW</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309036"/>
            <a:ext cx="10233557" cy="5071909"/>
          </a:xfrm>
        </p:spPr>
        <p:txBody>
          <a:bodyPr/>
          <a:lstStyle/>
          <a:p>
            <a:r>
              <a:rPr lang="en-US" sz="2800" dirty="0"/>
              <a:t>Title IX of the Education Amendments of 1972 is a federal civil rights law that prohibits discrimination on the basis of sex in federally funded education programs and activities.  </a:t>
            </a:r>
          </a:p>
          <a:p>
            <a:endParaRPr lang="en-US" sz="2800" dirty="0"/>
          </a:p>
          <a:p>
            <a:r>
              <a:rPr lang="en-US" sz="2800" dirty="0"/>
              <a:t>All public and private elementary and secondary schools, colleges and universities receiving any federal financial assistance must comply with Title IX.  </a:t>
            </a:r>
          </a:p>
          <a:p>
            <a:endParaRPr lang="en-US" sz="2800" dirty="0"/>
          </a:p>
          <a:p>
            <a:r>
              <a:rPr lang="en-US" sz="2800" dirty="0"/>
              <a:t>The United States Department of Education Office for Civil Rights (OCR) is the entity responsible for monitoring compliance with Title IX. </a:t>
            </a:r>
          </a:p>
          <a:p>
            <a:endParaRPr lang="en-US" dirty="0"/>
          </a:p>
        </p:txBody>
      </p:sp>
    </p:spTree>
    <p:extLst>
      <p:ext uri="{BB962C8B-B14F-4D97-AF65-F5344CB8AC3E}">
        <p14:creationId xmlns:p14="http://schemas.microsoft.com/office/powerpoint/2010/main" val="63866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p:txBody>
          <a:bodyPr/>
          <a:lstStyle/>
          <a:p>
            <a:r>
              <a:rPr lang="en-US" b="1" dirty="0"/>
              <a:t>TEXT OF THE LAW</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309036"/>
            <a:ext cx="10233557" cy="5071909"/>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2800" dirty="0"/>
              <a:t>No person in the United States shall, on the basis of sex, be excluded from participation in, be denied the benefits of, or be subjected to discrimination under any education program or activity receiving Federal financial assistance.</a:t>
            </a:r>
          </a:p>
          <a:p>
            <a:pPr marL="0" indent="0" algn="ctr">
              <a:buNone/>
            </a:pPr>
            <a:endParaRPr lang="en-US" sz="2800" dirty="0"/>
          </a:p>
          <a:p>
            <a:pPr marL="0" indent="0" algn="ctr">
              <a:buNone/>
            </a:pPr>
            <a:r>
              <a:rPr lang="en-US" sz="2800" dirty="0"/>
              <a:t>20 U.S.C. </a:t>
            </a:r>
            <a:r>
              <a:rPr lang="en-US" sz="2800" dirty="0">
                <a:effectLst/>
                <a:ea typeface="Calibri" panose="020F0502020204030204" pitchFamily="34" charset="0"/>
              </a:rPr>
              <a:t>§§</a:t>
            </a:r>
            <a:r>
              <a:rPr lang="en-US" sz="2800" dirty="0"/>
              <a:t>1681-1688</a:t>
            </a:r>
          </a:p>
        </p:txBody>
      </p:sp>
    </p:spTree>
    <p:extLst>
      <p:ext uri="{BB962C8B-B14F-4D97-AF65-F5344CB8AC3E}">
        <p14:creationId xmlns:p14="http://schemas.microsoft.com/office/powerpoint/2010/main" val="233620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217D74-448E-B724-50C4-FD1B6AE2C27E}"/>
              </a:ext>
            </a:extLst>
          </p:cNvPr>
          <p:cNvSpPr>
            <a:spLocks noGrp="1"/>
          </p:cNvSpPr>
          <p:nvPr>
            <p:ph type="title"/>
          </p:nvPr>
        </p:nvSpPr>
        <p:spPr/>
        <p:txBody>
          <a:bodyPr/>
          <a:lstStyle/>
          <a:p>
            <a:r>
              <a:rPr lang="en-US" b="1" dirty="0"/>
              <a:t>SEX-BASED DISCRIMINATION</a:t>
            </a:r>
            <a:endParaRPr lang="en-US" dirty="0"/>
          </a:p>
        </p:txBody>
      </p:sp>
      <p:sp>
        <p:nvSpPr>
          <p:cNvPr id="4" name="Content Placeholder 3">
            <a:extLst>
              <a:ext uri="{FF2B5EF4-FFF2-40B4-BE49-F238E27FC236}">
                <a16:creationId xmlns:a16="http://schemas.microsoft.com/office/drawing/2014/main" id="{BDBD8A72-108B-D854-D31A-307A2E70BC7E}"/>
              </a:ext>
            </a:extLst>
          </p:cNvPr>
          <p:cNvSpPr>
            <a:spLocks noGrp="1"/>
          </p:cNvSpPr>
          <p:nvPr>
            <p:ph idx="1"/>
          </p:nvPr>
        </p:nvSpPr>
        <p:spPr/>
        <p:txBody>
          <a:bodyPr/>
          <a:lstStyle/>
          <a:p>
            <a:pPr>
              <a:spcAft>
                <a:spcPts val="600"/>
              </a:spcAft>
            </a:pPr>
            <a:r>
              <a:rPr lang="en-US" sz="3000" dirty="0"/>
              <a:t>What is sex-based discrimination?</a:t>
            </a:r>
          </a:p>
          <a:p>
            <a:pPr lvl="1">
              <a:spcAft>
                <a:spcPts val="600"/>
              </a:spcAft>
            </a:pPr>
            <a:r>
              <a:rPr lang="en-US" sz="3000" dirty="0"/>
              <a:t>The term is not defined in Title IX.</a:t>
            </a:r>
          </a:p>
          <a:p>
            <a:pPr lvl="1">
              <a:spcAft>
                <a:spcPts val="600"/>
              </a:spcAft>
            </a:pPr>
            <a:r>
              <a:rPr lang="en-US" sz="3000" dirty="0"/>
              <a:t>"The Department follows the Supreme Court's approach in interpreting conduct 'on the basis of sex' to include conduct of a sexual nature or conduct referencing or aimed at a particular sex."</a:t>
            </a:r>
          </a:p>
          <a:p>
            <a:endParaRPr lang="en-US" dirty="0"/>
          </a:p>
        </p:txBody>
      </p:sp>
    </p:spTree>
    <p:extLst>
      <p:ext uri="{BB962C8B-B14F-4D97-AF65-F5344CB8AC3E}">
        <p14:creationId xmlns:p14="http://schemas.microsoft.com/office/powerpoint/2010/main" val="127250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a:xfrm>
            <a:off x="683609" y="764372"/>
            <a:ext cx="3173688" cy="5216013"/>
          </a:xfrm>
        </p:spPr>
        <p:txBody>
          <a:bodyPr>
            <a:normAutofit/>
          </a:bodyPr>
          <a:lstStyle/>
          <a:p>
            <a:r>
              <a:rPr lang="en-US" b="1" dirty="0"/>
              <a:t>TITLE IX'S 2020 FINAL RULE</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4370138" y="764372"/>
            <a:ext cx="7086600" cy="5510698"/>
          </a:xfrm>
        </p:spPr>
        <p:txBody>
          <a:bodyPr anchor="ctr">
            <a:normAutofit/>
          </a:bodyPr>
          <a:lstStyle/>
          <a:p>
            <a:r>
              <a:rPr lang="en-US" sz="2800" dirty="0"/>
              <a:t>November 29, 2018 – Secretary Devos announces intention to restructure </a:t>
            </a:r>
          </a:p>
          <a:p>
            <a:pPr>
              <a:buNone/>
            </a:pPr>
            <a:r>
              <a:rPr lang="en-US" sz="2800" dirty="0"/>
              <a:t>	Title IX</a:t>
            </a:r>
          </a:p>
          <a:p>
            <a:pPr>
              <a:buNone/>
            </a:pPr>
            <a:endParaRPr lang="en-US" sz="2800" dirty="0"/>
          </a:p>
          <a:p>
            <a:r>
              <a:rPr lang="en-US" sz="2800" dirty="0"/>
              <a:t>November 29 – January 30 – Public comment period</a:t>
            </a:r>
          </a:p>
          <a:p>
            <a:pPr>
              <a:buNone/>
            </a:pPr>
            <a:endParaRPr lang="en-US" sz="2800" dirty="0"/>
          </a:p>
          <a:p>
            <a:r>
              <a:rPr lang="en-US" sz="2800" dirty="0"/>
              <a:t>May 6, 2020 – Final Title IX rules announced</a:t>
            </a:r>
          </a:p>
          <a:p>
            <a:pPr>
              <a:buNone/>
            </a:pPr>
            <a:endParaRPr lang="en-US" sz="2800" dirty="0"/>
          </a:p>
          <a:p>
            <a:r>
              <a:rPr lang="en-US" sz="2800" dirty="0"/>
              <a:t>August 14, 2020 – Effective/implementation date</a:t>
            </a:r>
          </a:p>
          <a:p>
            <a:pPr>
              <a:spcAft>
                <a:spcPts val="600"/>
              </a:spcAft>
            </a:pPr>
            <a:endParaRPr lang="en-US" sz="2000" dirty="0"/>
          </a:p>
        </p:txBody>
      </p:sp>
    </p:spTree>
    <p:extLst>
      <p:ext uri="{BB962C8B-B14F-4D97-AF65-F5344CB8AC3E}">
        <p14:creationId xmlns:p14="http://schemas.microsoft.com/office/powerpoint/2010/main" val="263258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a:xfrm>
            <a:off x="683609" y="764372"/>
            <a:ext cx="3173688" cy="5216013"/>
          </a:xfrm>
        </p:spPr>
        <p:txBody>
          <a:bodyPr>
            <a:normAutofit/>
          </a:bodyPr>
          <a:lstStyle/>
          <a:p>
            <a:r>
              <a:rPr lang="en-US" b="1" dirty="0"/>
              <a:t>TITLE IX'S 2023(/2024) FINAL RULE</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4370138" y="764372"/>
            <a:ext cx="7086600" cy="5216013"/>
          </a:xfrm>
        </p:spPr>
        <p:txBody>
          <a:bodyPr anchor="ctr">
            <a:normAutofit/>
          </a:bodyPr>
          <a:lstStyle/>
          <a:p>
            <a:pPr>
              <a:spcAft>
                <a:spcPts val="600"/>
              </a:spcAft>
            </a:pPr>
            <a:r>
              <a:rPr lang="en-US" sz="2800" dirty="0"/>
              <a:t>July 2022 – Proposed new Title IX regulations announced</a:t>
            </a:r>
          </a:p>
          <a:p>
            <a:pPr>
              <a:spcAft>
                <a:spcPts val="600"/>
              </a:spcAft>
              <a:buNone/>
            </a:pPr>
            <a:endParaRPr lang="en-US" sz="2800" dirty="0"/>
          </a:p>
          <a:p>
            <a:pPr>
              <a:spcAft>
                <a:spcPts val="600"/>
              </a:spcAft>
            </a:pPr>
            <a:r>
              <a:rPr lang="en-US" sz="2800" dirty="0"/>
              <a:t>Public comment period received over 240,000 comments</a:t>
            </a:r>
          </a:p>
          <a:p>
            <a:pPr>
              <a:spcAft>
                <a:spcPts val="600"/>
              </a:spcAft>
              <a:buNone/>
            </a:pPr>
            <a:endParaRPr lang="en-US" sz="2800" dirty="0"/>
          </a:p>
          <a:p>
            <a:pPr>
              <a:spcAft>
                <a:spcPts val="600"/>
              </a:spcAft>
            </a:pPr>
            <a:r>
              <a:rPr lang="en-US" sz="2800" dirty="0"/>
              <a:t>??? – Final Title IX rules announced</a:t>
            </a:r>
          </a:p>
          <a:p>
            <a:pPr>
              <a:spcAft>
                <a:spcPts val="600"/>
              </a:spcAft>
              <a:buNone/>
            </a:pPr>
            <a:endParaRPr lang="en-US" sz="2800" dirty="0"/>
          </a:p>
          <a:p>
            <a:pPr>
              <a:spcAft>
                <a:spcPts val="600"/>
              </a:spcAft>
            </a:pPr>
            <a:r>
              <a:rPr lang="en-US" sz="2800" dirty="0"/>
              <a:t>??? – Effective/implementation date</a:t>
            </a:r>
          </a:p>
          <a:p>
            <a:pPr>
              <a:spcAft>
                <a:spcPts val="600"/>
              </a:spcAft>
            </a:pPr>
            <a:endParaRPr lang="en-US" sz="2000" dirty="0"/>
          </a:p>
        </p:txBody>
      </p:sp>
    </p:spTree>
    <p:extLst>
      <p:ext uri="{BB962C8B-B14F-4D97-AF65-F5344CB8AC3E}">
        <p14:creationId xmlns:p14="http://schemas.microsoft.com/office/powerpoint/2010/main" val="326801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WHAT CONDUCT IS COVERED?</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Allegations of </a:t>
            </a:r>
            <a:r>
              <a:rPr lang="en-US" i="1" dirty="0"/>
              <a:t>sexual harassment </a:t>
            </a:r>
            <a:r>
              <a:rPr lang="en-US" dirty="0"/>
              <a:t>that occur in an </a:t>
            </a:r>
            <a:r>
              <a:rPr lang="en-US" i="1" dirty="0"/>
              <a:t>education program or activity </a:t>
            </a:r>
            <a:r>
              <a:rPr lang="en-US" u="sng" dirty="0"/>
              <a:t>located within the United States</a:t>
            </a:r>
            <a:r>
              <a:rPr lang="en-US" dirty="0"/>
              <a:t> and of which the recipient has </a:t>
            </a:r>
            <a:r>
              <a:rPr lang="en-US" i="1" dirty="0"/>
              <a:t>actual knowledge</a:t>
            </a:r>
            <a:r>
              <a:rPr lang="en-US" dirty="0"/>
              <a:t>.</a:t>
            </a:r>
          </a:p>
          <a:p>
            <a:pPr marL="0" indent="0">
              <a:buNone/>
            </a:pPr>
            <a:endParaRPr lang="en-US" dirty="0"/>
          </a:p>
          <a:p>
            <a:r>
              <a:rPr lang="en-US" dirty="0"/>
              <a:t>If a person alleges misconduct that fits in the above description, institutions have a duty to respond. The Title IX Final Rule sets out your legal obligations in responding to such allegations.</a:t>
            </a:r>
          </a:p>
        </p:txBody>
      </p:sp>
    </p:spTree>
    <p:extLst>
      <p:ext uri="{BB962C8B-B14F-4D97-AF65-F5344CB8AC3E}">
        <p14:creationId xmlns:p14="http://schemas.microsoft.com/office/powerpoint/2010/main" val="179841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2433</Words>
  <Application>Microsoft Office PowerPoint</Application>
  <PresentationFormat>Widescreen</PresentationFormat>
  <Paragraphs>165</Paragraphs>
  <Slides>30</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Arial Nova</vt:lpstr>
      <vt:lpstr>Calibri</vt:lpstr>
      <vt:lpstr>Century Gothic</vt:lpstr>
      <vt:lpstr>Comic Sans MS</vt:lpstr>
      <vt:lpstr>Corbel</vt:lpstr>
      <vt:lpstr>Courier New</vt:lpstr>
      <vt:lpstr>Inter</vt:lpstr>
      <vt:lpstr>Wingdings</vt:lpstr>
      <vt:lpstr>Parallax</vt:lpstr>
      <vt:lpstr>THE INEXTRICABLY INTERTWINED TRAVAILS OF TITLE IX:  A SURVEY OF HOT TOPICS  NCACCT Legal Seminar March 14, 2024</vt:lpstr>
      <vt:lpstr>PowerPoint Presentation</vt:lpstr>
      <vt:lpstr>PowerPoint Presentation</vt:lpstr>
      <vt:lpstr>TITLE IX OVERVIEW</vt:lpstr>
      <vt:lpstr>TEXT OF THE LAW</vt:lpstr>
      <vt:lpstr>SEX-BASED DISCRIMINATION</vt:lpstr>
      <vt:lpstr>TITLE IX'S 2020 FINAL RULE</vt:lpstr>
      <vt:lpstr>TITLE IX'S 2023(/2024) FINAL RULE</vt:lpstr>
      <vt:lpstr>WHAT CONDUCT IS COVERED?</vt:lpstr>
      <vt:lpstr>KEY DEFINITIONS</vt:lpstr>
      <vt:lpstr>SEXUAL HARASSMENT DEFINITION</vt:lpstr>
      <vt:lpstr>PowerPoint Presentation</vt:lpstr>
      <vt:lpstr>SEXUAL HARASSMENT: DAVIS/GEBSER</vt:lpstr>
      <vt:lpstr>PowerPoint Presentation</vt:lpstr>
      <vt:lpstr>SCOPE: EDUCATION PROGRAM  OR ACTIVITY</vt:lpstr>
      <vt:lpstr>WHAT RESPONSE IS NECESSARY?</vt:lpstr>
      <vt:lpstr>PowerPoint Presentation</vt:lpstr>
      <vt:lpstr>SHIFT IN FRAMEWORK</vt:lpstr>
      <vt:lpstr>2023/24 REGULATIONS: TOP 6 CHANGES</vt:lpstr>
      <vt:lpstr>PowerPoint Presentation</vt:lpstr>
      <vt:lpstr>THE USE OF TECHNOLOGY TO  OBTAIN EVIDENCE</vt:lpstr>
      <vt:lpstr>PEER HARASSMENT &amp;  RETALIATION</vt:lpstr>
      <vt:lpstr>PowerPoint Presentation</vt:lpstr>
      <vt:lpstr>CONSENSUAL RELATIONSHIPS AND THE TITLE IX REGULATIONS</vt:lpstr>
      <vt:lpstr>CONSENSUAL RELATIONSHIPS AND THE TITLE IX REGULATIONS</vt:lpstr>
      <vt:lpstr>CONSENSUAL RELATIONSHIPS AND THE TITLE IX REGULATIONS</vt:lpstr>
      <vt:lpstr>POLICY OPTIONS</vt:lpstr>
      <vt:lpstr>CONSIDERATIONS</vt:lpstr>
      <vt:lpstr>MODEL POLICY</vt:lpstr>
      <vt:lpstr>Campbell Shatley, PLLC 674 Merrimon Ave., Suite 210 Asheville, NC  28804 (828) 398-2776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Legal Obligations and Roles©</dc:title>
  <dc:creator>Kris Caudle</dc:creator>
  <cp:lastModifiedBy>Caroline Hipple</cp:lastModifiedBy>
  <cp:revision>32</cp:revision>
  <cp:lastPrinted>2020-09-30T19:10:02Z</cp:lastPrinted>
  <dcterms:created xsi:type="dcterms:W3CDTF">2020-09-29T17:59:58Z</dcterms:created>
  <dcterms:modified xsi:type="dcterms:W3CDTF">2024-05-09T13:59:19Z</dcterms:modified>
</cp:coreProperties>
</file>